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337" r:id="rId3"/>
    <p:sldId id="289" r:id="rId4"/>
    <p:sldId id="257" r:id="rId5"/>
    <p:sldId id="346" r:id="rId6"/>
    <p:sldId id="347" r:id="rId7"/>
    <p:sldId id="362" r:id="rId8"/>
    <p:sldId id="349" r:id="rId9"/>
    <p:sldId id="350" r:id="rId10"/>
    <p:sldId id="351" r:id="rId11"/>
    <p:sldId id="325" r:id="rId12"/>
    <p:sldId id="336" r:id="rId13"/>
    <p:sldId id="352" r:id="rId14"/>
    <p:sldId id="353" r:id="rId15"/>
    <p:sldId id="354" r:id="rId16"/>
    <p:sldId id="308" r:id="rId17"/>
    <p:sldId id="355" r:id="rId18"/>
    <p:sldId id="343" r:id="rId19"/>
    <p:sldId id="356" r:id="rId20"/>
    <p:sldId id="357" r:id="rId21"/>
    <p:sldId id="358" r:id="rId22"/>
    <p:sldId id="344" r:id="rId23"/>
    <p:sldId id="359" r:id="rId24"/>
    <p:sldId id="361" r:id="rId25"/>
    <p:sldId id="36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90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9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3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2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7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0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0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7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8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6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8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07763-14B1-4F96-BF8E-0A0C4F424A8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6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46120"/>
            <a:ext cx="6400800" cy="31242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0066"/>
                </a:solidFill>
              </a:rPr>
              <a:t>Sorrow</a:t>
            </a:r>
          </a:p>
          <a:p>
            <a:r>
              <a:rPr lang="en-US" sz="4400" dirty="0">
                <a:solidFill>
                  <a:srgbClr val="000066"/>
                </a:solidFill>
              </a:rPr>
              <a:t>Son</a:t>
            </a:r>
          </a:p>
          <a:p>
            <a:r>
              <a:rPr lang="en-US" sz="4400" dirty="0">
                <a:solidFill>
                  <a:srgbClr val="000066"/>
                </a:solidFill>
              </a:rPr>
              <a:t>Song</a:t>
            </a:r>
          </a:p>
          <a:p>
            <a:r>
              <a:rPr lang="en-US" sz="3600" dirty="0">
                <a:solidFill>
                  <a:schemeClr val="tx1"/>
                </a:solidFill>
              </a:rPr>
              <a:t>(1 Sm.1:1-2:11)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Bevel 3"/>
          <p:cNvSpPr/>
          <p:nvPr/>
        </p:nvSpPr>
        <p:spPr>
          <a:xfrm>
            <a:off x="921576" y="1371600"/>
            <a:ext cx="7308024" cy="1728216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Hannah</a:t>
            </a:r>
            <a:endParaRPr lang="en-US" sz="4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0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295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did Hannah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handle her problems?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Trusted God unconditionally, 3, 6-7</a:t>
            </a:r>
          </a:p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Worshipped God devoutly, 7</a:t>
            </a:r>
          </a:p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Prayed to God fervently, 10-18</a:t>
            </a:r>
          </a:p>
          <a:p>
            <a:pPr lv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discouraged by circumstances</a:t>
            </a:r>
          </a:p>
          <a:p>
            <a:pPr lv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 of Judges; </a:t>
            </a: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Hophni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Phinehas</a:t>
            </a:r>
          </a:p>
          <a:p>
            <a:pPr lv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§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Bef>
                <a:spcPts val="0"/>
              </a:spcBef>
              <a:spcAft>
                <a:spcPts val="15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4724400"/>
            <a:ext cx="6096000" cy="121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</a:rPr>
              <a:t>Why raise a child</a:t>
            </a:r>
            <a:br>
              <a:rPr lang="en-US" sz="3600" dirty="0">
                <a:solidFill>
                  <a:srgbClr val="000066"/>
                </a:solidFill>
              </a:rPr>
            </a:br>
            <a:r>
              <a:rPr lang="en-US" sz="3600" dirty="0">
                <a:solidFill>
                  <a:srgbClr val="000066"/>
                </a:solidFill>
              </a:rPr>
              <a:t>in this society?</a:t>
            </a:r>
          </a:p>
        </p:txBody>
      </p:sp>
    </p:spTree>
    <p:extLst>
      <p:ext uri="{BB962C8B-B14F-4D97-AF65-F5344CB8AC3E}">
        <p14:creationId xmlns:p14="http://schemas.microsoft.com/office/powerpoint/2010/main" val="80947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685800"/>
            <a:ext cx="6858000" cy="762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Hannah’s Problems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43000" y="16764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Hannah’s Prayer</a:t>
            </a:r>
          </a:p>
        </p:txBody>
      </p:sp>
    </p:spTree>
    <p:extLst>
      <p:ext uri="{BB962C8B-B14F-4D97-AF65-F5344CB8AC3E}">
        <p14:creationId xmlns:p14="http://schemas.microsoft.com/office/powerpoint/2010/main" val="626612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Mingled with tears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Produced in a broken heart, 10 – bitterness, anguish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67241" y="2286000"/>
            <a:ext cx="6026727" cy="2438400"/>
          </a:xfrm>
          <a:prstGeom prst="roundRect">
            <a:avLst/>
          </a:prstGeom>
          <a:solidFill>
            <a:srgbClr val="8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Tears may better equip us</a:t>
            </a:r>
            <a:br>
              <a:rPr lang="en-US" sz="3600" dirty="0"/>
            </a:br>
            <a:r>
              <a:rPr lang="en-US" sz="3600" dirty="0"/>
              <a:t>for service than treasure; </a:t>
            </a:r>
          </a:p>
          <a:p>
            <a:pPr algn="ctr"/>
            <a:r>
              <a:rPr lang="en-US" sz="3600" dirty="0"/>
              <a:t>Pain may better prepare us</a:t>
            </a:r>
            <a:br>
              <a:rPr lang="en-US" sz="3600" dirty="0"/>
            </a:br>
            <a:r>
              <a:rPr lang="en-US" sz="3600" dirty="0"/>
              <a:t>for heaven than pleasure </a:t>
            </a:r>
          </a:p>
        </p:txBody>
      </p:sp>
    </p:spTree>
    <p:extLst>
      <p:ext uri="{BB962C8B-B14F-4D97-AF65-F5344CB8AC3E}">
        <p14:creationId xmlns:p14="http://schemas.microsoft.com/office/powerpoint/2010/main" val="312195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Mingled with tears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Produced in a broken heart, 10 – bitterness, anguish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Petitioned God for repairs, 10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Positive request in spite of problems, 11, 18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Promised child to Lord, 11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648200"/>
            <a:ext cx="3581400" cy="1524000"/>
          </a:xfrm>
          <a:prstGeom prst="rect">
            <a:avLst/>
          </a:prstGeom>
          <a:solidFill>
            <a:schemeClr val="accent1">
              <a:alpha val="53000"/>
            </a:schemeClr>
          </a:solidFill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</a:rPr>
              <a:t>Nazarite vow, </a:t>
            </a:r>
            <a:r>
              <a:rPr lang="en-US" sz="3600" dirty="0">
                <a:solidFill>
                  <a:schemeClr val="tx1"/>
                </a:solidFill>
              </a:rPr>
              <a:t>Num.6:5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8200" y="4648200"/>
            <a:ext cx="3581400" cy="1524000"/>
          </a:xfrm>
          <a:prstGeom prst="rect">
            <a:avLst/>
          </a:prstGeom>
          <a:solidFill>
            <a:schemeClr val="accent1">
              <a:alpha val="53000"/>
            </a:schemeClr>
          </a:solidFill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</a:rPr>
              <a:t>No annulment, </a:t>
            </a:r>
            <a:r>
              <a:rPr lang="en-US" sz="3600" dirty="0">
                <a:solidFill>
                  <a:schemeClr val="tx1"/>
                </a:solidFill>
              </a:rPr>
              <a:t>Num.30:6-15</a:t>
            </a:r>
          </a:p>
        </p:txBody>
      </p:sp>
    </p:spTree>
    <p:extLst>
      <p:ext uri="{BB962C8B-B14F-4D97-AF65-F5344CB8AC3E}">
        <p14:creationId xmlns:p14="http://schemas.microsoft.com/office/powerpoint/2010/main" val="382229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Mingled with tears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Produced in a broken heart, 10 – bitterness, anguish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Petitioned God for repairs, 10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Positive request in spite of problems, 11, 18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Promised child to Lord, 11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Praised God, 20.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5257800"/>
            <a:ext cx="3733800" cy="10668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‘Samuel’: His name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is God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8200" y="5257800"/>
            <a:ext cx="3733800" cy="10668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Pun: sounds like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‘God hears’</a:t>
            </a:r>
          </a:p>
        </p:txBody>
      </p:sp>
    </p:spTree>
    <p:extLst>
      <p:ext uri="{BB962C8B-B14F-4D97-AF65-F5344CB8AC3E}">
        <p14:creationId xmlns:p14="http://schemas.microsoft.com/office/powerpoint/2010/main" val="136974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685800"/>
            <a:ext cx="6858000" cy="762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Hannah’s Problems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43000" y="25146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 Hannah’s Present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43000" y="1600200"/>
            <a:ext cx="6858000" cy="762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Hannah’s Prayer</a:t>
            </a:r>
          </a:p>
        </p:txBody>
      </p:sp>
    </p:spTree>
    <p:extLst>
      <p:ext uri="{BB962C8B-B14F-4D97-AF65-F5344CB8AC3E}">
        <p14:creationId xmlns:p14="http://schemas.microsoft.com/office/powerpoint/2010/main" val="3680384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gift for Israel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14400"/>
            <a:ext cx="8001000" cy="5486400"/>
          </a:xfrm>
        </p:spPr>
        <p:txBody>
          <a:bodyPr>
            <a:normAutofit/>
          </a:bodyPr>
          <a:lstStyle/>
          <a:p>
            <a:pPr marL="280988" indent="-280988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21: annual trip – worship </a:t>
            </a:r>
          </a:p>
          <a:p>
            <a:pPr marL="280988" indent="-280988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22: without Hannah; wean Samuel</a:t>
            </a:r>
          </a:p>
          <a:p>
            <a:pPr marL="280988" indent="-280988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23-25: tabernacle – brought . . .</a:t>
            </a:r>
          </a:p>
          <a:p>
            <a:pPr marL="280988" indent="-280988">
              <a:spcBef>
                <a:spcPts val="1200"/>
              </a:spcBef>
              <a:spcAft>
                <a:spcPts val="12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280988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276600"/>
            <a:ext cx="3962400" cy="12954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</a:rPr>
              <a:t>Bull to sacrifice</a:t>
            </a:r>
          </a:p>
          <a:p>
            <a:pPr algn="ctr"/>
            <a:r>
              <a:rPr lang="en-US" sz="3600" dirty="0">
                <a:solidFill>
                  <a:srgbClr val="000066"/>
                </a:solidFill>
              </a:rPr>
              <a:t>Son for service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8200" y="3276600"/>
            <a:ext cx="3962400" cy="12954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25-26:</a:t>
            </a:r>
            <a:r>
              <a:rPr lang="en-US" sz="3600" dirty="0">
                <a:solidFill>
                  <a:srgbClr val="000066"/>
                </a:solidFill>
              </a:rPr>
              <a:t> child to Eli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27:</a:t>
            </a:r>
            <a:r>
              <a:rPr lang="en-US" sz="3600" dirty="0">
                <a:solidFill>
                  <a:srgbClr val="000066"/>
                </a:solidFill>
              </a:rPr>
              <a:t> L</a:t>
            </a:r>
            <a:r>
              <a:rPr lang="en-US" sz="3200" dirty="0">
                <a:solidFill>
                  <a:srgbClr val="000066"/>
                </a:solidFill>
              </a:rPr>
              <a:t>ORD</a:t>
            </a:r>
            <a:r>
              <a:rPr lang="en-US" sz="3600" dirty="0">
                <a:solidFill>
                  <a:srgbClr val="000066"/>
                </a:solidFill>
              </a:rPr>
              <a:t> granted…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1187244" y="4724400"/>
            <a:ext cx="6781800" cy="167640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Lent</a:t>
            </a:r>
            <a:r>
              <a:rPr lang="en-US" sz="3600" dirty="0">
                <a:solidFill>
                  <a:schemeClr val="tx1"/>
                </a:solidFill>
              </a:rPr>
              <a:t> him to L</a:t>
            </a:r>
            <a:r>
              <a:rPr lang="en-US" sz="3200" dirty="0">
                <a:solidFill>
                  <a:schemeClr val="tx1"/>
                </a:solidFill>
              </a:rPr>
              <a:t>ORD</a:t>
            </a:r>
            <a:r>
              <a:rPr lang="en-US" sz="3600" dirty="0">
                <a:solidFill>
                  <a:schemeClr val="tx1"/>
                </a:solidFill>
              </a:rPr>
              <a:t> (28):  Ex.12:36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1 Sm.1:11, ‘</a:t>
            </a:r>
            <a:r>
              <a:rPr lang="en-US" sz="3600" b="1" dirty="0">
                <a:solidFill>
                  <a:schemeClr val="tx1"/>
                </a:solidFill>
              </a:rPr>
              <a:t>gave</a:t>
            </a:r>
            <a:r>
              <a:rPr lang="en-US" sz="3600" dirty="0">
                <a:solidFill>
                  <a:schemeClr val="tx1"/>
                </a:solidFill>
              </a:rPr>
              <a:t>’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Worshipped God, 1:28; 2:1-11</a:t>
            </a:r>
          </a:p>
        </p:txBody>
      </p:sp>
    </p:spTree>
    <p:extLst>
      <p:ext uri="{BB962C8B-B14F-4D97-AF65-F5344CB8AC3E}">
        <p14:creationId xmlns:p14="http://schemas.microsoft.com/office/powerpoint/2010/main" val="112444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685800"/>
            <a:ext cx="6858000" cy="762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Hannah’s Problems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43000" y="34290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 Hannah’s Praise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43000" y="1600200"/>
            <a:ext cx="6858000" cy="762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Hannah’s Prayer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43000" y="2514600"/>
            <a:ext cx="6858000" cy="762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 Hannah’s Present</a:t>
            </a:r>
          </a:p>
        </p:txBody>
      </p:sp>
    </p:spTree>
    <p:extLst>
      <p:ext uri="{BB962C8B-B14F-4D97-AF65-F5344CB8AC3E}">
        <p14:creationId xmlns:p14="http://schemas.microsoft.com/office/powerpoint/2010/main" val="1898062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524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2:1-11 – 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psalm,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460" y="1600200"/>
            <a:ext cx="83967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Horn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– strength in LORD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(1)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Incomparable God; monotheism, 2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Divine Listener, 3: L</a:t>
            </a:r>
            <a:r>
              <a:rPr lang="en-US" sz="2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understood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judgment levels people, reverses circumstances, 4-5  (v.21)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7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524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2:1-11 – 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psalm,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460" y="1600200"/>
            <a:ext cx="83967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‘Horn’ – strength in LORD (1)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Ultimate leveling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(6)</a:t>
            </a:r>
          </a:p>
          <a:p>
            <a:pPr marL="682625" lvl="1" indent="-341313"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Reverses human fortunes</a:t>
            </a:r>
          </a:p>
          <a:p>
            <a:pPr marL="1082675" lvl="2" indent="-341313"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Ps.73</a:t>
            </a:r>
          </a:p>
          <a:p>
            <a:pPr marL="682625" lvl="1" indent="-341313"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Samuel 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1852" y="4410208"/>
            <a:ext cx="2590800" cy="593969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FF00"/>
                </a:solidFill>
              </a:rPr>
              <a:t>Peninnah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9800" y="4419600"/>
            <a:ext cx="2590800" cy="593969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Eli’s sons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517902" y="5121031"/>
            <a:ext cx="2590800" cy="593969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Philistines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262392" y="5120898"/>
            <a:ext cx="2590800" cy="593969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Goliath</a:t>
            </a:r>
          </a:p>
        </p:txBody>
      </p:sp>
      <p:sp>
        <p:nvSpPr>
          <p:cNvPr id="8" name="Rectangle 7"/>
          <p:cNvSpPr/>
          <p:nvPr/>
        </p:nvSpPr>
        <p:spPr>
          <a:xfrm>
            <a:off x="6022380" y="5120765"/>
            <a:ext cx="2590800" cy="593969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Saul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5822462"/>
            <a:ext cx="2590800" cy="593969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FF00"/>
                </a:solidFill>
              </a:rPr>
              <a:t>Nabal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62650" y="5822329"/>
            <a:ext cx="2590800" cy="593969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Absalom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22638" y="5822196"/>
            <a:ext cx="2590800" cy="593969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FF00"/>
                </a:solidFill>
              </a:rPr>
              <a:t>Shimei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80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5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Samuel begins where Judges finishes – late in Judges period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Ramathaim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 (= Ramah, 19)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Zuphites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Levite clan, 1 Chr.6:22-38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‘Hannah’ (NT: Anna)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43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524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2:1-11 – 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psalm,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460" y="1600200"/>
            <a:ext cx="83967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‘Horn’ – strength in LORD (1)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Ultimate leveling (6)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Born into money / poverty – God raises poor, lifts beggars (7-8)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promises (9-10)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52600" y="4800600"/>
            <a:ext cx="5638800" cy="1371600"/>
          </a:xfrm>
          <a:prstGeom prst="roundRect">
            <a:avLst/>
          </a:prstGeom>
          <a:solidFill>
            <a:srgbClr val="FFFFCC"/>
          </a:solidFill>
          <a:ln w="285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>
              <a:spcAft>
                <a:spcPts val="1200"/>
              </a:spcAft>
            </a:pP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go home . . .</a:t>
            </a:r>
            <a:b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 Samuel 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(11)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78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685800"/>
            <a:ext cx="6858000" cy="762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Hannah’s Problems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43000" y="43434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 Hannah’s Product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43000" y="1600200"/>
            <a:ext cx="6858000" cy="762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Hannah’s Prayer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43000" y="2514600"/>
            <a:ext cx="6858000" cy="762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 Hannah’s Present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43000" y="3429000"/>
            <a:ext cx="6858000" cy="762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 Hannah’s Praise</a:t>
            </a:r>
          </a:p>
        </p:txBody>
      </p:sp>
    </p:spTree>
    <p:extLst>
      <p:ext uri="{BB962C8B-B14F-4D97-AF65-F5344CB8AC3E}">
        <p14:creationId xmlns:p14="http://schemas.microsoft.com/office/powerpoint/2010/main" val="649087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704" y="76200"/>
            <a:ext cx="83058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used Hannah to show us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143000"/>
            <a:ext cx="8001000" cy="5486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Godly mother, 1:11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Godly goals, 1:11, 22, 28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Godly example, 1:11 –life of . . .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55060" y="3505200"/>
            <a:ext cx="5638800" cy="838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Praising God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752600" y="4419600"/>
            <a:ext cx="5638800" cy="838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Raising Samuel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750140" y="5334000"/>
            <a:ext cx="5638800" cy="838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Amazing vow</a:t>
            </a:r>
          </a:p>
        </p:txBody>
      </p:sp>
    </p:spTree>
    <p:extLst>
      <p:ext uri="{BB962C8B-B14F-4D97-AF65-F5344CB8AC3E}">
        <p14:creationId xmlns:p14="http://schemas.microsoft.com/office/powerpoint/2010/main" val="290918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704" y="76200"/>
            <a:ext cx="83058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used Hannah to show us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143000"/>
            <a:ext cx="8001000" cy="5486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Godly mother, 1:11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Godly goals, 1:11, 22, 28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Godly example, 1:11 –life of . . .</a:t>
            </a: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Affectionate mother, 1:22; 2:19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15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704" y="76200"/>
            <a:ext cx="83058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used Hannah to show us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143000"/>
            <a:ext cx="8001000" cy="5486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Godly mother, 1:11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Godly goals, 1:11, 22, 28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Godly example, 1:11 –life of . . .</a:t>
            </a: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Affectionate mother, 1:22; 2:19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Began training early, 2:18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7746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704" y="76200"/>
            <a:ext cx="83058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used Hannah to show us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143000"/>
            <a:ext cx="8001000" cy="5486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Living in presence of God</a:t>
            </a: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2:21 (Dt.6:7)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Constant growth in favor, </a:t>
            </a: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2:26 (Lk.2:52)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Respect,</a:t>
            </a: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3:4-10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Obedience,</a:t>
            </a: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3:10  (1 Sm.28)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Faithfulness,</a:t>
            </a: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3:19-21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00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8382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Hannah’s Problems</a:t>
            </a:r>
          </a:p>
        </p:txBody>
      </p:sp>
    </p:spTree>
    <p:extLst>
      <p:ext uri="{BB962C8B-B14F-4D97-AF65-F5344CB8AC3E}">
        <p14:creationId xmlns:p14="http://schemas.microsoft.com/office/powerpoint/2010/main" val="1790581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Everyone has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28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Clueless husband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636588" lvl="1" indent="-236538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wives, 1-2.</a:t>
            </a:r>
          </a:p>
          <a:p>
            <a:pPr marL="636588" lvl="1" indent="-236538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Hannah had no children, 2 (excuse for polygamy?).</a:t>
            </a:r>
          </a:p>
          <a:p>
            <a:pPr marL="636588" lvl="1" indent="-236538">
              <a:spcBef>
                <a:spcPts val="0"/>
              </a:spcBef>
              <a:spcAft>
                <a:spcPts val="1500"/>
              </a:spcAft>
            </a:pP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Elkanah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cannot sympathize, 8.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9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Everyone has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2800" dirty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Clueless husband.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28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Cruel rival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636588" lvl="1" indent="-236538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children, 4</a:t>
            </a:r>
          </a:p>
          <a:p>
            <a:pPr marL="636588" lvl="1" indent="-236538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Provoked Hannah severely, 5-6</a:t>
            </a:r>
          </a:p>
          <a:p>
            <a:pPr marL="636588" lvl="1" indent="-236538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Hannah wept, would not eat, 7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91496" y="4572000"/>
            <a:ext cx="7543800" cy="1676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My heart is stricken and withered like grass, So that I forget to eat my bread </a:t>
            </a:r>
            <a:br>
              <a:rPr lang="en-US" sz="3600" dirty="0"/>
            </a:br>
            <a:r>
              <a:rPr lang="en-US" sz="2800" dirty="0"/>
              <a:t>– Ps.102:4</a:t>
            </a:r>
          </a:p>
        </p:txBody>
      </p:sp>
    </p:spTree>
    <p:extLst>
      <p:ext uri="{BB962C8B-B14F-4D97-AF65-F5344CB8AC3E}">
        <p14:creationId xmlns:p14="http://schemas.microsoft.com/office/powerpoint/2010/main" val="408818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Everyone has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2800" dirty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Clueless husband.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2800" dirty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Cruel rival, 4, 5, 7.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28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Continual childlessness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7.</a:t>
            </a:r>
          </a:p>
          <a:p>
            <a:pPr marL="636588" lvl="1" indent="-236538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Heart grieved, 8 (heartsick)</a:t>
            </a:r>
          </a:p>
          <a:p>
            <a:pPr marL="636588" lvl="1" indent="-236538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Bitterness, 10 (Ru.1:20)</a:t>
            </a:r>
          </a:p>
          <a:p>
            <a:pPr marL="636588" lvl="1" indent="-236538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Crying uncontrollably, 10</a:t>
            </a:r>
          </a:p>
          <a:p>
            <a:pPr marL="1036638" lvl="2" indent="-236538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Mature saints were discouraged</a:t>
            </a:r>
          </a:p>
          <a:p>
            <a:pPr marL="1036638" lvl="2" indent="-236538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Trust is based on God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1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Everyone has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2800" dirty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Clueless husband.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2800" dirty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Cruel rival, 4, 5, 7.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2800" dirty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Continual childlessness, 7.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28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Condemned while praying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12-14</a:t>
            </a:r>
          </a:p>
          <a:p>
            <a:pPr marL="636588" lvl="1" indent="-236538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 falsely accused, 12-14;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condoned guilty sons, 2:12-17.</a:t>
            </a:r>
          </a:p>
          <a:p>
            <a:pPr marL="636588" lvl="1" indent="-236538">
              <a:spcBef>
                <a:spcPts val="0"/>
              </a:spcBef>
              <a:spcAft>
                <a:spcPts val="1500"/>
              </a:spcAft>
            </a:pPr>
            <a:r>
              <a:rPr lang="en-US" sz="3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Wicked woman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(16) = 2:12.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2514600" y="838200"/>
            <a:ext cx="5181600" cy="2971800"/>
          </a:xfrm>
          <a:prstGeom prst="wedgeRoundRectCallout">
            <a:avLst>
              <a:gd name="adj1" fmla="val -1478"/>
              <a:gd name="adj2" fmla="val 66470"/>
              <a:gd name="adj3" fmla="val 16667"/>
            </a:avLst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Eli’s sons: </a:t>
            </a:r>
            <a:r>
              <a:rPr lang="en-US" sz="3200" dirty="0"/>
              <a:t>immoral, secular, selfish, irreverent, discouraging, scandalous, disobedient, blasphemous, impenitent</a:t>
            </a:r>
          </a:p>
        </p:txBody>
      </p:sp>
    </p:spTree>
    <p:extLst>
      <p:ext uri="{BB962C8B-B14F-4D97-AF65-F5344CB8AC3E}">
        <p14:creationId xmlns:p14="http://schemas.microsoft.com/office/powerpoint/2010/main" val="336081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295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did Hannah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handle her problems?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Trusted God unconditionally, 3, 6-7</a:t>
            </a:r>
          </a:p>
          <a:p>
            <a:pPr lv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not use hypocrites for excuse</a:t>
            </a:r>
          </a:p>
          <a:p>
            <a:pPr lv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knows her heart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59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295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did Hannah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handle her problems?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Trusted God unconditionally, 3, 6-7</a:t>
            </a:r>
          </a:p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Worshipped God devoutly, 7</a:t>
            </a:r>
          </a:p>
          <a:p>
            <a:pPr lv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not blame God</a:t>
            </a:r>
          </a:p>
          <a:p>
            <a:pPr lvl="1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§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Bef>
                <a:spcPts val="0"/>
              </a:spcBef>
              <a:spcAft>
                <a:spcPts val="15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3276600"/>
            <a:ext cx="6096000" cy="1219200"/>
          </a:xfrm>
          <a:prstGeom prst="rect">
            <a:avLst/>
          </a:prstGeom>
          <a:solidFill>
            <a:schemeClr val="tx1"/>
          </a:solidFill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Why does </a:t>
            </a:r>
            <a:r>
              <a:rPr lang="en-US" sz="3600" dirty="0" err="1"/>
              <a:t>Peninnah</a:t>
            </a:r>
            <a:r>
              <a:rPr lang="en-US" sz="3600" dirty="0"/>
              <a:t>  have</a:t>
            </a:r>
            <a:br>
              <a:rPr lang="en-US" sz="3600" dirty="0"/>
            </a:br>
            <a:r>
              <a:rPr lang="en-US" sz="3600" dirty="0"/>
              <a:t>children and I don’t?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0" y="4648200"/>
            <a:ext cx="6096000" cy="1219200"/>
          </a:xfrm>
          <a:prstGeom prst="rect">
            <a:avLst/>
          </a:prstGeom>
          <a:solidFill>
            <a:schemeClr val="tx1"/>
          </a:solidFill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Do You love worldly</a:t>
            </a:r>
            <a:br>
              <a:rPr lang="en-US" sz="3600" dirty="0"/>
            </a:br>
            <a:r>
              <a:rPr lang="en-US" sz="3600" dirty="0"/>
              <a:t>more than You love me?</a:t>
            </a:r>
          </a:p>
        </p:txBody>
      </p:sp>
    </p:spTree>
    <p:extLst>
      <p:ext uri="{BB962C8B-B14F-4D97-AF65-F5344CB8AC3E}">
        <p14:creationId xmlns:p14="http://schemas.microsoft.com/office/powerpoint/2010/main" val="172619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2198</TotalTime>
  <Words>825</Words>
  <Application>Microsoft Office PowerPoint</Application>
  <PresentationFormat>On-screen Show (4:3)</PresentationFormat>
  <Paragraphs>186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Verdana</vt:lpstr>
      <vt:lpstr>Wingdings</vt:lpstr>
      <vt:lpstr>Office Theme</vt:lpstr>
      <vt:lpstr>PowerPoint Presentation</vt:lpstr>
      <vt:lpstr>Background</vt:lpstr>
      <vt:lpstr>PowerPoint Presentation</vt:lpstr>
      <vt:lpstr>Everyone has problems</vt:lpstr>
      <vt:lpstr>Everyone has problems</vt:lpstr>
      <vt:lpstr>Everyone has problems</vt:lpstr>
      <vt:lpstr>Everyone has problems</vt:lpstr>
      <vt:lpstr>How did Hannah handle her problems?</vt:lpstr>
      <vt:lpstr>How did Hannah handle her problems?</vt:lpstr>
      <vt:lpstr>How did Hannah handle her problems?</vt:lpstr>
      <vt:lpstr>PowerPoint Presentation</vt:lpstr>
      <vt:lpstr>Mingled with tears</vt:lpstr>
      <vt:lpstr>Mingled with tears</vt:lpstr>
      <vt:lpstr>Mingled with tears</vt:lpstr>
      <vt:lpstr>PowerPoint Presentation</vt:lpstr>
      <vt:lpstr>A gift for Israel</vt:lpstr>
      <vt:lpstr>PowerPoint Presentation</vt:lpstr>
      <vt:lpstr>2:1-11 –  psalm, prayer</vt:lpstr>
      <vt:lpstr>2:1-11 –  psalm, prayer</vt:lpstr>
      <vt:lpstr>2:1-11 –  psalm, prayer</vt:lpstr>
      <vt:lpstr>PowerPoint Presentation</vt:lpstr>
      <vt:lpstr>God used Hannah to show us . . .</vt:lpstr>
      <vt:lpstr>God used Hannah to show us . . .</vt:lpstr>
      <vt:lpstr>God used Hannah to show us . . .</vt:lpstr>
      <vt:lpstr>God used Hannah to show us . .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That Changed Lives</dc:title>
  <dc:creator>Owner</dc:creator>
  <cp:lastModifiedBy>tchtcj@gmail.com</cp:lastModifiedBy>
  <cp:revision>272</cp:revision>
  <dcterms:created xsi:type="dcterms:W3CDTF">2015-11-27T18:49:23Z</dcterms:created>
  <dcterms:modified xsi:type="dcterms:W3CDTF">2016-06-08T01:22:18Z</dcterms:modified>
</cp:coreProperties>
</file>