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ink/ink2.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005" autoAdjust="0"/>
    <p:restoredTop sz="74010" autoAdjust="0"/>
  </p:normalViewPr>
  <p:slideViewPr>
    <p:cSldViewPr snapToGrid="0">
      <p:cViewPr varScale="1">
        <p:scale>
          <a:sx n="66" d="100"/>
          <a:sy n="66" d="100"/>
        </p:scale>
        <p:origin x="102"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5-29T21:14:37.068"/>
    </inkml:context>
    <inkml:brush xml:id="br0">
      <inkml:brushProperty name="width" value="0.06667" units="cm"/>
      <inkml:brushProperty name="height" value="0.06667" units="cm"/>
    </inkml:brush>
  </inkml:definitions>
  <inkml:traceGroup>
    <inkml:annotationXML>
      <emma:emma xmlns:emma="http://www.w3.org/2003/04/emma" version="1.0">
        <emma:interpretation id="{B25119EF-37BF-407D-B8BF-24F5DCA29104}" emma:medium="tactile" emma:mode="ink">
          <msink:context xmlns:msink="http://schemas.microsoft.com/ink/2010/main" type="writingRegion" rotatedBoundingBox="32587,17877 33474,17877 33474,18420 32587,18420"/>
        </emma:interpretation>
      </emma:emma>
    </inkml:annotationXML>
    <inkml:traceGroup>
      <inkml:annotationXML>
        <emma:emma xmlns:emma="http://www.w3.org/2003/04/emma" version="1.0">
          <emma:interpretation id="{74E36CF1-00B6-4C45-B15D-1213DD1A5721}" emma:medium="tactile" emma:mode="ink">
            <msink:context xmlns:msink="http://schemas.microsoft.com/ink/2010/main" type="paragraph" rotatedBoundingBox="32587,17877 33474,17877 33474,18420 32587,18420" alignmentLevel="1"/>
          </emma:interpretation>
        </emma:emma>
      </inkml:annotationXML>
      <inkml:traceGroup>
        <inkml:annotationXML>
          <emma:emma xmlns:emma="http://www.w3.org/2003/04/emma" version="1.0">
            <emma:interpretation id="{007EBD49-16D2-4309-9566-47513287C392}" emma:medium="tactile" emma:mode="ink">
              <msink:context xmlns:msink="http://schemas.microsoft.com/ink/2010/main" type="line" rotatedBoundingBox="32587,17877 33474,17877 33474,18420 32587,18420"/>
            </emma:interpretation>
          </emma:emma>
        </inkml:annotationXML>
        <inkml:traceGroup>
          <inkml:annotationXML>
            <emma:emma xmlns:emma="http://www.w3.org/2003/04/emma" version="1.0">
              <emma:interpretation id="{16EB3B2D-363E-41C2-9044-6994CD0B1450}" emma:medium="tactile" emma:mode="ink">
                <msink:context xmlns:msink="http://schemas.microsoft.com/ink/2010/main" type="inkWord" rotatedBoundingBox="32587,17877 33474,17877 33474,18420 32587,18420"/>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a</emma:literal>
                </emma:interpretation>
                <emma:interpretation id="interp3" emma:lang="en-US" emma:confidence="0">
                  <emma:literal>I</emma:literal>
                </emma:interpretation>
                <emma:interpretation id="interp4" emma:lang="en-US" emma:confidence="0">
                  <emma:literal>•</emma:literal>
                </emma:interpretation>
              </emma:one-of>
            </emma:emma>
          </inkml:annotationXML>
          <inkml:trace contextRef="#ctx0" brushRef="#br0">7368 3811 3072,'-6'2'1344,"3"-1"-1056,-1 0-352,1-1 1760,0 0-1344,0 0 1408,0 0-1344,-1-1 96,-1 0-352,2 0 64,-2 0-192,-2 0-96,1 1 64,0 0 256,1 0-192,0 0 672,1 0-544,-1 0 896,2 0-832,-1 0 768,2 0-736,-1 1 448,0 0-544,1 0 448,-1 0-480,1 0 896,0 1-801,0 0 769,0-1-736,1 1 800,1 0-800,0-1 576,1 1-640,1 1 224,1-2-320,0-1 32,1 1-128,2-1 160,2 1-160,1 0 0,2 0 0,3-1-32,0-1 0,3 0 0,2-1 0,5 1 64,-1-3-32,1 1-32,1 0 32,1 2-32,1-1 0,-2 0 0,-1 0 0,0 0-96,-2 1 64,-1 1 32,0 0 0,-4 0 64,-2 1-32,-2 1-96,-2 0 32,-2-1 128,-2 1-96,-1-1-256,0 1 192,-2 0-864,-1-1 736,0 0-1568,-1 0 1344,0-1-3199,0-1 2751,0 0-8480</inkml:trace>
          <inkml:trace contextRef="#ctx0" brushRef="#br0" timeOffset="1031">7661 3685 3840,'0'0'1760,"-1"0"-1376,0 0-480,1 0 2176,-1 0-1664,1 0 1408,-2 0-1376,1 0 1216,-1 1-1248,0 0 1120,0 0-1120,0 1 736,0-1-832,1 1 543,0-1-639,1 1 512,0 0-576,1-1 480,1 1-480,1 1 192,1-1-256,0 4-64,2-1 0,2 0-128,0 2 64,1-2 128,1 1-96,2-2 0,-2 1 32,1 0 32,1-2-32,-1 1-32,1 0 32,2 0 224,-2 0-192,0-2-224,-2 1 160,-1-1 64,0 1-64,-3-2 0,0 2 32,-3-2-32,1 0 0,-2 1 0,0-1 0,-1 0 0,-1 1 0,-1-1 0,0 1 0,-2 0 64,-1-1-32,0 2 64,-1-2-64,0 0-192,-3 2 128,0 0 96,0 1-64,-2 2-256,1 2 192,-1 1 32,-2 1 32,1 1 0,1 0 0,1-2 160,1 1-128,1-2 0,2 0 0,1-1-128,1-1 64,-1 0-320,3-1 256,1 0-1760,0-3 1472,0 0-3839,1-2 3263,-1-3-7232</inkml:trace>
          <inkml:trace contextRef="#ctx0" brushRef="#br0" timeOffset="3538">7642 4033 5376,'2'0'2400,"-2"0"-1888,1 1-640,-1 0 2528,1 2-1920,0 0 1440,0-1-1408,0-1 960,1 1-1088,0 0 799,0-1-895,0 1 928,1-1-928,0 0 416,2 0-512,-1-1 512,3 1-544,-1 1 576,0-1-576,1-1 576,1 2-576,0-2 224,1 0-288,0 0 192,0-2-192,0 2-64,0-1 0,2-1 32,0 0-32,-1-2-32,2 1 32,-1 0 224,-1-1-192,2 1 160,-2-1-192,0 0 0,0 0 0,-1-2-32,1 1 0,-1 0 0,-1 0 0,0-1 64,1 1-32,-2-1-32,0 0 32,-1 0-32,1 0 0,-1-2 64,1 2-32,-2-1 256,2 0-224,-2-1-32,1-1 0,-1 1 224,-1 0-192,0 0 64,-1-1-96,0 0 256,0 0-224,-1 1 64,-1 1-96,0-1 64,-1 1-64,0 1 64,0-1-64,0-1 64,-1 1-64,0-1 64,-1-1-64,1 1 160,-1-1-160,0-1 96,-1 1-96,1 1-96,-1-1 32,0 1 32,-1 1 0,0 0 160,0 1-128,0-1 0,-2 1 0,2 0-32,-2-1 0,1 1 0,-1-1 0,0 1 0,1 0 0,-1-1 64,1 0-32,0 1-32,-2 0 32,0 0-32,2 0 0,-2 0 0,1 2 0,-2-2 0,0 1 0,-1 0 0,0 0 0,-1-1 0,1 1 0,-3-1-96,1 1 64,-1 0 32,2 2 0,1 1-96,-2 0 64,0 1 128,0-1-96,0 0-64,0 1 32,-1-1 32,0 1 0,1-1 0,1 1 0,-1 0 64,1 1-32,1-2-32,-1 0 32,2 0-128,-3 0 64,0 1 32,0 1 0,0-1-96,-1-1 64,-1 0 32,1 1 0,1 0-96,2 1 64,-2 1 128,0 0-96,0 0-160,-2 0 128,-1-1-96,1 3 96,1-2-64,-1 1 64,1 0 32,1 0 0,1 0-96,-1-1 64,0 1 32,1-1 0,-1 1 0,0 0 0,-1-1-192,2 2 160,-3 0 96,2 1-64,1 0-160,1 1 128,1 1-96,2 0 96,-3 1-64,1 1 64,-2-1 32,0-1 0,0 2-96,0 0 64,0-2 192,1 0-128,1 0-256,0 1 160,0-1-64,0-1 96,2 1-64,0 0 64,2 2 128,1-1-96,-2 3-64,3-1 32,-1 1 32,0 0 0,2-1 64,-1 1-32,1-1-96,0 1 32,1-2 192,0 0-128,0 0 96,1 1-96,0 0 64,0-1-64,0 2 256,-1-1-224,1 1 64,0 0-96,0-1 64,1 0-64,0-1 64,-1 1-64,3-2 256,-1 0-224,0-1 160,0 1-192,1-1 192,0 2-192,0-1 192,0 0-192,1 0 288,2 2-256,-2-3 64,2 2-96,0-1 64,-1 0-64,1 0 64,-1-1-64,1-1-32,0 1 32,0-2 224,-1-1-192,-1 2-32,1 0 0,-1-1 32,2-1-32,-1-1-32,1 1 32,1-1 32,1 1-32,0-1-32,-1 2 32,2-2 32,0 0-32,-1 1-32,0-2 32,0 0 32,-2 0-32,0 0-96,1 0 32,1-1 32,-1 0 0,-1 1 0,2 0 0,1 0 64,-1 0-32,1-1-96,0 0 32,0 0 128,0 0-96,0-1-64,-2 0 32,2 0 128,-2 0-96,1 0-160,0 0 128,1 0 192,-1 1-160,0 0 128,1 1-96,-2 0-96,1 0 32,-1-1 32,0 0 0,-1 0-96,0-1 64,2 0 192,-1 0-128,1 0-160,1 1 96,-1 0 256,0 0-160,-1-1-128,0 1 64,-2-1-192,0 0 160,0 0-800,1 0 640,-1-5-4864,-1-2 3968,0-5-13503</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6-05-29T21:14:01.426"/>
    </inkml:context>
    <inkml:brush xml:id="br0">
      <inkml:brushProperty name="width" value="0.06667" units="cm"/>
      <inkml:brushProperty name="height" value="0.06667" units="cm"/>
    </inkml:brush>
  </inkml:definitions>
  <inkml:traceGroup>
    <inkml:annotationXML>
      <emma:emma xmlns:emma="http://www.w3.org/2003/04/emma" version="1.0">
        <emma:interpretation id="{11CF269B-D671-49B5-B0F2-51CF8B94A39D}" emma:medium="tactile" emma:mode="ink">
          <msink:context xmlns:msink="http://schemas.microsoft.com/ink/2010/main" type="writingRegion" rotatedBoundingBox="33140,17518 33291,18138 32667,18290 32516,17670"/>
        </emma:interpretation>
      </emma:emma>
    </inkml:annotationXML>
    <inkml:traceGroup>
      <inkml:annotationXML>
        <emma:emma xmlns:emma="http://www.w3.org/2003/04/emma" version="1.0">
          <emma:interpretation id="{0F259A86-F2CF-4213-B8E7-951F8D55053F}" emma:medium="tactile" emma:mode="ink">
            <msink:context xmlns:msink="http://schemas.microsoft.com/ink/2010/main" type="paragraph" rotatedBoundingBox="33140,17518 33291,18138 32667,18290 32516,17670" alignmentLevel="1"/>
          </emma:interpretation>
        </emma:emma>
      </inkml:annotationXML>
      <inkml:traceGroup>
        <inkml:annotationXML>
          <emma:emma xmlns:emma="http://www.w3.org/2003/04/emma" version="1.0">
            <emma:interpretation id="{47A52F5B-3039-473F-84EC-A397A30B2E2A}" emma:medium="tactile" emma:mode="ink">
              <msink:context xmlns:msink="http://schemas.microsoft.com/ink/2010/main" type="line" rotatedBoundingBox="33140,17518 33291,18138 32667,18290 32516,17670"/>
            </emma:interpretation>
          </emma:emma>
        </inkml:annotationXML>
        <inkml:traceGroup>
          <inkml:annotationXML>
            <emma:emma xmlns:emma="http://www.w3.org/2003/04/emma" version="1.0">
              <emma:interpretation id="{83DE5C09-8772-4873-976B-7B9A6A733675}" emma:medium="tactile" emma:mode="ink">
                <msink:context xmlns:msink="http://schemas.microsoft.com/ink/2010/main" type="inkWord" rotatedBoundingBox="33140,17518 33291,18138 32667,18290 32516,17670"/>
              </emma:interpretation>
              <emma:one-of disjunction-type="recognition" id="oneOf0">
                <emma:interpretation id="interp0" emma:lang="en-US" emma:confidence="0">
                  <emma:literal>☺</emma:literal>
                </emma:interpretation>
                <emma:interpretation id="interp1" emma:lang="en-US" emma:confidence="0">
                  <emma:literal>@</emma:literal>
                </emma:interpretation>
                <emma:interpretation id="interp2" emma:lang="en-US" emma:confidence="0">
                  <emma:literal>D</emma:literal>
                </emma:interpretation>
                <emma:interpretation id="interp3" emma:lang="en-US" emma:confidence="0">
                  <emma:literal>*</emma:literal>
                </emma:interpretation>
                <emma:interpretation id="interp4" emma:lang="en-US" emma:confidence="0">
                  <emma:literal>Re</emma:literal>
                </emma:interpretation>
              </emma:one-of>
            </emma:emma>
          </inkml:annotationXML>
          <inkml:trace contextRef="#ctx0" brushRef="#br0">21963 10630 5632,'-3'-6'2496,"1"4"-1952,-1 2-672,3 0 1248,-2 2-896,-3 0 736,-1 2-736,1 1 448,1-1-512,1 3 1344,1-1-1152,-1 3 1280,1 2-1216,-1 0 767,3 2-863,0 4 448,0 3-576,0-1 352,0 3-384,0 4 64,0 0-160,0-2-32,0 0 0,0-2 32,0-4-32,0-5-1440,0-5 1088,3-3-3647,-1-8 3071,1-2-7968</inkml:trace>
          <inkml:trace contextRef="#ctx0" brushRef="#br0" timeOffset="901">21893 10605 4224,'-3'1'1984,"1"2"-1568,0-1-512,2-2 2080,-2 2-1568,-1 0 1376,1 1-1344,-3-2 1312,3 2-1344,-4-2 992,4 4-1056,0 0 256,-1-3-416,1 0 32,-1 0-160,3-2 319,0 0-287,0-2 320,3-2-320,2-1 64,2-1-128,5-1 256,0 1-224,3-1-224,5 0 160,-1 3 64,-1 2-64,-2 0-64,-1 2 32,-3 4 128,-2 3-96,-5 4-64,-5 2 32,0 2 128,-5 2-96,-2 3 0,-5 0 32,-1-3-32,3 0 0,-1-1-384,-2-3 320,1-2-352,2-1 320,0-1-32,0-3 64,3-1 64,2-3 0,0-2-95,5 0 63,0 0 127,2 2-95,3 1-63,0 1 31,3 0 127,-1 5-95,1-2 0,4 3 32,3 1 32,-1 0-32,0 2-192,2 0 129,-4 3 94,0-4-63,0 1-895,1-2 735,-2-2-3936,1-5 3200,4-1-6304</inkml:trace>
          <inkml:trace contextRef="#ctx0" brushRef="#br0" timeOffset="2391">22029 11069 3072,'-3'-3'1344,"1"6"-1056,-1-6-352,3 3 1760,0 0-1344,0 0 1312,0 3-1248,3-3 1664,-1 2-1568,1 1 1376,1-2-1408,-1 2 288,2-3-544,2 1 288,1-1-352,1-1 352,0-3-384,2-1 0,0-4-64,5 0 32,-1-2-64,-1 1 159,1-1-159,-1-2 0,1 0 0,-1-3 32,2 3-32,-1-5 64,-4 5-64,4-4-96,2 5 32,-4-4 288,-1-1-192,-2-1 160,-3 3-192,-3-4 0,-1 1 0,-3 0-128,-3 4 64,2-6 128,-4 0-96,0 3 192,-3-1-160,1 1 448,0 0-352,-1-1 192,-2 2-224,0 4-256,0 0 160,1 2-128,0 1 96,1-4 128,1 5-96,-1-2 192,-2 4-160,0 2-160,1 0 96,-1 0 192,-2 1-160,0-1 32,0 1 0,-1-1 128,1 2-128,-1-2 0,1-1 0,-3 1-128,-1-3 64,-2 0 128,1 3-96,2 0-256,0-1 192,2 3 32,-2 0 32,-1 2-96,2 0 64,-1 2 32,3-2 0,-1 2 160,4 1-128,-1 1-96,0 1 64,-2-1-96,0 2 64,0 1 32,-1-3 0,2 5-96,-2 0 64,3 0 32,0-3 0,-2 0 0,2 2 0,0-3 0,3 4 0,0 1 0,0-2 0,-1 2 0,4 2 0,-1-2 64,0 4-32,0-2-192,-3 4 128,3-3 96,1 2-64,-2 0-64,4 3 32,2-3 192,2 3-128,1-3-96,0 2 64,-1-4 96,0 0-96,3 2-352,0 1 288,0-3 288,0 0-192,3-2-96,-1 0 64,0 2 0,0-3 0,0 1 64,1 0-32,-1 0-32,1-2 32,-1 0 32,3-1-32,-3-2-96,3 4 32,0-4 32,-3 1 0,2 1-96,-1-1 64,-1-1 128,1 1-96,-1-1 96,3-1-64,0-3-96,0 0 32,2 0-160,0 1 160,0-2 192,0 2-160,1-1 320,2-2-256,-1 2-288,-2 0 160,0 3 128,1 0-64,-1-1 0,1-3 32,-1 4 32,0-3-32,0-2-96,0 0 32,-2 0 32,-3 0 0,0-2-1536,-1-3 1216,-1 1-11199</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0B0258-444D-4D2D-A163-06B16C72FD99}" type="datetimeFigureOut">
              <a:rPr lang="en-US" smtClean="0"/>
              <a:t>6/7/2016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6A4138-F594-43A4-998D-C84CA8760E5B}" type="slidenum">
              <a:rPr lang="en-US" smtClean="0"/>
              <a:t>‹#›</a:t>
            </a:fld>
            <a:endParaRPr lang="en-US"/>
          </a:p>
        </p:txBody>
      </p:sp>
    </p:spTree>
    <p:extLst>
      <p:ext uri="{BB962C8B-B14F-4D97-AF65-F5344CB8AC3E}">
        <p14:creationId xmlns:p14="http://schemas.microsoft.com/office/powerpoint/2010/main" val="4142954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r>
              <a:rPr lang="en-US" dirty="0" err="1"/>
              <a:t>Babalonians</a:t>
            </a:r>
            <a:r>
              <a:rPr lang="en-US" baseline="0" dirty="0"/>
              <a:t> in 586 </a:t>
            </a:r>
            <a:r>
              <a:rPr lang="en-US" baseline="0" dirty="0" err="1"/>
              <a:t>desimated</a:t>
            </a:r>
            <a:r>
              <a:rPr lang="en-US" baseline="0" dirty="0"/>
              <a:t> the Temple</a:t>
            </a:r>
            <a:endParaRPr lang="en-US" dirty="0"/>
          </a:p>
          <a:p>
            <a:r>
              <a:rPr lang="en-US" dirty="0"/>
              <a:t>536 BC let go</a:t>
            </a:r>
          </a:p>
          <a:p>
            <a:r>
              <a:rPr lang="en-US" dirty="0"/>
              <a:t>16years procrastinating (536-520)</a:t>
            </a:r>
          </a:p>
          <a:p>
            <a:r>
              <a:rPr lang="en-US" dirty="0"/>
              <a:t>When</a:t>
            </a:r>
            <a:r>
              <a:rPr lang="en-US" baseline="0" dirty="0"/>
              <a:t> actually begun the work it took 4 years (by 516 completed)</a:t>
            </a:r>
          </a:p>
          <a:p>
            <a:r>
              <a:rPr lang="en-US" baseline="0" dirty="0"/>
              <a:t>90% of the people chose to stay behind in Babylon. Most of God’s covenant people chose to stay behind… how discouraging that most chose not to come back. </a:t>
            </a:r>
          </a:p>
          <a:p>
            <a:r>
              <a:rPr lang="en-US" baseline="0" dirty="0"/>
              <a:t>TODAY: will you be part of the 10% that is the remnant of the faithful</a:t>
            </a:r>
          </a:p>
          <a:p>
            <a:r>
              <a:rPr lang="en-US" baseline="0" dirty="0"/>
              <a:t>Refined by fire: must be determined to be part of the faithful saved remnant</a:t>
            </a:r>
          </a:p>
          <a:p>
            <a:endParaRPr lang="en-US" baseline="0" dirty="0"/>
          </a:p>
          <a:p>
            <a:r>
              <a:rPr lang="en-US" baseline="0" dirty="0"/>
              <a:t>Zephaniah (630-612)</a:t>
            </a:r>
          </a:p>
          <a:p>
            <a:r>
              <a:rPr lang="en-US" baseline="0" dirty="0"/>
              <a:t>606, 597, 586 BC the three deportations and </a:t>
            </a:r>
            <a:r>
              <a:rPr lang="en-US" baseline="0" dirty="0" err="1"/>
              <a:t>desimation</a:t>
            </a:r>
            <a:endParaRPr lang="en-US" baseline="0" dirty="0"/>
          </a:p>
          <a:p>
            <a:r>
              <a:rPr lang="en-US" baseline="0" dirty="0"/>
              <a:t>Just before Babylon put the heavy boot upon them</a:t>
            </a:r>
          </a:p>
          <a:p>
            <a:endParaRPr lang="en-US" baseline="0" dirty="0"/>
          </a:p>
          <a:p>
            <a:r>
              <a:rPr lang="en-US" baseline="0" dirty="0"/>
              <a:t>Signet ring… points to the </a:t>
            </a:r>
            <a:r>
              <a:rPr lang="en-US" baseline="0" dirty="0" err="1"/>
              <a:t>Mesiah</a:t>
            </a:r>
            <a:endParaRPr lang="en-US" baseline="0" dirty="0"/>
          </a:p>
          <a:p>
            <a:r>
              <a:rPr lang="en-US" baseline="0" dirty="0"/>
              <a:t>2:3 </a:t>
            </a:r>
          </a:p>
          <a:p>
            <a:r>
              <a:rPr lang="en-US" baseline="0" dirty="0"/>
              <a:t>2:6 the coming NT and covenant with Christ</a:t>
            </a:r>
          </a:p>
          <a:p>
            <a:r>
              <a:rPr lang="en-US" baseline="0" dirty="0"/>
              <a:t>1 </a:t>
            </a:r>
            <a:r>
              <a:rPr lang="en-US" baseline="0" dirty="0" err="1"/>
              <a:t>Cor</a:t>
            </a:r>
            <a:r>
              <a:rPr lang="en-US" baseline="0" dirty="0"/>
              <a:t> 3 (the fire of tribulation, the remnant that remains is purified from the fire… those that </a:t>
            </a:r>
            <a:r>
              <a:rPr lang="en-US" baseline="0" dirty="0" err="1"/>
              <a:t>perservere</a:t>
            </a:r>
            <a:r>
              <a:rPr lang="en-US" baseline="0" dirty="0"/>
              <a:t> through the negative things (trials, temptations)</a:t>
            </a:r>
          </a:p>
          <a:p>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2</a:t>
            </a:fld>
            <a:endParaRPr lang="en-US"/>
          </a:p>
        </p:txBody>
      </p:sp>
    </p:spTree>
    <p:extLst>
      <p:ext uri="{BB962C8B-B14F-4D97-AF65-F5344CB8AC3E}">
        <p14:creationId xmlns:p14="http://schemas.microsoft.com/office/powerpoint/2010/main" val="1722707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err="1"/>
              <a:t>Babalonians</a:t>
            </a:r>
            <a:r>
              <a:rPr lang="en-US" baseline="0" dirty="0"/>
              <a:t> in 586 </a:t>
            </a:r>
            <a:r>
              <a:rPr lang="en-US" baseline="0" dirty="0" err="1"/>
              <a:t>desimated</a:t>
            </a:r>
            <a:r>
              <a:rPr lang="en-US" baseline="0" dirty="0"/>
              <a:t> the Temple</a:t>
            </a:r>
            <a:endParaRPr lang="en-US" dirty="0"/>
          </a:p>
          <a:p>
            <a:r>
              <a:rPr lang="en-US" dirty="0"/>
              <a:t>536 BC let go</a:t>
            </a:r>
          </a:p>
          <a:p>
            <a:r>
              <a:rPr lang="en-US" dirty="0"/>
              <a:t>16years procrastinating (536-520)</a:t>
            </a:r>
          </a:p>
          <a:p>
            <a:r>
              <a:rPr lang="en-US" dirty="0"/>
              <a:t>When</a:t>
            </a:r>
            <a:r>
              <a:rPr lang="en-US" baseline="0" dirty="0"/>
              <a:t> actually begun the work it took 4 years (by 516 completed)</a:t>
            </a:r>
          </a:p>
          <a:p>
            <a:r>
              <a:rPr lang="en-US" baseline="0" dirty="0"/>
              <a:t>90% of the people chose to stay behind in Babylon. Most of God’s covenant people chose to stay behind… how discouraging that most chose not to come back. </a:t>
            </a:r>
          </a:p>
          <a:p>
            <a:r>
              <a:rPr lang="en-US" baseline="0" dirty="0"/>
              <a:t>TODAY: will you be part of the 10% that is the remnant of the faithful</a:t>
            </a:r>
          </a:p>
          <a:p>
            <a:r>
              <a:rPr lang="en-US" baseline="0" dirty="0"/>
              <a:t>Refined by fire: must be determined to be part of the faithful saved remnant</a:t>
            </a:r>
          </a:p>
          <a:p>
            <a:endParaRPr lang="en-US" baseline="0" dirty="0"/>
          </a:p>
          <a:p>
            <a:r>
              <a:rPr lang="en-US" baseline="0" dirty="0"/>
              <a:t>Zephaniah (630-612)</a:t>
            </a:r>
          </a:p>
          <a:p>
            <a:r>
              <a:rPr lang="en-US" baseline="0" dirty="0"/>
              <a:t>606, 597, 586 BC the three deportations and </a:t>
            </a:r>
            <a:r>
              <a:rPr lang="en-US" baseline="0" dirty="0" err="1"/>
              <a:t>desimation</a:t>
            </a:r>
            <a:endParaRPr lang="en-US" baseline="0" dirty="0"/>
          </a:p>
          <a:p>
            <a:r>
              <a:rPr lang="en-US" baseline="0" dirty="0"/>
              <a:t>Just before Babylon put the heavy boot upon them</a:t>
            </a:r>
          </a:p>
          <a:p>
            <a:endParaRPr lang="en-US" baseline="0" dirty="0"/>
          </a:p>
          <a:p>
            <a:r>
              <a:rPr lang="en-US" baseline="0" dirty="0"/>
              <a:t>Signet ring… points to the </a:t>
            </a:r>
            <a:r>
              <a:rPr lang="en-US" baseline="0" dirty="0" err="1"/>
              <a:t>Mesiah</a:t>
            </a:r>
            <a:endParaRPr lang="en-US" baseline="0" dirty="0"/>
          </a:p>
          <a:p>
            <a:r>
              <a:rPr lang="en-US" baseline="0" dirty="0"/>
              <a:t>2:3 </a:t>
            </a:r>
          </a:p>
          <a:p>
            <a:r>
              <a:rPr lang="en-US" baseline="0" dirty="0"/>
              <a:t>2:6 the coming NT and covenant with Christ</a:t>
            </a:r>
          </a:p>
          <a:p>
            <a:r>
              <a:rPr lang="en-US" baseline="0" dirty="0"/>
              <a:t>1 </a:t>
            </a:r>
            <a:r>
              <a:rPr lang="en-US" baseline="0" dirty="0" err="1"/>
              <a:t>Cor</a:t>
            </a:r>
            <a:r>
              <a:rPr lang="en-US" baseline="0" dirty="0"/>
              <a:t> 3 (the fire of tribulation, the remnant that remains is purified from the fire… those that </a:t>
            </a:r>
            <a:r>
              <a:rPr lang="en-US" baseline="0" dirty="0" err="1"/>
              <a:t>perservere</a:t>
            </a:r>
            <a:r>
              <a:rPr lang="en-US" baseline="0" dirty="0"/>
              <a:t> through the negative things (trials, temptations)</a:t>
            </a:r>
          </a:p>
          <a:p>
            <a:endParaRPr lang="en-US" dirty="0"/>
          </a:p>
          <a:p>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3</a:t>
            </a:fld>
            <a:endParaRPr lang="en-US"/>
          </a:p>
        </p:txBody>
      </p:sp>
    </p:spTree>
    <p:extLst>
      <p:ext uri="{BB962C8B-B14F-4D97-AF65-F5344CB8AC3E}">
        <p14:creationId xmlns:p14="http://schemas.microsoft.com/office/powerpoint/2010/main" val="288994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err="1"/>
              <a:t>Babalonians</a:t>
            </a:r>
            <a:r>
              <a:rPr lang="en-US" baseline="0" dirty="0"/>
              <a:t> in 586 </a:t>
            </a:r>
            <a:r>
              <a:rPr lang="en-US" baseline="0" dirty="0" err="1"/>
              <a:t>desimated</a:t>
            </a:r>
            <a:r>
              <a:rPr lang="en-US" baseline="0" dirty="0"/>
              <a:t> the Temple</a:t>
            </a:r>
            <a:endParaRPr lang="en-US" dirty="0"/>
          </a:p>
          <a:p>
            <a:r>
              <a:rPr lang="en-US" dirty="0"/>
              <a:t>536 BC let go</a:t>
            </a:r>
          </a:p>
          <a:p>
            <a:r>
              <a:rPr lang="en-US" dirty="0"/>
              <a:t>16years procrastinating (536-520)</a:t>
            </a:r>
          </a:p>
          <a:p>
            <a:r>
              <a:rPr lang="en-US" dirty="0"/>
              <a:t>When</a:t>
            </a:r>
            <a:r>
              <a:rPr lang="en-US" baseline="0" dirty="0"/>
              <a:t> actually begun the work it took 4 years (by 516 completed)</a:t>
            </a:r>
          </a:p>
          <a:p>
            <a:r>
              <a:rPr lang="en-US" baseline="0" dirty="0"/>
              <a:t>90% of the people chose to stay behind in Babylon. Most of God’s covenant people chose to stay behind… how discouraging that most chose not to come back. </a:t>
            </a:r>
          </a:p>
          <a:p>
            <a:r>
              <a:rPr lang="en-US" baseline="0" dirty="0"/>
              <a:t>TODAY: will you be part of the 10% that is the remnant of the faithful</a:t>
            </a:r>
          </a:p>
          <a:p>
            <a:r>
              <a:rPr lang="en-US" baseline="0" dirty="0"/>
              <a:t>Refined by fire: must be determined to be part of the faithful saved remnant</a:t>
            </a:r>
          </a:p>
          <a:p>
            <a:endParaRPr lang="en-US" baseline="0" dirty="0"/>
          </a:p>
          <a:p>
            <a:r>
              <a:rPr lang="en-US" baseline="0" dirty="0"/>
              <a:t>Zephaniah (630-612)</a:t>
            </a:r>
          </a:p>
          <a:p>
            <a:r>
              <a:rPr lang="en-US" baseline="0" dirty="0"/>
              <a:t>606, 597, 586 BC the three deportations and </a:t>
            </a:r>
            <a:r>
              <a:rPr lang="en-US" baseline="0" dirty="0" err="1"/>
              <a:t>desimation</a:t>
            </a:r>
            <a:endParaRPr lang="en-US" baseline="0" dirty="0"/>
          </a:p>
          <a:p>
            <a:r>
              <a:rPr lang="en-US" baseline="0" dirty="0"/>
              <a:t>Just before Babylon put the heavy boot upon them</a:t>
            </a:r>
          </a:p>
          <a:p>
            <a:endParaRPr lang="en-US" baseline="0" dirty="0"/>
          </a:p>
          <a:p>
            <a:r>
              <a:rPr lang="en-US" baseline="0" dirty="0"/>
              <a:t>Signet ring… points to the </a:t>
            </a:r>
            <a:r>
              <a:rPr lang="en-US" baseline="0" dirty="0" err="1"/>
              <a:t>Mesiah</a:t>
            </a:r>
            <a:endParaRPr lang="en-US" baseline="0" dirty="0"/>
          </a:p>
          <a:p>
            <a:r>
              <a:rPr lang="en-US" baseline="0" dirty="0"/>
              <a:t>2:3 </a:t>
            </a:r>
          </a:p>
          <a:p>
            <a:r>
              <a:rPr lang="en-US" baseline="0" dirty="0"/>
              <a:t>2:6 the coming NT and covenant with Christ</a:t>
            </a:r>
          </a:p>
          <a:p>
            <a:r>
              <a:rPr lang="en-US" baseline="0" dirty="0"/>
              <a:t>1 </a:t>
            </a:r>
            <a:r>
              <a:rPr lang="en-US" baseline="0" dirty="0" err="1"/>
              <a:t>Cor</a:t>
            </a:r>
            <a:r>
              <a:rPr lang="en-US" baseline="0" dirty="0"/>
              <a:t> 3 (the fire of tribulation, the remnant that remains is purified from the fire… those that </a:t>
            </a:r>
            <a:r>
              <a:rPr lang="en-US" baseline="0" dirty="0" err="1"/>
              <a:t>perservere</a:t>
            </a:r>
            <a:r>
              <a:rPr lang="en-US" baseline="0" dirty="0"/>
              <a:t> through the negative things (trials, temptations)</a:t>
            </a:r>
          </a:p>
          <a:p>
            <a:endParaRPr lang="en-US" dirty="0"/>
          </a:p>
          <a:p>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5</a:t>
            </a:fld>
            <a:endParaRPr lang="en-US"/>
          </a:p>
        </p:txBody>
      </p:sp>
    </p:spTree>
    <p:extLst>
      <p:ext uri="{BB962C8B-B14F-4D97-AF65-F5344CB8AC3E}">
        <p14:creationId xmlns:p14="http://schemas.microsoft.com/office/powerpoint/2010/main" val="3570418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6</a:t>
            </a:fld>
            <a:endParaRPr lang="en-US"/>
          </a:p>
        </p:txBody>
      </p:sp>
    </p:spTree>
    <p:extLst>
      <p:ext uri="{BB962C8B-B14F-4D97-AF65-F5344CB8AC3E}">
        <p14:creationId xmlns:p14="http://schemas.microsoft.com/office/powerpoint/2010/main" val="2339092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fear = HAVE HOPE!	</a:t>
            </a:r>
          </a:p>
          <a:p>
            <a:endParaRPr lang="en-US" dirty="0"/>
          </a:p>
          <a:p>
            <a:r>
              <a:rPr lang="en-US" dirty="0"/>
              <a:t>Your</a:t>
            </a:r>
            <a:r>
              <a:rPr lang="en-US" baseline="0" dirty="0"/>
              <a:t> work does matter</a:t>
            </a:r>
          </a:p>
          <a:p>
            <a:r>
              <a:rPr lang="en-US" baseline="0" dirty="0"/>
              <a:t>Yes you may suffer, but by the suffering you develop purity toward the Lord</a:t>
            </a:r>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9</a:t>
            </a:fld>
            <a:endParaRPr lang="en-US"/>
          </a:p>
        </p:txBody>
      </p:sp>
    </p:spTree>
    <p:extLst>
      <p:ext uri="{BB962C8B-B14F-4D97-AF65-F5344CB8AC3E}">
        <p14:creationId xmlns:p14="http://schemas.microsoft.com/office/powerpoint/2010/main" val="1833094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 must be</a:t>
            </a:r>
            <a:r>
              <a:rPr lang="en-US" baseline="0" dirty="0"/>
              <a:t> done by our hands, to fulfill the will of God, and to save as much of our society and neighbors as we can</a:t>
            </a:r>
          </a:p>
          <a:p>
            <a:endParaRPr lang="en-US" baseline="0" dirty="0"/>
          </a:p>
          <a:p>
            <a:r>
              <a:rPr lang="en-US" baseline="0" dirty="0"/>
              <a:t>USA: Foot on the accelerator toward destruction</a:t>
            </a:r>
          </a:p>
          <a:p>
            <a:endParaRPr lang="en-US" baseline="0" dirty="0"/>
          </a:p>
          <a:p>
            <a:r>
              <a:rPr lang="en-US" baseline="0" dirty="0"/>
              <a:t>Remember two things:</a:t>
            </a:r>
          </a:p>
          <a:p>
            <a:pPr marL="228600" indent="-228600">
              <a:buAutoNum type="arabicParenR"/>
            </a:pPr>
            <a:r>
              <a:rPr lang="en-US" baseline="0" dirty="0"/>
              <a:t>It takes each Christian doing his/her work as given by God to teach the lost, God supplies the increase</a:t>
            </a:r>
          </a:p>
          <a:p>
            <a:pPr marL="228600" indent="-228600">
              <a:buAutoNum type="arabicParenR"/>
            </a:pPr>
            <a:r>
              <a:rPr lang="en-US" baseline="0" dirty="0"/>
              <a:t>The Temple beyond our time is much </a:t>
            </a:r>
            <a:r>
              <a:rPr lang="en-US" baseline="0" dirty="0" err="1"/>
              <a:t>much</a:t>
            </a:r>
            <a:r>
              <a:rPr lang="en-US" baseline="0" dirty="0"/>
              <a:t> more glorious than we can ever imagine, it is prepared by God for His inheritance, of which we all hope for</a:t>
            </a:r>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10</a:t>
            </a:fld>
            <a:endParaRPr lang="en-US"/>
          </a:p>
        </p:txBody>
      </p:sp>
    </p:spTree>
    <p:extLst>
      <p:ext uri="{BB962C8B-B14F-4D97-AF65-F5344CB8AC3E}">
        <p14:creationId xmlns:p14="http://schemas.microsoft.com/office/powerpoint/2010/main" val="1561103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Previously</a:t>
            </a:r>
            <a:r>
              <a:rPr lang="en-US" baseline="0" dirty="0"/>
              <a:t> we saw that all belongs to God</a:t>
            </a:r>
          </a:p>
          <a:p>
            <a:endParaRPr lang="en-US" baseline="0" dirty="0"/>
          </a:p>
          <a:p>
            <a:r>
              <a:rPr lang="en-US" baseline="0" dirty="0"/>
              <a:t>Now we see that God wishes to share His great wealth/inheritance with all</a:t>
            </a:r>
          </a:p>
          <a:p>
            <a:endParaRPr lang="en-US" baseline="0" dirty="0"/>
          </a:p>
          <a:p>
            <a:r>
              <a:rPr lang="en-US" baseline="0" dirty="0"/>
              <a:t>Also:</a:t>
            </a:r>
          </a:p>
          <a:p>
            <a:r>
              <a:rPr lang="en-US" baseline="0" dirty="0"/>
              <a:t>To purify gold, it must be refined by fire, and the remnant is pure</a:t>
            </a:r>
          </a:p>
          <a:p>
            <a:r>
              <a:rPr lang="en-US" baseline="0" dirty="0"/>
              <a:t>To purify God’s inheritance, we all will be tested by trials and temptations to show whether we are pure, whether our works will hold</a:t>
            </a:r>
            <a:endParaRPr lang="en-US" dirty="0"/>
          </a:p>
        </p:txBody>
      </p:sp>
      <p:sp>
        <p:nvSpPr>
          <p:cNvPr id="4" name="Slide Number Placeholder 3"/>
          <p:cNvSpPr>
            <a:spLocks noGrp="1"/>
          </p:cNvSpPr>
          <p:nvPr>
            <p:ph type="sldNum" sz="quarter" idx="10"/>
          </p:nvPr>
        </p:nvSpPr>
        <p:spPr/>
        <p:txBody>
          <a:bodyPr/>
          <a:lstStyle/>
          <a:p>
            <a:fld id="{E56A4138-F594-43A4-998D-C84CA8760E5B}" type="slidenum">
              <a:rPr lang="en-US" smtClean="0"/>
              <a:t>11</a:t>
            </a:fld>
            <a:endParaRPr lang="en-US"/>
          </a:p>
        </p:txBody>
      </p:sp>
    </p:spTree>
    <p:extLst>
      <p:ext uri="{BB962C8B-B14F-4D97-AF65-F5344CB8AC3E}">
        <p14:creationId xmlns:p14="http://schemas.microsoft.com/office/powerpoint/2010/main" val="3559886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get to building brethren!</a:t>
            </a:r>
          </a:p>
          <a:p>
            <a:endParaRPr lang="en-US" dirty="0"/>
          </a:p>
          <a:p>
            <a:r>
              <a:rPr lang="en-US" dirty="0"/>
              <a:t>Remember:</a:t>
            </a:r>
            <a:r>
              <a:rPr lang="en-US" baseline="0" dirty="0"/>
              <a:t> GOD hates complacency</a:t>
            </a:r>
          </a:p>
          <a:p>
            <a:endParaRPr lang="en-US" baseline="0" dirty="0"/>
          </a:p>
          <a:p>
            <a:r>
              <a:rPr lang="en-US" baseline="0" dirty="0"/>
              <a:t>Brethren, don’t let this be you. Do not settle for letting opportunity go by to serve.</a:t>
            </a:r>
          </a:p>
          <a:p>
            <a:r>
              <a:rPr lang="en-US" baseline="0" dirty="0"/>
              <a:t>Many have heard of the 80-20% ratio</a:t>
            </a:r>
          </a:p>
          <a:p>
            <a:endParaRPr lang="en-US" baseline="0" dirty="0"/>
          </a:p>
          <a:p>
            <a:r>
              <a:rPr lang="en-US" baseline="0" dirty="0"/>
              <a:t>In the time of Haggai it seemed more like a 100-0, where no one was doing the work and everyone expected someone else to act first</a:t>
            </a:r>
          </a:p>
          <a:p>
            <a:r>
              <a:rPr lang="en-US" baseline="0" dirty="0"/>
              <a:t>Let’s be the 0-100, let us all expand our love fully for God, and help to expand His kingdom</a:t>
            </a:r>
          </a:p>
        </p:txBody>
      </p:sp>
      <p:sp>
        <p:nvSpPr>
          <p:cNvPr id="4" name="Slide Number Placeholder 3"/>
          <p:cNvSpPr>
            <a:spLocks noGrp="1"/>
          </p:cNvSpPr>
          <p:nvPr>
            <p:ph type="sldNum" sz="quarter" idx="10"/>
          </p:nvPr>
        </p:nvSpPr>
        <p:spPr/>
        <p:txBody>
          <a:bodyPr/>
          <a:lstStyle/>
          <a:p>
            <a:fld id="{E56A4138-F594-43A4-998D-C84CA8760E5B}" type="slidenum">
              <a:rPr lang="en-US" smtClean="0"/>
              <a:t>12</a:t>
            </a:fld>
            <a:endParaRPr lang="en-US"/>
          </a:p>
        </p:txBody>
      </p:sp>
    </p:spTree>
    <p:extLst>
      <p:ext uri="{BB962C8B-B14F-4D97-AF65-F5344CB8AC3E}">
        <p14:creationId xmlns:p14="http://schemas.microsoft.com/office/powerpoint/2010/main" val="3153573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lament the state of our country, of our society and culture… it won’t get better if we all hang</a:t>
            </a:r>
            <a:r>
              <a:rPr lang="en-US" baseline="0" dirty="0"/>
              <a:t> out in a silo and complain until the LORD comes</a:t>
            </a:r>
          </a:p>
          <a:p>
            <a:endParaRPr lang="en-US" baseline="0" dirty="0"/>
          </a:p>
          <a:p>
            <a:r>
              <a:rPr lang="en-US" baseline="0" dirty="0"/>
              <a:t>We must get out to the work that is set before us.</a:t>
            </a:r>
          </a:p>
          <a:p>
            <a:r>
              <a:rPr lang="en-US" baseline="0" dirty="0"/>
              <a:t>This is not a sermon to say, “stop all activity to sustain your life and go preach!”</a:t>
            </a:r>
          </a:p>
          <a:p>
            <a:r>
              <a:rPr lang="en-US" baseline="0" dirty="0"/>
              <a:t>The bible says that our day to day work is commendable when we do it for the Lord, we must still be able to fulfill our command to earn and give</a:t>
            </a:r>
          </a:p>
          <a:p>
            <a:r>
              <a:rPr lang="en-US" baseline="0" dirty="0"/>
              <a:t>But this cannot be at the expense of sharing the word of God with our neighbors, co workers, etc.</a:t>
            </a:r>
          </a:p>
        </p:txBody>
      </p:sp>
      <p:sp>
        <p:nvSpPr>
          <p:cNvPr id="4" name="Slide Number Placeholder 3"/>
          <p:cNvSpPr>
            <a:spLocks noGrp="1"/>
          </p:cNvSpPr>
          <p:nvPr>
            <p:ph type="sldNum" sz="quarter" idx="10"/>
          </p:nvPr>
        </p:nvSpPr>
        <p:spPr/>
        <p:txBody>
          <a:bodyPr/>
          <a:lstStyle/>
          <a:p>
            <a:fld id="{E56A4138-F594-43A4-998D-C84CA8760E5B}" type="slidenum">
              <a:rPr lang="en-US" smtClean="0"/>
              <a:t>13</a:t>
            </a:fld>
            <a:endParaRPr lang="en-US"/>
          </a:p>
        </p:txBody>
      </p:sp>
    </p:spTree>
    <p:extLst>
      <p:ext uri="{BB962C8B-B14F-4D97-AF65-F5344CB8AC3E}">
        <p14:creationId xmlns:p14="http://schemas.microsoft.com/office/powerpoint/2010/main" val="2655987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6/7/2016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6/7/2016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6/7/2016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6/7/2016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6/7/2016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It’s not time to build</a:t>
            </a:r>
          </a:p>
        </p:txBody>
      </p:sp>
      <p:sp>
        <p:nvSpPr>
          <p:cNvPr id="3" name="Subtitle 2"/>
          <p:cNvSpPr>
            <a:spLocks noGrp="1"/>
          </p:cNvSpPr>
          <p:nvPr>
            <p:ph type="subTitle" idx="1"/>
          </p:nvPr>
        </p:nvSpPr>
        <p:spPr/>
        <p:txBody>
          <a:bodyPr/>
          <a:lstStyle/>
          <a:p>
            <a:r>
              <a:rPr lang="en-US" dirty="0"/>
              <a:t>…or so they thought</a:t>
            </a:r>
          </a:p>
        </p:txBody>
      </p:sp>
    </p:spTree>
    <p:extLst>
      <p:ext uri="{BB962C8B-B14F-4D97-AF65-F5344CB8AC3E}">
        <p14:creationId xmlns:p14="http://schemas.microsoft.com/office/powerpoint/2010/main" val="3359995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what it once was</a:t>
            </a:r>
          </a:p>
        </p:txBody>
      </p:sp>
      <p:sp>
        <p:nvSpPr>
          <p:cNvPr id="3" name="Content Placeholder 2"/>
          <p:cNvSpPr>
            <a:spLocks noGrp="1"/>
          </p:cNvSpPr>
          <p:nvPr>
            <p:ph idx="1"/>
          </p:nvPr>
        </p:nvSpPr>
        <p:spPr/>
        <p:txBody>
          <a:bodyPr/>
          <a:lstStyle/>
          <a:p>
            <a:r>
              <a:rPr lang="en-US" dirty="0"/>
              <a:t>The temple was but nothing compared to the original</a:t>
            </a:r>
          </a:p>
          <a:p>
            <a:pPr lvl="1"/>
            <a:r>
              <a:rPr lang="en-US" dirty="0"/>
              <a:t>Not even close to the majesty it once had</a:t>
            </a:r>
          </a:p>
          <a:p>
            <a:pPr lvl="1"/>
            <a:r>
              <a:rPr lang="en-US" dirty="0"/>
              <a:t>But God planned for an even greater temple filled with far more valuable treasure</a:t>
            </a:r>
          </a:p>
          <a:p>
            <a:pPr lvl="1"/>
            <a:r>
              <a:rPr lang="en-US" dirty="0"/>
              <a:t>All of the silver and gold belongs to GOD</a:t>
            </a:r>
          </a:p>
          <a:p>
            <a:pPr lvl="1"/>
            <a:endParaRPr lang="en-US" dirty="0"/>
          </a:p>
          <a:p>
            <a:pPr lvl="1"/>
            <a:r>
              <a:rPr lang="en-US" dirty="0"/>
              <a:t>This all points to Christ’s majesty, the temple of the church universal, and the treasure of the souls from all nations that array her as God’s inheritance</a:t>
            </a:r>
          </a:p>
          <a:p>
            <a:r>
              <a:rPr lang="en-US" dirty="0"/>
              <a:t>Are you distressed by how our society once was compared to now? How things were 30 years ago… or perhaps even just 1 year ago?</a:t>
            </a:r>
          </a:p>
        </p:txBody>
      </p:sp>
    </p:spTree>
    <p:extLst>
      <p:ext uri="{BB962C8B-B14F-4D97-AF65-F5344CB8AC3E}">
        <p14:creationId xmlns:p14="http://schemas.microsoft.com/office/powerpoint/2010/main" val="2404812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 your ways!” says the LORD of hosts.</a:t>
            </a:r>
          </a:p>
        </p:txBody>
      </p:sp>
      <p:sp>
        <p:nvSpPr>
          <p:cNvPr id="3" name="Content Placeholder 2"/>
          <p:cNvSpPr>
            <a:spLocks noGrp="1"/>
          </p:cNvSpPr>
          <p:nvPr>
            <p:ph idx="1"/>
          </p:nvPr>
        </p:nvSpPr>
        <p:spPr/>
        <p:txBody>
          <a:bodyPr>
            <a:normAutofit fontScale="92500" lnSpcReduction="20000"/>
          </a:bodyPr>
          <a:lstStyle/>
          <a:p>
            <a:r>
              <a:rPr lang="en-US" dirty="0"/>
              <a:t>The foundation is laid</a:t>
            </a:r>
          </a:p>
          <a:p>
            <a:pPr lvl="1"/>
            <a:r>
              <a:rPr lang="en-US" dirty="0"/>
              <a:t>1 </a:t>
            </a:r>
            <a:r>
              <a:rPr lang="en-US" dirty="0" err="1"/>
              <a:t>Cor</a:t>
            </a:r>
            <a:r>
              <a:rPr lang="en-US" dirty="0"/>
              <a:t> 3</a:t>
            </a:r>
          </a:p>
          <a:p>
            <a:pPr lvl="2"/>
            <a:r>
              <a:rPr lang="en-US" dirty="0"/>
              <a:t>“10 According to the grace of God which was given to me, as a wise master builder I have laid the foundation, and another builds on it. But let each one take heed how he builds on it. 11 For no other foundation can anyone lay than that which is laid, which is in Jesus Christ.”</a:t>
            </a:r>
          </a:p>
          <a:p>
            <a:r>
              <a:rPr lang="en-US" dirty="0"/>
              <a:t>Your work will be examined and tested</a:t>
            </a:r>
          </a:p>
          <a:p>
            <a:pPr lvl="1"/>
            <a:r>
              <a:rPr lang="en-US" dirty="0"/>
              <a:t>13 “Each one’s work will become clear; for the Day will declare it, because it will be revealed by fire; and the fire will test each one’s work, of what sort it is.</a:t>
            </a:r>
          </a:p>
          <a:p>
            <a:r>
              <a:rPr lang="en-US" dirty="0"/>
              <a:t>Rev 3:18</a:t>
            </a:r>
          </a:p>
          <a:p>
            <a:pPr lvl="1"/>
            <a:r>
              <a:rPr lang="en-US" dirty="0"/>
              <a:t>“I counsel you to buy from Me gold refined in the fire, that you may be rich; and white garments, that you may be clothed, that the shame of your nakedness may not be revealed; and anoint your eyes with the eye salve, that you may see.”</a:t>
            </a:r>
          </a:p>
          <a:p>
            <a:pPr lvl="1"/>
            <a:endParaRPr lang="en-US" dirty="0"/>
          </a:p>
        </p:txBody>
      </p:sp>
      <mc:AlternateContent xmlns:mc="http://schemas.openxmlformats.org/markup-compatibility/2006" xmlns:p14="http://schemas.microsoft.com/office/powerpoint/2010/main">
        <mc:Choice Requires="p14">
          <p:contentPart p14:bwMode="auto" r:id="rId3">
            <p14:nvContentPartPr>
              <p14:cNvPr id="17" name="Ink 16"/>
              <p14:cNvContentPartPr/>
              <p14:nvPr/>
            </p14:nvContentPartPr>
            <p14:xfrm>
              <a:off x="11725516" y="6335502"/>
              <a:ext cx="237960" cy="220320"/>
            </p14:xfrm>
          </p:contentPart>
        </mc:Choice>
        <mc:Fallback xmlns="">
          <p:pic>
            <p:nvPicPr>
              <p:cNvPr id="17" name="Ink 16"/>
              <p:cNvPicPr/>
              <p:nvPr/>
            </p:nvPicPr>
            <p:blipFill>
              <a:blip r:embed="rId4"/>
              <a:stretch>
                <a:fillRect/>
              </a:stretch>
            </p:blipFill>
            <p:spPr>
              <a:xfrm>
                <a:off x="11712576" y="6322204"/>
                <a:ext cx="263481" cy="246917"/>
              </a:xfrm>
              <a:prstGeom prst="rect">
                <a:avLst/>
              </a:prstGeom>
            </p:spPr>
          </p:pic>
        </mc:Fallback>
      </mc:AlternateContent>
    </p:spTree>
    <p:extLst>
      <p:ext uri="{BB962C8B-B14F-4D97-AF65-F5344CB8AC3E}">
        <p14:creationId xmlns:p14="http://schemas.microsoft.com/office/powerpoint/2010/main" val="246036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 your work stand?</a:t>
            </a:r>
          </a:p>
        </p:txBody>
      </p:sp>
      <p:sp>
        <p:nvSpPr>
          <p:cNvPr id="3" name="Content Placeholder 2"/>
          <p:cNvSpPr>
            <a:spLocks noGrp="1"/>
          </p:cNvSpPr>
          <p:nvPr>
            <p:ph idx="1"/>
          </p:nvPr>
        </p:nvSpPr>
        <p:spPr/>
        <p:txBody>
          <a:bodyPr/>
          <a:lstStyle/>
          <a:p>
            <a:r>
              <a:rPr lang="en-US" dirty="0"/>
              <a:t>1 </a:t>
            </a:r>
            <a:r>
              <a:rPr lang="en-US" dirty="0" err="1"/>
              <a:t>Cor</a:t>
            </a:r>
            <a:r>
              <a:rPr lang="en-US" dirty="0"/>
              <a:t> 3</a:t>
            </a:r>
          </a:p>
          <a:p>
            <a:pPr lvl="1"/>
            <a:r>
              <a:rPr lang="en-US" dirty="0"/>
              <a:t>14 “If anyone’s work which he has built on it endures, he will receive a reward. 15 If anyone’s work is burned, he will suffer loss; but he himself will be saved, yet so as through fire. 16 Do you not know that you are THE temple of God, and that the Spirit of God dwells in you?”</a:t>
            </a:r>
          </a:p>
          <a:p>
            <a:pPr lvl="1"/>
            <a:endParaRPr lang="en-US" dirty="0"/>
          </a:p>
          <a:p>
            <a:r>
              <a:rPr lang="en-US" dirty="0"/>
              <a:t>Remember: (</a:t>
            </a:r>
            <a:r>
              <a:rPr lang="en-US" dirty="0" err="1"/>
              <a:t>Zeph</a:t>
            </a:r>
            <a:r>
              <a:rPr lang="en-US" dirty="0"/>
              <a:t> 1:12)</a:t>
            </a:r>
          </a:p>
          <a:p>
            <a:pPr lvl="1"/>
            <a:r>
              <a:rPr lang="en-US" dirty="0"/>
              <a:t>I will search Jerusalem with lamps, and punish the men who are settled in complacency</a:t>
            </a:r>
          </a:p>
          <a:p>
            <a:pPr lvl="1"/>
            <a:endParaRPr lang="en-US" dirty="0"/>
          </a:p>
        </p:txBody>
      </p:sp>
    </p:spTree>
    <p:extLst>
      <p:ext uri="{BB962C8B-B14F-4D97-AF65-F5344CB8AC3E}">
        <p14:creationId xmlns:p14="http://schemas.microsoft.com/office/powerpoint/2010/main" val="2085025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 out, climb the hills, collect the wood and build for the LORD</a:t>
            </a:r>
          </a:p>
        </p:txBody>
      </p:sp>
      <p:sp>
        <p:nvSpPr>
          <p:cNvPr id="3" name="Content Placeholder 2"/>
          <p:cNvSpPr>
            <a:spLocks noGrp="1"/>
          </p:cNvSpPr>
          <p:nvPr>
            <p:ph idx="1"/>
          </p:nvPr>
        </p:nvSpPr>
        <p:spPr/>
        <p:txBody>
          <a:bodyPr>
            <a:normAutofit fontScale="85000" lnSpcReduction="20000"/>
          </a:bodyPr>
          <a:lstStyle/>
          <a:p>
            <a:r>
              <a:rPr lang="en-US" dirty="0"/>
              <a:t>Matt 6:19</a:t>
            </a:r>
          </a:p>
          <a:p>
            <a:pPr lvl="1"/>
            <a:r>
              <a:rPr lang="en-US" dirty="0"/>
              <a:t>Do not lay up treasure on earth where moth and rust destroy and where thieves break in and steal</a:t>
            </a:r>
          </a:p>
          <a:p>
            <a:r>
              <a:rPr lang="en-US" dirty="0"/>
              <a:t>Matt 25</a:t>
            </a:r>
          </a:p>
          <a:p>
            <a:pPr lvl="1"/>
            <a:r>
              <a:rPr lang="en-US" dirty="0"/>
              <a:t>Talents: God will examine the balance of the account entrusted to you</a:t>
            </a:r>
          </a:p>
          <a:p>
            <a:pPr lvl="1"/>
            <a:r>
              <a:rPr lang="en-US" dirty="0"/>
              <a:t>Son of Man comes: God tests your works and your love for the church and its expansion</a:t>
            </a:r>
          </a:p>
          <a:p>
            <a:pPr lvl="1"/>
            <a:endParaRPr lang="en-US" dirty="0"/>
          </a:p>
          <a:p>
            <a:r>
              <a:rPr lang="en-US" dirty="0"/>
              <a:t>Mark 16:16</a:t>
            </a:r>
          </a:p>
          <a:p>
            <a:pPr lvl="1"/>
            <a:r>
              <a:rPr lang="en-US" dirty="0"/>
              <a:t>And He said to them, “Go out into all the world and preach the gospel to every creature.</a:t>
            </a:r>
          </a:p>
          <a:p>
            <a:pPr marL="530352" lvl="1" indent="0">
              <a:buNone/>
            </a:pPr>
            <a:endParaRPr lang="en-US" dirty="0"/>
          </a:p>
          <a:p>
            <a:r>
              <a:rPr lang="en-US" dirty="0"/>
              <a:t>Luke 24:47 “…repentance and remission of sins should be preached in His name to all nations, beginning in Jerusalem.”</a:t>
            </a:r>
          </a:p>
          <a:p>
            <a:endParaRPr lang="en-US" dirty="0"/>
          </a:p>
        </p:txBody>
      </p:sp>
    </p:spTree>
    <p:extLst>
      <p:ext uri="{BB962C8B-B14F-4D97-AF65-F5344CB8AC3E}">
        <p14:creationId xmlns:p14="http://schemas.microsoft.com/office/powerpoint/2010/main" val="4051376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a:t>
            </a:r>
          </a:p>
        </p:txBody>
      </p:sp>
      <p:sp>
        <p:nvSpPr>
          <p:cNvPr id="3" name="Content Placeholder 2"/>
          <p:cNvSpPr>
            <a:spLocks noGrp="1"/>
          </p:cNvSpPr>
          <p:nvPr>
            <p:ph idx="1"/>
          </p:nvPr>
        </p:nvSpPr>
        <p:spPr/>
        <p:txBody>
          <a:bodyPr>
            <a:normAutofit lnSpcReduction="10000"/>
          </a:bodyPr>
          <a:lstStyle/>
          <a:p>
            <a:r>
              <a:rPr lang="en-US" dirty="0"/>
              <a:t>Review Haggai</a:t>
            </a:r>
          </a:p>
          <a:p>
            <a:pPr lvl="1"/>
            <a:r>
              <a:rPr lang="en-US" dirty="0"/>
              <a:t>God’s commentary on how the people of Judah have been utilizing their time</a:t>
            </a:r>
          </a:p>
          <a:p>
            <a:pPr lvl="1"/>
            <a:r>
              <a:rPr lang="en-US" dirty="0"/>
              <a:t>What they ought to have been doing</a:t>
            </a:r>
          </a:p>
          <a:p>
            <a:pPr lvl="1"/>
            <a:r>
              <a:rPr lang="en-US" dirty="0"/>
              <a:t>Emptiness of endeavors done purely for self: depressed state</a:t>
            </a:r>
          </a:p>
          <a:p>
            <a:pPr lvl="1"/>
            <a:r>
              <a:rPr lang="en-US" dirty="0"/>
              <a:t>How to treat such depression</a:t>
            </a:r>
          </a:p>
          <a:p>
            <a:pPr lvl="1"/>
            <a:r>
              <a:rPr lang="en-US" dirty="0"/>
              <a:t>God’s inheritance</a:t>
            </a:r>
          </a:p>
          <a:p>
            <a:r>
              <a:rPr lang="en-US" dirty="0"/>
              <a:t>NT</a:t>
            </a:r>
          </a:p>
          <a:p>
            <a:pPr lvl="1"/>
            <a:r>
              <a:rPr lang="en-US" dirty="0"/>
              <a:t>1 </a:t>
            </a:r>
            <a:r>
              <a:rPr lang="en-US" dirty="0" err="1"/>
              <a:t>Cor</a:t>
            </a:r>
            <a:r>
              <a:rPr lang="en-US" dirty="0"/>
              <a:t> 3</a:t>
            </a:r>
          </a:p>
          <a:p>
            <a:pPr lvl="1"/>
            <a:r>
              <a:rPr lang="en-US" dirty="0"/>
              <a:t>REV 3</a:t>
            </a:r>
          </a:p>
          <a:p>
            <a:pPr lvl="1"/>
            <a:r>
              <a:rPr lang="en-US" dirty="0"/>
              <a:t>Matt 6, 25, Mark 16</a:t>
            </a:r>
          </a:p>
          <a:p>
            <a:endParaRPr lang="en-US" dirty="0"/>
          </a:p>
        </p:txBody>
      </p:sp>
    </p:spTree>
    <p:extLst>
      <p:ext uri="{BB962C8B-B14F-4D97-AF65-F5344CB8AC3E}">
        <p14:creationId xmlns:p14="http://schemas.microsoft.com/office/powerpoint/2010/main" val="2766663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lnSpcReduction="10000"/>
          </a:bodyPr>
          <a:lstStyle/>
          <a:p>
            <a:r>
              <a:rPr lang="en-US" dirty="0"/>
              <a:t>Babylonian captivity begun 606 BC</a:t>
            </a:r>
          </a:p>
          <a:p>
            <a:pPr lvl="1"/>
            <a:r>
              <a:rPr lang="en-US" dirty="0"/>
              <a:t>2</a:t>
            </a:r>
            <a:r>
              <a:rPr lang="en-US" baseline="30000" dirty="0"/>
              <a:t>nd</a:t>
            </a:r>
            <a:r>
              <a:rPr lang="en-US" dirty="0"/>
              <a:t> deportation 597</a:t>
            </a:r>
          </a:p>
          <a:p>
            <a:pPr lvl="1"/>
            <a:r>
              <a:rPr lang="en-US" dirty="0"/>
              <a:t>Final decimation 586</a:t>
            </a:r>
          </a:p>
          <a:p>
            <a:r>
              <a:rPr lang="en-US" dirty="0"/>
              <a:t>Released from captivity 536</a:t>
            </a:r>
          </a:p>
          <a:p>
            <a:pPr lvl="1"/>
            <a:r>
              <a:rPr lang="en-US" dirty="0"/>
              <a:t>Given choice: stay or leave for home in Judah</a:t>
            </a:r>
          </a:p>
          <a:p>
            <a:pPr lvl="1"/>
            <a:r>
              <a:rPr lang="en-US" dirty="0"/>
              <a:t>90% decided to stay</a:t>
            </a:r>
          </a:p>
          <a:p>
            <a:r>
              <a:rPr lang="en-US" dirty="0"/>
              <a:t>Returning 10% left with task of rebuilding</a:t>
            </a:r>
          </a:p>
          <a:p>
            <a:pPr lvl="1"/>
            <a:r>
              <a:rPr lang="en-US" dirty="0"/>
              <a:t>Procrastination phase lasted 16years</a:t>
            </a:r>
          </a:p>
          <a:p>
            <a:pPr lvl="1"/>
            <a:r>
              <a:rPr lang="en-US" dirty="0"/>
              <a:t>(building starts/stops) 535</a:t>
            </a:r>
          </a:p>
          <a:p>
            <a:pPr lvl="1"/>
            <a:r>
              <a:rPr lang="en-US" dirty="0"/>
              <a:t>Haggai prophecy 520-?? </a:t>
            </a:r>
          </a:p>
        </p:txBody>
      </p:sp>
    </p:spTree>
    <p:extLst>
      <p:ext uri="{BB962C8B-B14F-4D97-AF65-F5344CB8AC3E}">
        <p14:creationId xmlns:p14="http://schemas.microsoft.com/office/powerpoint/2010/main" val="1352080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536 BC</a:t>
            </a:r>
          </a:p>
        </p:txBody>
      </p:sp>
      <p:sp>
        <p:nvSpPr>
          <p:cNvPr id="3" name="Content Placeholder 2"/>
          <p:cNvSpPr>
            <a:spLocks noGrp="1"/>
          </p:cNvSpPr>
          <p:nvPr>
            <p:ph idx="1"/>
          </p:nvPr>
        </p:nvSpPr>
        <p:spPr/>
        <p:txBody>
          <a:bodyPr/>
          <a:lstStyle/>
          <a:p>
            <a:r>
              <a:rPr lang="en-US" dirty="0"/>
              <a:t>The people had laid the foundation (Ezra 3:10)</a:t>
            </a:r>
          </a:p>
          <a:p>
            <a:pPr lvl="1"/>
            <a:r>
              <a:rPr lang="en-US" dirty="0"/>
              <a:t>Had a good start, but lost interest in the work</a:t>
            </a:r>
          </a:p>
          <a:p>
            <a:pPr marL="530352" lvl="1" indent="0">
              <a:buNone/>
            </a:pPr>
            <a:r>
              <a:rPr lang="en-US" dirty="0"/>
              <a:t>“When the builders laid the foundation of the temple of the Lord, the priests stood in their apparel with trumpets, and the Levites, the sons of Asaph, with cymbals, to praise the Lord, according to the ordinance of David king of Israel.”</a:t>
            </a:r>
          </a:p>
          <a:p>
            <a:pPr marL="530352" lvl="1" indent="0">
              <a:buNone/>
            </a:pPr>
            <a:endParaRPr lang="en-US" dirty="0"/>
          </a:p>
          <a:p>
            <a:pPr marL="530352" lvl="1" indent="0">
              <a:buNone/>
            </a:pPr>
            <a:r>
              <a:rPr lang="en-US" dirty="0"/>
              <a:t>11 great responsive singing/praise/thanks for God</a:t>
            </a:r>
          </a:p>
          <a:p>
            <a:pPr marL="530352" lvl="1" indent="0">
              <a:buNone/>
            </a:pPr>
            <a:r>
              <a:rPr lang="en-US" dirty="0"/>
              <a:t>12 older generations loud weeping </a:t>
            </a:r>
          </a:p>
          <a:p>
            <a:pPr marL="530352" lvl="1" indent="0">
              <a:buNone/>
            </a:pPr>
            <a:r>
              <a:rPr lang="en-US" dirty="0"/>
              <a:t>13 hard to discern the joyful from the mournful shouts</a:t>
            </a:r>
          </a:p>
        </p:txBody>
      </p:sp>
    </p:spTree>
    <p:extLst>
      <p:ext uri="{BB962C8B-B14F-4D97-AF65-F5344CB8AC3E}">
        <p14:creationId xmlns:p14="http://schemas.microsoft.com/office/powerpoint/2010/main" val="197453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Fear</a:t>
            </a:r>
          </a:p>
        </p:txBody>
      </p:sp>
      <p:sp>
        <p:nvSpPr>
          <p:cNvPr id="3" name="Content Placeholder 2"/>
          <p:cNvSpPr>
            <a:spLocks noGrp="1"/>
          </p:cNvSpPr>
          <p:nvPr>
            <p:ph idx="1"/>
          </p:nvPr>
        </p:nvSpPr>
        <p:spPr/>
        <p:txBody>
          <a:bodyPr>
            <a:normAutofit/>
          </a:bodyPr>
          <a:lstStyle/>
          <a:p>
            <a:pPr marL="0" indent="0">
              <a:buNone/>
            </a:pPr>
            <a:r>
              <a:rPr lang="en-US" dirty="0"/>
              <a:t>Ezra 3:3</a:t>
            </a:r>
          </a:p>
          <a:p>
            <a:pPr marL="0" indent="0">
              <a:buNone/>
            </a:pPr>
            <a:r>
              <a:rPr lang="en-US" dirty="0"/>
              <a:t>	“Though fear had come upon them because of the people of those countries, they set the altar on its bases; and they offered burnt offerings on it to the LORD”</a:t>
            </a:r>
          </a:p>
          <a:p>
            <a:pPr marL="0" indent="0">
              <a:buNone/>
            </a:pPr>
            <a:endParaRPr lang="en-US" dirty="0"/>
          </a:p>
          <a:p>
            <a:pPr marL="0" indent="0">
              <a:buNone/>
            </a:pPr>
            <a:r>
              <a:rPr lang="en-US" dirty="0"/>
              <a:t>-attacking neighbors, keeping you from your work</a:t>
            </a:r>
          </a:p>
          <a:p>
            <a:pPr marL="0" indent="0">
              <a:buNone/>
            </a:pPr>
            <a:r>
              <a:rPr lang="en-US" dirty="0"/>
              <a:t>-daily struggles (homes to est., family to feed, business to attend to)</a:t>
            </a:r>
          </a:p>
          <a:p>
            <a:pPr marL="0" indent="0">
              <a:buNone/>
            </a:pPr>
            <a:r>
              <a:rPr lang="en-US" dirty="0"/>
              <a:t>-clothing to wear</a:t>
            </a:r>
          </a:p>
          <a:p>
            <a:pPr marL="0" indent="0">
              <a:buNone/>
            </a:pPr>
            <a:r>
              <a:rPr lang="en-US" dirty="0"/>
              <a:t>-retirement to plan for and money to save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7179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16 years later: 520 BC</a:t>
            </a:r>
          </a:p>
        </p:txBody>
      </p:sp>
      <p:sp>
        <p:nvSpPr>
          <p:cNvPr id="3" name="Content Placeholder 2"/>
          <p:cNvSpPr>
            <a:spLocks noGrp="1"/>
          </p:cNvSpPr>
          <p:nvPr>
            <p:ph idx="1"/>
          </p:nvPr>
        </p:nvSpPr>
        <p:spPr>
          <a:xfrm>
            <a:off x="1371600" y="2286000"/>
            <a:ext cx="9601200" cy="4256468"/>
          </a:xfrm>
        </p:spPr>
        <p:txBody>
          <a:bodyPr>
            <a:normAutofit fontScale="92500" lnSpcReduction="10000"/>
          </a:bodyPr>
          <a:lstStyle/>
          <a:p>
            <a:r>
              <a:rPr lang="en-US" dirty="0"/>
              <a:t>Procrastination</a:t>
            </a:r>
          </a:p>
          <a:p>
            <a:pPr lvl="1"/>
            <a:r>
              <a:rPr lang="en-US" dirty="0"/>
              <a:t>No further progress had been made</a:t>
            </a:r>
          </a:p>
          <a:p>
            <a:pPr lvl="1"/>
            <a:r>
              <a:rPr lang="en-US" dirty="0"/>
              <a:t>Haggai 1:2</a:t>
            </a:r>
          </a:p>
          <a:p>
            <a:pPr lvl="2"/>
            <a:r>
              <a:rPr lang="en-US" dirty="0"/>
              <a:t>“Thus speaks the LORD of hosts, saying: ‘This people says, “The time has not come, the time that the LORD’s house should be built.’”</a:t>
            </a:r>
          </a:p>
          <a:p>
            <a:pPr marL="987552" lvl="2" indent="0">
              <a:buNone/>
            </a:pPr>
            <a:endParaRPr lang="en-US" dirty="0"/>
          </a:p>
          <a:p>
            <a:pPr marL="987552" lvl="2" indent="0">
              <a:buNone/>
            </a:pPr>
            <a:r>
              <a:rPr lang="en-US" dirty="0"/>
              <a:t>4 “Is it time for you yourselves to dwell in your paneled houses, and this temple to lie in ruins?”</a:t>
            </a:r>
          </a:p>
          <a:p>
            <a:pPr marL="987552" lvl="2" indent="0">
              <a:buNone/>
            </a:pPr>
            <a:endParaRPr lang="en-US" dirty="0"/>
          </a:p>
          <a:p>
            <a:pPr marL="987552" lvl="2" indent="0">
              <a:buNone/>
            </a:pPr>
            <a:r>
              <a:rPr lang="en-US" dirty="0"/>
              <a:t>5 Now therefore, thus says the LORD of hosts: “Consider your ways!”</a:t>
            </a:r>
          </a:p>
          <a:p>
            <a:r>
              <a:rPr lang="en-US" dirty="0" err="1"/>
              <a:t>Zeph</a:t>
            </a:r>
            <a:r>
              <a:rPr lang="en-US" dirty="0"/>
              <a:t> 1:12</a:t>
            </a:r>
          </a:p>
          <a:p>
            <a:pPr marL="530352" lvl="1" indent="0">
              <a:buNone/>
            </a:pPr>
            <a:r>
              <a:rPr lang="en-US" dirty="0"/>
              <a:t>“and it will come to pass at that time that I will search Jerusalem with lamps, and punish the men who are settled in complacency, who say in their heart, “The LORD will not do good, nor will He do evil.”</a:t>
            </a:r>
          </a:p>
        </p:txBody>
      </p:sp>
    </p:spTree>
    <p:extLst>
      <p:ext uri="{BB962C8B-B14F-4D97-AF65-F5344CB8AC3E}">
        <p14:creationId xmlns:p14="http://schemas.microsoft.com/office/powerpoint/2010/main" val="2818164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Dx</a:t>
            </a:r>
            <a:r>
              <a:rPr lang="en-US" dirty="0"/>
              <a:t>: depression</a:t>
            </a:r>
          </a:p>
        </p:txBody>
      </p:sp>
      <p:sp>
        <p:nvSpPr>
          <p:cNvPr id="3" name="Content Placeholder 2"/>
          <p:cNvSpPr>
            <a:spLocks noGrp="1"/>
          </p:cNvSpPr>
          <p:nvPr>
            <p:ph idx="1"/>
          </p:nvPr>
        </p:nvSpPr>
        <p:spPr/>
        <p:txBody>
          <a:bodyPr/>
          <a:lstStyle/>
          <a:p>
            <a:r>
              <a:rPr lang="en-US" dirty="0"/>
              <a:t>1:6 “You have sown much, and bring in little: you eat, but do not have enough; you drink, but you are not filled with drink; you clothe yourselves, but no one is warm; and he who earns wages, earns wages to put into a bag with holes.”</a:t>
            </a:r>
          </a:p>
          <a:p>
            <a:pPr lvl="1"/>
            <a:r>
              <a:rPr lang="en-US" dirty="0"/>
              <a:t>Consider your ways!</a:t>
            </a:r>
          </a:p>
          <a:p>
            <a:pPr lvl="2"/>
            <a:r>
              <a:rPr lang="en-US" dirty="0"/>
              <a:t>Activities of this life that are void godly intent are empty</a:t>
            </a:r>
          </a:p>
          <a:p>
            <a:pPr lvl="3"/>
            <a:r>
              <a:rPr lang="en-US" dirty="0"/>
              <a:t>Listlessness</a:t>
            </a:r>
          </a:p>
          <a:p>
            <a:pPr lvl="3"/>
            <a:r>
              <a:rPr lang="en-US" dirty="0"/>
              <a:t>Loss of direction</a:t>
            </a:r>
          </a:p>
          <a:p>
            <a:pPr lvl="3"/>
            <a:r>
              <a:rPr lang="en-US" dirty="0"/>
              <a:t>Lack meaning for this life</a:t>
            </a:r>
          </a:p>
          <a:p>
            <a:pPr lvl="3"/>
            <a:r>
              <a:rPr lang="en-US" dirty="0"/>
              <a:t>Life of sin, like taking amphetamines, is accompanied by brief euphoria, mania, and enjoyment followed by steep physical (and spiritual) consequences</a:t>
            </a:r>
          </a:p>
        </p:txBody>
      </p:sp>
    </p:spTree>
    <p:extLst>
      <p:ext uri="{BB962C8B-B14F-4D97-AF65-F5344CB8AC3E}">
        <p14:creationId xmlns:p14="http://schemas.microsoft.com/office/powerpoint/2010/main" val="156650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Rx: Get to work!</a:t>
            </a:r>
          </a:p>
        </p:txBody>
      </p:sp>
      <p:sp>
        <p:nvSpPr>
          <p:cNvPr id="3" name="Content Placeholder 2"/>
          <p:cNvSpPr>
            <a:spLocks noGrp="1"/>
          </p:cNvSpPr>
          <p:nvPr>
            <p:ph idx="1"/>
          </p:nvPr>
        </p:nvSpPr>
        <p:spPr/>
        <p:txBody>
          <a:bodyPr/>
          <a:lstStyle/>
          <a:p>
            <a:r>
              <a:rPr lang="en-US" dirty="0"/>
              <a:t>7 Thus says the LORD of hosts, “Consider your ways! </a:t>
            </a:r>
          </a:p>
          <a:p>
            <a:pPr marL="0" indent="0">
              <a:buNone/>
            </a:pPr>
            <a:r>
              <a:rPr lang="en-US" dirty="0"/>
              <a:t>8 “Go up to the mountains and bring wood and build the temple, that I may take pleasure in it and be glorified,” says the LORD.</a:t>
            </a:r>
          </a:p>
          <a:p>
            <a:pPr marL="0" indent="0">
              <a:buNone/>
            </a:pPr>
            <a:endParaRPr lang="en-US" dirty="0"/>
          </a:p>
          <a:p>
            <a:pPr marL="0" indent="0">
              <a:buNone/>
            </a:pPr>
            <a:r>
              <a:rPr lang="en-US" dirty="0"/>
              <a:t>9 You looked for much, but indeed it came to little; and when you brought it home, I blew it away. Why?” says the LORD of hosts. “Because of My house that is in ruins, while every one of you runs to his own house. </a:t>
            </a:r>
          </a:p>
          <a:p>
            <a:pPr marL="0" indent="0">
              <a:buNone/>
            </a:pPr>
            <a:r>
              <a:rPr lang="en-US" dirty="0"/>
              <a:t>13 LORD: “I am with you, says the LORD.”</a:t>
            </a:r>
          </a:p>
          <a:p>
            <a:pPr marL="0" indent="0">
              <a:buNone/>
            </a:pPr>
            <a:r>
              <a:rPr lang="en-US" dirty="0"/>
              <a:t>14 So the LORD stirred up the spirit of the remnant of the people, to work on the house</a:t>
            </a:r>
          </a:p>
        </p:txBody>
      </p:sp>
    </p:spTree>
    <p:extLst>
      <p:ext uri="{BB962C8B-B14F-4D97-AF65-F5344CB8AC3E}">
        <p14:creationId xmlns:p14="http://schemas.microsoft.com/office/powerpoint/2010/main" val="333212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Lingering depression &amp; God’s counsel</a:t>
            </a:r>
          </a:p>
        </p:txBody>
      </p:sp>
      <p:sp>
        <p:nvSpPr>
          <p:cNvPr id="3" name="Content Placeholder 2"/>
          <p:cNvSpPr>
            <a:spLocks noGrp="1"/>
          </p:cNvSpPr>
          <p:nvPr>
            <p:ph idx="1"/>
          </p:nvPr>
        </p:nvSpPr>
        <p:spPr/>
        <p:txBody>
          <a:bodyPr>
            <a:normAutofit lnSpcReduction="10000"/>
          </a:bodyPr>
          <a:lstStyle/>
          <a:p>
            <a:r>
              <a:rPr lang="en-US" dirty="0"/>
              <a:t>2:3 Who is left among you who saw this temple in its former glory? And how do you see it now? In comparison with it, is this not in your eyes as nothing?”</a:t>
            </a:r>
          </a:p>
          <a:p>
            <a:pPr lvl="1"/>
            <a:r>
              <a:rPr lang="en-US" dirty="0"/>
              <a:t>4 yet now be strong… I am with you</a:t>
            </a:r>
          </a:p>
          <a:p>
            <a:pPr lvl="1"/>
            <a:r>
              <a:rPr lang="en-US" dirty="0"/>
              <a:t>5 … so My Spirit remains among you, do not fear!</a:t>
            </a:r>
          </a:p>
          <a:p>
            <a:pPr lvl="1"/>
            <a:endParaRPr lang="en-US" dirty="0"/>
          </a:p>
          <a:p>
            <a:r>
              <a:rPr lang="en-US" dirty="0"/>
              <a:t>6 For thus says the LORD of hosts: ‘Once more (it is a little while) I will shake heaven and earth, the sea and dry land; 7 and I will shake all nations, and they shall come to the Desire of All Nations, and I will fill this temple with glory,’ says the LORD of hosts. 8 The silver is Mine, and the gold is Mine,’ says the Lord of Hosts. 9 The glory of this latter temple shall be greater than the former,’ says the LORD of hosts. ‘And in this place I will give peace,’ says the LORD of hosts.</a:t>
            </a:r>
          </a:p>
        </p:txBody>
      </p:sp>
      <mc:AlternateContent xmlns:mc="http://schemas.openxmlformats.org/markup-compatibility/2006" xmlns:p14="http://schemas.microsoft.com/office/powerpoint/2010/main">
        <mc:Choice Requires="p14">
          <p:contentPart p14:bwMode="auto" r:id="rId3">
            <p14:nvContentPartPr>
              <p14:cNvPr id="13" name="Ink 12"/>
              <p14:cNvContentPartPr/>
              <p14:nvPr/>
            </p14:nvContentPartPr>
            <p14:xfrm>
              <a:off x="11731638" y="6435975"/>
              <a:ext cx="319320" cy="195480"/>
            </p14:xfrm>
          </p:contentPart>
        </mc:Choice>
        <mc:Fallback xmlns="">
          <p:pic>
            <p:nvPicPr>
              <p:cNvPr id="13" name="Ink 12"/>
              <p:cNvPicPr/>
              <p:nvPr/>
            </p:nvPicPr>
            <p:blipFill>
              <a:blip r:embed="rId4"/>
              <a:stretch>
                <a:fillRect/>
              </a:stretch>
            </p:blipFill>
            <p:spPr>
              <a:xfrm>
                <a:off x="11715097" y="6418727"/>
                <a:ext cx="352762" cy="231054"/>
              </a:xfrm>
              <a:prstGeom prst="rect">
                <a:avLst/>
              </a:prstGeom>
            </p:spPr>
          </p:pic>
        </mc:Fallback>
      </mc:AlternateContent>
    </p:spTree>
    <p:extLst>
      <p:ext uri="{BB962C8B-B14F-4D97-AF65-F5344CB8AC3E}">
        <p14:creationId xmlns:p14="http://schemas.microsoft.com/office/powerpoint/2010/main" val="17677152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334</TotalTime>
  <Words>2150</Words>
  <Application>Microsoft Office PowerPoint</Application>
  <PresentationFormat>Widescreen</PresentationFormat>
  <Paragraphs>202</Paragraphs>
  <Slides>13</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Calibri</vt:lpstr>
      <vt:lpstr>Franklin Gothic Book</vt:lpstr>
      <vt:lpstr>Crop</vt:lpstr>
      <vt:lpstr>It’s not time to build</vt:lpstr>
      <vt:lpstr>Goal</vt:lpstr>
      <vt:lpstr>Background</vt:lpstr>
      <vt:lpstr>536 BC</vt:lpstr>
      <vt:lpstr>Fear</vt:lpstr>
      <vt:lpstr>16 years later: 520 BC</vt:lpstr>
      <vt:lpstr>Dx: depression</vt:lpstr>
      <vt:lpstr>Rx: Get to work!</vt:lpstr>
      <vt:lpstr>Lingering depression &amp; God’s counsel</vt:lpstr>
      <vt:lpstr>Not what it once was</vt:lpstr>
      <vt:lpstr>“Consider your ways!” says the LORD of hosts.</vt:lpstr>
      <vt:lpstr>Will your work stand?</vt:lpstr>
      <vt:lpstr>Get out, climb the hills, collect the wood and build for the LORD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not time to build</dc:title>
  <dc:creator>Carl Wisecaver</dc:creator>
  <cp:lastModifiedBy>tchtcj@gmail.com</cp:lastModifiedBy>
  <cp:revision>31</cp:revision>
  <dcterms:created xsi:type="dcterms:W3CDTF">2016-05-29T15:41:11Z</dcterms:created>
  <dcterms:modified xsi:type="dcterms:W3CDTF">2016-06-08T01:33:44Z</dcterms:modified>
</cp:coreProperties>
</file>