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354" r:id="rId2"/>
    <p:sldId id="348" r:id="rId3"/>
    <p:sldId id="289" r:id="rId4"/>
    <p:sldId id="299" r:id="rId5"/>
    <p:sldId id="349" r:id="rId6"/>
    <p:sldId id="286" r:id="rId7"/>
    <p:sldId id="313"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4" r:id="rId22"/>
    <p:sldId id="315" r:id="rId23"/>
    <p:sldId id="317" r:id="rId24"/>
    <p:sldId id="318" r:id="rId25"/>
    <p:sldId id="319" r:id="rId26"/>
    <p:sldId id="320" r:id="rId27"/>
    <p:sldId id="321" r:id="rId28"/>
    <p:sldId id="322" r:id="rId29"/>
    <p:sldId id="316" r:id="rId30"/>
    <p:sldId id="323" r:id="rId31"/>
    <p:sldId id="324" r:id="rId32"/>
    <p:sldId id="325" r:id="rId33"/>
    <p:sldId id="326" r:id="rId34"/>
    <p:sldId id="327" r:id="rId35"/>
    <p:sldId id="328" r:id="rId36"/>
    <p:sldId id="329" r:id="rId37"/>
    <p:sldId id="330" r:id="rId38"/>
    <p:sldId id="331" r:id="rId39"/>
    <p:sldId id="352" r:id="rId40"/>
    <p:sldId id="333" r:id="rId41"/>
    <p:sldId id="334" r:id="rId42"/>
    <p:sldId id="335" r:id="rId43"/>
    <p:sldId id="336" r:id="rId44"/>
    <p:sldId id="337" r:id="rId45"/>
    <p:sldId id="338" r:id="rId46"/>
    <p:sldId id="339" r:id="rId47"/>
    <p:sldId id="340" r:id="rId48"/>
    <p:sldId id="341" r:id="rId49"/>
    <p:sldId id="332" r:id="rId50"/>
    <p:sldId id="350" r:id="rId51"/>
    <p:sldId id="342" r:id="rId52"/>
    <p:sldId id="351" r:id="rId53"/>
    <p:sldId id="343" r:id="rId54"/>
    <p:sldId id="344" r:id="rId55"/>
    <p:sldId id="353" r:id="rId56"/>
    <p:sldId id="345" r:id="rId57"/>
    <p:sldId id="346" r:id="rId58"/>
    <p:sldId id="34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90"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86960-301F-4EBF-B52B-249801280DC0}" type="datetimeFigureOut">
              <a:rPr lang="en-US" smtClean="0"/>
              <a:t>6/7/2016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B2287-4F6C-4EB3-A2C3-BD5D24D6CC7A}" type="slidenum">
              <a:rPr lang="en-US" smtClean="0"/>
              <a:t>‹#›</a:t>
            </a:fld>
            <a:endParaRPr lang="en-US" dirty="0"/>
          </a:p>
        </p:txBody>
      </p:sp>
    </p:spTree>
    <p:extLst>
      <p:ext uri="{BB962C8B-B14F-4D97-AF65-F5344CB8AC3E}">
        <p14:creationId xmlns:p14="http://schemas.microsoft.com/office/powerpoint/2010/main" val="315885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AC2408BB-4D66-428B-9E4B-1D978A655EE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408BB-4D66-428B-9E4B-1D978A655EE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408BB-4D66-428B-9E4B-1D978A655EE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solidFill>
                  <a:schemeClr val="accent6"/>
                </a:solidFill>
                <a:effectLst/>
              </a:defRPr>
            </a:lvl1pPr>
          </a:lstStyle>
          <a:p>
            <a:r>
              <a:rPr kumimoji="0" lang="en-US" dirty="0"/>
              <a:t>Click to edit Master title style</a:t>
            </a:r>
          </a:p>
        </p:txBody>
      </p:sp>
      <p:sp>
        <p:nvSpPr>
          <p:cNvPr id="27" name="Content Placeholder 26"/>
          <p:cNvSpPr>
            <a:spLocks noGrp="1"/>
          </p:cNvSpPr>
          <p:nvPr>
            <p:ph idx="1"/>
          </p:nvPr>
        </p:nvSpPr>
        <p:spPr/>
        <p:txBody>
          <a:bodyPr/>
          <a:lstStyle>
            <a:lvl1pPr marL="342900" indent="-342900">
              <a:buFont typeface="Wingdings" pitchFamily="2" charset="2"/>
              <a:buChar char="§"/>
              <a:defRPr sz="2800"/>
            </a:lvl1pPr>
            <a:lvl2pPr marL="742950" indent="-285750">
              <a:buFont typeface="Wingdings" pitchFamily="2" charset="2"/>
              <a:buChar char="§"/>
              <a:defRPr sz="1800"/>
            </a:lvl2pPr>
            <a:lvl3pPr marL="1143000" indent="-228600">
              <a:buFont typeface="Wingdings" pitchFamily="2" charset="2"/>
              <a:buChar char="§"/>
              <a:defRPr sz="1600"/>
            </a:lvl3pPr>
            <a:lvl4pPr marL="1600200" indent="-228600">
              <a:buFont typeface="Wingdings" pitchFamily="2" charset="2"/>
              <a:buChar char="§"/>
              <a:defRPr/>
            </a:lvl4pPr>
            <a:lvl5pPr marL="2057400" indent="-228600">
              <a:buFont typeface="Wingdings" pitchFamily="2" charset="2"/>
              <a:buChar cha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5" name="Date Placeholder 24"/>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AC2408BB-4D66-428B-9E4B-1D978A655EE7}" type="slidenum">
              <a:rPr lang="en-US" smtClean="0"/>
              <a:t>‹#›</a:t>
            </a:fld>
            <a:endParaRPr lang="en-US" dirty="0"/>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AC2408BB-4D66-428B-9E4B-1D978A655EE7}"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lvl1pPr>
              <a:defRPr>
                <a:solidFill>
                  <a:schemeClr val="accent6"/>
                </a:solidFill>
                <a:effectLst/>
              </a:defRPr>
            </a:lvl1pPr>
          </a:lstStyle>
          <a:p>
            <a:r>
              <a:rPr kumimoji="0" lang="en-US" dirty="0"/>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marL="342900" indent="-342900">
              <a:buFont typeface="Wingdings" pitchFamily="2" charset="2"/>
              <a:buChar char="§"/>
              <a:defRPr sz="2800"/>
            </a:lvl1pPr>
            <a:lvl2pPr>
              <a:defRPr sz="2400"/>
            </a:lvl2pPr>
            <a:lvl3pPr>
              <a:defRPr sz="20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3" name="Content Placeholder 12"/>
          <p:cNvSpPr>
            <a:spLocks noGrp="1"/>
          </p:cNvSpPr>
          <p:nvPr>
            <p:ph sz="half" idx="2"/>
          </p:nvPr>
        </p:nvSpPr>
        <p:spPr>
          <a:xfrm>
            <a:off x="4648200" y="1600200"/>
            <a:ext cx="4343400" cy="4724400"/>
          </a:xfrm>
        </p:spPr>
        <p:txBody>
          <a:bodyPr/>
          <a:lstStyle>
            <a:lvl1pPr marL="457200" indent="-457200">
              <a:buFont typeface="Wingdings" pitchFamily="2" charset="2"/>
              <a:buChar char="§"/>
              <a:defRPr sz="2800"/>
            </a:lvl1pPr>
            <a:lvl2pPr>
              <a:defRPr sz="2400"/>
            </a:lvl2pPr>
            <a:lvl3pPr>
              <a:defRPr sz="20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1" name="Date Placeholder 20"/>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AC2408BB-4D66-428B-9E4B-1D978A655EE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AC2408BB-4D66-428B-9E4B-1D978A655EE7}"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408BB-4D66-428B-9E4B-1D978A655EE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408BB-4D66-428B-9E4B-1D978A655EE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408BB-4D66-428B-9E4B-1D978A655EE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6D1DE80A-C996-46ED-91FD-CDC5E660D088}"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AC2408BB-4D66-428B-9E4B-1D978A655EE7}"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D1DE80A-C996-46ED-91FD-CDC5E660D088}" type="datetimeFigureOut">
              <a:rPr lang="en-US" smtClean="0"/>
              <a:t>6/7/2016</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C2408BB-4D66-428B-9E4B-1D978A655EE7}"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6"/>
                </a:solidFill>
                <a:effectLst/>
              </a:rPr>
              <a:t>VARIOUS EXHORTATIONS</a:t>
            </a:r>
          </a:p>
        </p:txBody>
      </p:sp>
      <p:sp>
        <p:nvSpPr>
          <p:cNvPr id="3" name="TextBox 2"/>
          <p:cNvSpPr txBox="1"/>
          <p:nvPr/>
        </p:nvSpPr>
        <p:spPr>
          <a:xfrm>
            <a:off x="6705600" y="5389602"/>
            <a:ext cx="2362200" cy="461665"/>
          </a:xfrm>
          <a:prstGeom prst="rect">
            <a:avLst/>
          </a:prstGeom>
          <a:noFill/>
        </p:spPr>
        <p:txBody>
          <a:bodyPr wrap="square" rtlCol="0">
            <a:spAutoFit/>
          </a:bodyPr>
          <a:lstStyle/>
          <a:p>
            <a:pPr>
              <a:spcBef>
                <a:spcPct val="0"/>
              </a:spcBef>
            </a:pPr>
            <a:r>
              <a:rPr lang="en-US" sz="2400" cap="all" dirty="0">
                <a:solidFill>
                  <a:schemeClr val="accent6"/>
                </a:solidFill>
                <a:latin typeface="+mj-lt"/>
                <a:ea typeface="+mj-ea"/>
                <a:cs typeface="+mj-cs"/>
              </a:rPr>
              <a:t>1 </a:t>
            </a:r>
            <a:r>
              <a:rPr lang="en-US" sz="2400" cap="all" dirty="0" err="1">
                <a:solidFill>
                  <a:schemeClr val="accent6"/>
                </a:solidFill>
                <a:latin typeface="+mj-lt"/>
                <a:ea typeface="+mj-ea"/>
                <a:cs typeface="+mj-cs"/>
              </a:rPr>
              <a:t>T</a:t>
            </a:r>
            <a:r>
              <a:rPr lang="en-US" sz="2400" dirty="0" err="1">
                <a:solidFill>
                  <a:schemeClr val="accent6"/>
                </a:solidFill>
                <a:latin typeface="+mj-lt"/>
                <a:ea typeface="+mj-ea"/>
                <a:cs typeface="+mj-cs"/>
              </a:rPr>
              <a:t>hes</a:t>
            </a:r>
            <a:r>
              <a:rPr lang="en-US" sz="2400" dirty="0">
                <a:solidFill>
                  <a:schemeClr val="accent6"/>
                </a:solidFill>
                <a:latin typeface="+mj-lt"/>
                <a:ea typeface="+mj-ea"/>
                <a:cs typeface="+mj-cs"/>
              </a:rPr>
              <a:t>. </a:t>
            </a:r>
            <a:r>
              <a:rPr lang="en-US" sz="2400" cap="all" dirty="0">
                <a:solidFill>
                  <a:schemeClr val="accent6"/>
                </a:solidFill>
                <a:latin typeface="+mj-lt"/>
                <a:ea typeface="+mj-ea"/>
                <a:cs typeface="+mj-cs"/>
              </a:rPr>
              <a:t>5:12-22</a:t>
            </a:r>
          </a:p>
        </p:txBody>
      </p:sp>
    </p:spTree>
    <p:extLst>
      <p:ext uri="{BB962C8B-B14F-4D97-AF65-F5344CB8AC3E}">
        <p14:creationId xmlns:p14="http://schemas.microsoft.com/office/powerpoint/2010/main" val="145139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Recognize (respect) those who:</a:t>
            </a:r>
          </a:p>
          <a:p>
            <a:pPr marL="0" indent="0">
              <a:buNone/>
            </a:pPr>
            <a:endParaRPr lang="en-US" sz="1800" b="1" dirty="0">
              <a:solidFill>
                <a:schemeClr val="accent6"/>
              </a:solidFill>
            </a:endParaRPr>
          </a:p>
          <a:p>
            <a:pPr marL="0" indent="0">
              <a:buNone/>
            </a:pPr>
            <a:r>
              <a:rPr lang="en-US" sz="1800" dirty="0">
                <a:solidFill>
                  <a:schemeClr val="tx1"/>
                </a:solidFill>
              </a:rPr>
              <a:t>Labor among you</a:t>
            </a:r>
            <a:endParaRPr lang="en-US" sz="1800" dirty="0"/>
          </a:p>
          <a:p>
            <a:pPr>
              <a:buFont typeface="Wingdings" pitchFamily="2" charset="2"/>
              <a:buChar char="§"/>
            </a:pPr>
            <a:r>
              <a:rPr lang="en-US" sz="1800" dirty="0" err="1">
                <a:solidFill>
                  <a:schemeClr val="tx1"/>
                </a:solidFill>
              </a:rPr>
              <a:t>Eph</a:t>
            </a:r>
            <a:r>
              <a:rPr lang="en-US" sz="1800" dirty="0">
                <a:solidFill>
                  <a:schemeClr val="tx1"/>
                </a:solidFill>
              </a:rPr>
              <a:t> 4:28</a:t>
            </a:r>
          </a:p>
          <a:p>
            <a:pPr>
              <a:buFont typeface="Wingdings" pitchFamily="2" charset="2"/>
              <a:buChar char="§"/>
            </a:pPr>
            <a:r>
              <a:rPr lang="en-US" sz="1800" dirty="0">
                <a:solidFill>
                  <a:schemeClr val="tx1"/>
                </a:solidFill>
              </a:rPr>
              <a:t>1 Tim 5:17</a:t>
            </a:r>
          </a:p>
          <a:p>
            <a:pPr>
              <a:buFont typeface="Wingdings" pitchFamily="2" charset="2"/>
              <a:buChar char="§"/>
            </a:pPr>
            <a:endParaRPr lang="en-US" sz="1800" dirty="0">
              <a:solidFill>
                <a:schemeClr val="tx1"/>
              </a:solidFill>
            </a:endParaRPr>
          </a:p>
          <a:p>
            <a:pPr marL="0" indent="0">
              <a:buNone/>
            </a:pPr>
            <a:r>
              <a:rPr lang="en-US" sz="1800" dirty="0">
                <a:solidFill>
                  <a:schemeClr val="tx1"/>
                </a:solidFill>
              </a:rPr>
              <a:t>Are over you</a:t>
            </a:r>
          </a:p>
          <a:p>
            <a:r>
              <a:rPr lang="en-US" sz="1800" b="1" dirty="0" err="1">
                <a:solidFill>
                  <a:schemeClr val="accent6"/>
                </a:solidFill>
              </a:rPr>
              <a:t>Heb</a:t>
            </a:r>
            <a:r>
              <a:rPr lang="en-US" sz="1800" b="1" dirty="0">
                <a:solidFill>
                  <a:schemeClr val="accent6"/>
                </a:solidFill>
              </a:rPr>
              <a:t> 13:17</a:t>
            </a:r>
          </a:p>
          <a:p>
            <a:endParaRPr lang="en-US" sz="1800" dirty="0">
              <a:solidFill>
                <a:schemeClr val="tx1"/>
              </a:solidFill>
            </a:endParaRPr>
          </a:p>
          <a:p>
            <a:pPr marL="0" indent="0">
              <a:buNone/>
            </a:pPr>
            <a:r>
              <a:rPr lang="en-US" sz="1800" dirty="0">
                <a:solidFill>
                  <a:schemeClr val="tx1"/>
                </a:solidFill>
              </a:rPr>
              <a:t>Admonish you</a:t>
            </a:r>
          </a:p>
          <a:p>
            <a:r>
              <a:rPr lang="en-US" sz="1800" dirty="0">
                <a:solidFill>
                  <a:schemeClr val="tx1"/>
                </a:solidFill>
              </a:rPr>
              <a:t>Titus 1:9</a:t>
            </a:r>
          </a:p>
          <a:p>
            <a:r>
              <a:rPr lang="en-US" sz="1800" dirty="0" err="1">
                <a:solidFill>
                  <a:schemeClr val="tx1"/>
                </a:solidFill>
              </a:rPr>
              <a:t>Prov</a:t>
            </a:r>
            <a:r>
              <a:rPr lang="en-US" sz="1800" dirty="0">
                <a:solidFill>
                  <a:schemeClr val="tx1"/>
                </a:solidFill>
              </a:rPr>
              <a:t> 19:20</a:t>
            </a:r>
          </a:p>
          <a:p>
            <a:pPr>
              <a:buFont typeface="Wingdings" pitchFamily="2" charset="2"/>
              <a:buChar char="§"/>
            </a:pPr>
            <a:endParaRPr lang="en-US" sz="2000" dirty="0"/>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“Obey those who rule over you, and be submissive, for they watch out for your souls, as those who must give account. Let them do so with joy and not with grief, for that would be unprofitable for you.”</a:t>
            </a:r>
          </a:p>
          <a:p>
            <a:pPr marL="0" indent="0">
              <a:buNone/>
            </a:pPr>
            <a:endParaRPr lang="en-US" sz="1800" i="1" dirty="0">
              <a:solidFill>
                <a:schemeClr val="tx1"/>
              </a:solidFill>
            </a:endParaRPr>
          </a:p>
          <a:p>
            <a:r>
              <a:rPr lang="en-US" sz="1800" dirty="0">
                <a:solidFill>
                  <a:schemeClr val="tx1"/>
                </a:solidFill>
              </a:rPr>
              <a:t>Trusting leaders can be difficult, especially when the stakes are high</a:t>
            </a:r>
          </a:p>
          <a:p>
            <a:r>
              <a:rPr lang="en-US" sz="1800" dirty="0">
                <a:solidFill>
                  <a:schemeClr val="tx1"/>
                </a:solidFill>
              </a:rPr>
              <a:t>Harmful to both sides</a:t>
            </a:r>
          </a:p>
        </p:txBody>
      </p:sp>
    </p:spTree>
    <p:extLst>
      <p:ext uri="{BB962C8B-B14F-4D97-AF65-F5344CB8AC3E}">
        <p14:creationId xmlns:p14="http://schemas.microsoft.com/office/powerpoint/2010/main" val="247363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Recognize (respect) those who:</a:t>
            </a:r>
          </a:p>
          <a:p>
            <a:pPr marL="0" indent="0">
              <a:buNone/>
            </a:pPr>
            <a:endParaRPr lang="en-US" sz="1800" b="1" dirty="0">
              <a:solidFill>
                <a:schemeClr val="accent6"/>
              </a:solidFill>
            </a:endParaRPr>
          </a:p>
          <a:p>
            <a:pPr marL="0" indent="0">
              <a:buNone/>
            </a:pPr>
            <a:r>
              <a:rPr lang="en-US" sz="1800" dirty="0">
                <a:solidFill>
                  <a:schemeClr val="tx1"/>
                </a:solidFill>
              </a:rPr>
              <a:t>Labor among you</a:t>
            </a:r>
            <a:endParaRPr lang="en-US" sz="1800" dirty="0"/>
          </a:p>
          <a:p>
            <a:pPr>
              <a:buFont typeface="Wingdings" pitchFamily="2" charset="2"/>
              <a:buChar char="§"/>
            </a:pPr>
            <a:r>
              <a:rPr lang="en-US" sz="1800" dirty="0" err="1">
                <a:solidFill>
                  <a:schemeClr val="tx1"/>
                </a:solidFill>
              </a:rPr>
              <a:t>Eph</a:t>
            </a:r>
            <a:r>
              <a:rPr lang="en-US" sz="1800" dirty="0">
                <a:solidFill>
                  <a:schemeClr val="tx1"/>
                </a:solidFill>
              </a:rPr>
              <a:t> 4:28</a:t>
            </a:r>
          </a:p>
          <a:p>
            <a:pPr>
              <a:buFont typeface="Wingdings" pitchFamily="2" charset="2"/>
              <a:buChar char="§"/>
            </a:pPr>
            <a:r>
              <a:rPr lang="en-US" sz="1800" dirty="0">
                <a:solidFill>
                  <a:schemeClr val="tx1"/>
                </a:solidFill>
              </a:rPr>
              <a:t>1 Tim 5:17</a:t>
            </a:r>
          </a:p>
          <a:p>
            <a:pPr>
              <a:buFont typeface="Wingdings" pitchFamily="2" charset="2"/>
              <a:buChar char="§"/>
            </a:pPr>
            <a:endParaRPr lang="en-US" sz="1800" dirty="0">
              <a:solidFill>
                <a:schemeClr val="tx1"/>
              </a:solidFill>
            </a:endParaRPr>
          </a:p>
          <a:p>
            <a:pPr marL="0" indent="0">
              <a:buNone/>
            </a:pPr>
            <a:r>
              <a:rPr lang="en-US" sz="1800" dirty="0">
                <a:solidFill>
                  <a:schemeClr val="tx1"/>
                </a:solidFill>
              </a:rPr>
              <a:t>Are over you</a:t>
            </a:r>
          </a:p>
          <a:p>
            <a:r>
              <a:rPr lang="en-US" sz="1800" dirty="0" err="1">
                <a:solidFill>
                  <a:schemeClr val="tx1"/>
                </a:solidFill>
              </a:rPr>
              <a:t>Heb</a:t>
            </a:r>
            <a:r>
              <a:rPr lang="en-US" sz="1800" dirty="0">
                <a:solidFill>
                  <a:schemeClr val="tx1"/>
                </a:solidFill>
              </a:rPr>
              <a:t> 13:17</a:t>
            </a:r>
          </a:p>
          <a:p>
            <a:endParaRPr lang="en-US" sz="1800" dirty="0">
              <a:solidFill>
                <a:schemeClr val="tx1"/>
              </a:solidFill>
            </a:endParaRPr>
          </a:p>
          <a:p>
            <a:pPr marL="0" indent="0">
              <a:buNone/>
            </a:pPr>
            <a:r>
              <a:rPr lang="en-US" sz="1800" dirty="0">
                <a:solidFill>
                  <a:schemeClr val="tx1"/>
                </a:solidFill>
              </a:rPr>
              <a:t>Admonish you</a:t>
            </a:r>
          </a:p>
          <a:p>
            <a:r>
              <a:rPr lang="en-US" sz="1800" b="1" dirty="0">
                <a:solidFill>
                  <a:schemeClr val="accent6"/>
                </a:solidFill>
              </a:rPr>
              <a:t>Titus 1:9</a:t>
            </a:r>
          </a:p>
          <a:p>
            <a:r>
              <a:rPr lang="en-US" sz="1800" dirty="0" err="1">
                <a:solidFill>
                  <a:schemeClr val="tx1"/>
                </a:solidFill>
              </a:rPr>
              <a:t>Prov</a:t>
            </a:r>
            <a:r>
              <a:rPr lang="en-US" sz="1800" dirty="0">
                <a:solidFill>
                  <a:schemeClr val="tx1"/>
                </a:solidFill>
              </a:rPr>
              <a:t> 19:20</a:t>
            </a:r>
          </a:p>
          <a:p>
            <a:pPr>
              <a:buFont typeface="Wingdings" pitchFamily="2" charset="2"/>
              <a:buChar char="§"/>
            </a:pPr>
            <a:endParaRPr lang="en-US" sz="2000" dirty="0"/>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“holding fast the faithful word as he has been taught, that he may be able, by sound doctrine, both to exhort and convict those who contradict.”</a:t>
            </a:r>
          </a:p>
          <a:p>
            <a:pPr marL="0" indent="0">
              <a:buNone/>
            </a:pPr>
            <a:endParaRPr lang="en-US" sz="1800" i="1" dirty="0">
              <a:solidFill>
                <a:schemeClr val="tx1"/>
              </a:solidFill>
            </a:endParaRPr>
          </a:p>
          <a:p>
            <a:r>
              <a:rPr lang="en-US" sz="1800" dirty="0">
                <a:solidFill>
                  <a:schemeClr val="tx1"/>
                </a:solidFill>
              </a:rPr>
              <a:t>Qualification of Elders</a:t>
            </a:r>
          </a:p>
          <a:p>
            <a:r>
              <a:rPr lang="en-US" sz="1800" dirty="0">
                <a:solidFill>
                  <a:schemeClr val="tx1"/>
                </a:solidFill>
              </a:rPr>
              <a:t>Not an easy thing to do</a:t>
            </a:r>
          </a:p>
          <a:p>
            <a:endParaRPr lang="en-US" sz="1800" dirty="0">
              <a:solidFill>
                <a:schemeClr val="tx1"/>
              </a:solidFill>
            </a:endParaRPr>
          </a:p>
        </p:txBody>
      </p:sp>
    </p:spTree>
    <p:extLst>
      <p:ext uri="{BB962C8B-B14F-4D97-AF65-F5344CB8AC3E}">
        <p14:creationId xmlns:p14="http://schemas.microsoft.com/office/powerpoint/2010/main" val="274415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Recognize (respect) those who:</a:t>
            </a:r>
          </a:p>
          <a:p>
            <a:pPr marL="0" indent="0">
              <a:buNone/>
            </a:pPr>
            <a:endParaRPr lang="en-US" sz="1800" b="1" dirty="0">
              <a:solidFill>
                <a:schemeClr val="accent6"/>
              </a:solidFill>
            </a:endParaRPr>
          </a:p>
          <a:p>
            <a:pPr marL="0" indent="0">
              <a:buNone/>
            </a:pPr>
            <a:r>
              <a:rPr lang="en-US" sz="1800" dirty="0">
                <a:solidFill>
                  <a:schemeClr val="tx1"/>
                </a:solidFill>
              </a:rPr>
              <a:t>Labor among you</a:t>
            </a:r>
            <a:endParaRPr lang="en-US" sz="1800" dirty="0"/>
          </a:p>
          <a:p>
            <a:pPr>
              <a:buFont typeface="Wingdings" pitchFamily="2" charset="2"/>
              <a:buChar char="§"/>
            </a:pPr>
            <a:r>
              <a:rPr lang="en-US" sz="1800" dirty="0" err="1">
                <a:solidFill>
                  <a:schemeClr val="tx1"/>
                </a:solidFill>
              </a:rPr>
              <a:t>Eph</a:t>
            </a:r>
            <a:r>
              <a:rPr lang="en-US" sz="1800" dirty="0">
                <a:solidFill>
                  <a:schemeClr val="tx1"/>
                </a:solidFill>
              </a:rPr>
              <a:t> 4:28</a:t>
            </a:r>
          </a:p>
          <a:p>
            <a:pPr>
              <a:buFont typeface="Wingdings" pitchFamily="2" charset="2"/>
              <a:buChar char="§"/>
            </a:pPr>
            <a:r>
              <a:rPr lang="en-US" sz="1800" dirty="0">
                <a:solidFill>
                  <a:schemeClr val="tx1"/>
                </a:solidFill>
              </a:rPr>
              <a:t>1 Tim 5:17</a:t>
            </a:r>
          </a:p>
          <a:p>
            <a:pPr>
              <a:buFont typeface="Wingdings" pitchFamily="2" charset="2"/>
              <a:buChar char="§"/>
            </a:pPr>
            <a:endParaRPr lang="en-US" sz="1800" dirty="0">
              <a:solidFill>
                <a:schemeClr val="tx1"/>
              </a:solidFill>
            </a:endParaRPr>
          </a:p>
          <a:p>
            <a:pPr marL="0" indent="0">
              <a:buNone/>
            </a:pPr>
            <a:r>
              <a:rPr lang="en-US" sz="1800" dirty="0">
                <a:solidFill>
                  <a:schemeClr val="tx1"/>
                </a:solidFill>
              </a:rPr>
              <a:t>Are over you</a:t>
            </a:r>
          </a:p>
          <a:p>
            <a:r>
              <a:rPr lang="en-US" sz="1800" dirty="0" err="1">
                <a:solidFill>
                  <a:schemeClr val="tx1"/>
                </a:solidFill>
              </a:rPr>
              <a:t>Heb</a:t>
            </a:r>
            <a:r>
              <a:rPr lang="en-US" sz="1800" dirty="0">
                <a:solidFill>
                  <a:schemeClr val="tx1"/>
                </a:solidFill>
              </a:rPr>
              <a:t> 13:17</a:t>
            </a:r>
          </a:p>
          <a:p>
            <a:endParaRPr lang="en-US" sz="1800" dirty="0">
              <a:solidFill>
                <a:schemeClr val="tx1"/>
              </a:solidFill>
            </a:endParaRPr>
          </a:p>
          <a:p>
            <a:pPr marL="0" indent="0">
              <a:buNone/>
            </a:pPr>
            <a:r>
              <a:rPr lang="en-US" sz="1800" dirty="0">
                <a:solidFill>
                  <a:schemeClr val="tx1"/>
                </a:solidFill>
              </a:rPr>
              <a:t>Admonish you</a:t>
            </a:r>
          </a:p>
          <a:p>
            <a:r>
              <a:rPr lang="en-US" sz="1800" dirty="0">
                <a:solidFill>
                  <a:schemeClr val="tx1"/>
                </a:solidFill>
              </a:rPr>
              <a:t>Titus 1:9</a:t>
            </a:r>
          </a:p>
          <a:p>
            <a:r>
              <a:rPr lang="en-US" sz="1800" b="1" dirty="0" err="1">
                <a:solidFill>
                  <a:schemeClr val="accent6"/>
                </a:solidFill>
              </a:rPr>
              <a:t>Prov</a:t>
            </a:r>
            <a:r>
              <a:rPr lang="en-US" sz="1800" b="1" dirty="0">
                <a:solidFill>
                  <a:schemeClr val="accent6"/>
                </a:solidFill>
              </a:rPr>
              <a:t> 19:20</a:t>
            </a:r>
          </a:p>
          <a:p>
            <a:pPr>
              <a:buFont typeface="Wingdings" pitchFamily="2" charset="2"/>
              <a:buChar char="§"/>
            </a:pPr>
            <a:endParaRPr lang="en-US" sz="2000" dirty="0"/>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“Listen to counsel and receive instruction,</a:t>
            </a:r>
          </a:p>
          <a:p>
            <a:pPr marL="0" indent="0">
              <a:buNone/>
            </a:pPr>
            <a:r>
              <a:rPr lang="en-US" sz="1800" i="1" dirty="0">
                <a:solidFill>
                  <a:schemeClr val="tx1"/>
                </a:solidFill>
              </a:rPr>
              <a:t>That you may be wise in your latter days.”</a:t>
            </a:r>
          </a:p>
          <a:p>
            <a:pPr marL="0" indent="0">
              <a:buNone/>
            </a:pPr>
            <a:endParaRPr lang="en-US" sz="1800" i="1" dirty="0">
              <a:solidFill>
                <a:schemeClr val="tx1"/>
              </a:solidFill>
            </a:endParaRPr>
          </a:p>
          <a:p>
            <a:r>
              <a:rPr lang="en-US" sz="1800" dirty="0">
                <a:solidFill>
                  <a:schemeClr val="tx1"/>
                </a:solidFill>
              </a:rPr>
              <a:t>We could be the subject of the correction</a:t>
            </a:r>
          </a:p>
          <a:p>
            <a:r>
              <a:rPr lang="en-US" sz="1800" dirty="0">
                <a:solidFill>
                  <a:schemeClr val="tx1"/>
                </a:solidFill>
              </a:rPr>
              <a:t>They have our best interest in mind</a:t>
            </a:r>
          </a:p>
        </p:txBody>
      </p:sp>
    </p:spTree>
    <p:extLst>
      <p:ext uri="{BB962C8B-B14F-4D97-AF65-F5344CB8AC3E}">
        <p14:creationId xmlns:p14="http://schemas.microsoft.com/office/powerpoint/2010/main" val="3496355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t>
            </a:r>
            <a:r>
              <a:rPr lang="en-US" sz="1800" i="1" baseline="30000" dirty="0">
                <a:solidFill>
                  <a:schemeClr val="tx1"/>
                </a:solidFill>
              </a:rPr>
              <a:t>13</a:t>
            </a:r>
            <a:r>
              <a:rPr lang="en-US" sz="1800" i="1" dirty="0">
                <a:solidFill>
                  <a:schemeClr val="tx1"/>
                </a:solidFill>
              </a:rPr>
              <a:t>and to esteem them very highly in love for their work’s sake. Be at peace among yourselves.”</a:t>
            </a:r>
          </a:p>
          <a:p>
            <a:pPr marL="0" indent="0">
              <a:buNone/>
            </a:pPr>
            <a:endParaRPr lang="en-US" sz="1800" i="1" dirty="0">
              <a:solidFill>
                <a:schemeClr val="tx1"/>
              </a:solidFill>
            </a:endParaRPr>
          </a:p>
          <a:p>
            <a:r>
              <a:rPr lang="en-US" sz="1800" dirty="0">
                <a:solidFill>
                  <a:schemeClr val="tx1"/>
                </a:solidFill>
              </a:rPr>
              <a:t>It all comes down to being at peace</a:t>
            </a:r>
          </a:p>
          <a:p>
            <a:r>
              <a:rPr lang="en-US" sz="1800" dirty="0">
                <a:solidFill>
                  <a:schemeClr val="tx1"/>
                </a:solidFill>
              </a:rPr>
              <a:t>We are told many times to be of one mind</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3552326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b="1" dirty="0">
                <a:solidFill>
                  <a:schemeClr val="accent6"/>
                </a:solidFill>
              </a:rPr>
              <a:t>Phil 1:27</a:t>
            </a:r>
          </a:p>
          <a:p>
            <a:r>
              <a:rPr lang="en-US" sz="1800" dirty="0">
                <a:solidFill>
                  <a:schemeClr val="tx1"/>
                </a:solidFill>
              </a:rPr>
              <a:t>Rom 15:6</a:t>
            </a:r>
          </a:p>
          <a:p>
            <a:r>
              <a:rPr lang="en-US" sz="1800" dirty="0">
                <a:solidFill>
                  <a:schemeClr val="tx1"/>
                </a:solidFill>
              </a:rPr>
              <a:t>1 Pet 3:8</a:t>
            </a:r>
          </a:p>
          <a:p>
            <a:r>
              <a:rPr lang="en-US" sz="1800" dirty="0">
                <a:solidFill>
                  <a:schemeClr val="tx1"/>
                </a:solidFill>
              </a:rPr>
              <a:t>John 17:20-21</a:t>
            </a:r>
          </a:p>
          <a:p>
            <a:r>
              <a:rPr lang="en-US" sz="1800" dirty="0">
                <a:solidFill>
                  <a:schemeClr val="tx1"/>
                </a:solidFill>
              </a:rPr>
              <a:t>Phil 2:1-4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“Only let your conduct be worthy of the gospel of Christ, so that whether I come and see you or am absent, I may hear of your affairs, that you stand fast in one spirit, with one mind striving together for the faith of the gospel”</a:t>
            </a:r>
          </a:p>
          <a:p>
            <a:pPr marL="0" indent="0">
              <a:buNone/>
            </a:pPr>
            <a:endParaRPr lang="en-US" sz="1800" i="1" dirty="0">
              <a:solidFill>
                <a:schemeClr val="tx1"/>
              </a:solidFill>
            </a:endParaRPr>
          </a:p>
          <a:p>
            <a:r>
              <a:rPr lang="en-US" sz="1800" dirty="0">
                <a:solidFill>
                  <a:schemeClr val="tx1"/>
                </a:solidFill>
              </a:rPr>
              <a:t>We all have the same goal</a:t>
            </a:r>
            <a:endParaRPr lang="en-US" sz="2000" dirty="0">
              <a:solidFill>
                <a:schemeClr val="tx1"/>
              </a:solidFill>
            </a:endParaRPr>
          </a:p>
        </p:txBody>
      </p:sp>
    </p:spTree>
    <p:extLst>
      <p:ext uri="{BB962C8B-B14F-4D97-AF65-F5344CB8AC3E}">
        <p14:creationId xmlns:p14="http://schemas.microsoft.com/office/powerpoint/2010/main" val="3739303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dirty="0">
                <a:solidFill>
                  <a:schemeClr val="tx1"/>
                </a:solidFill>
              </a:rPr>
              <a:t>Phil 1:27</a:t>
            </a:r>
          </a:p>
          <a:p>
            <a:r>
              <a:rPr lang="en-US" sz="1800" b="1" dirty="0">
                <a:solidFill>
                  <a:schemeClr val="accent6"/>
                </a:solidFill>
              </a:rPr>
              <a:t>Rom 15:6</a:t>
            </a:r>
          </a:p>
          <a:p>
            <a:r>
              <a:rPr lang="en-US" sz="1800" dirty="0">
                <a:solidFill>
                  <a:schemeClr val="tx1"/>
                </a:solidFill>
              </a:rPr>
              <a:t>1 Pet 3:8</a:t>
            </a:r>
          </a:p>
          <a:p>
            <a:r>
              <a:rPr lang="en-US" sz="1800" dirty="0">
                <a:solidFill>
                  <a:schemeClr val="tx1"/>
                </a:solidFill>
              </a:rPr>
              <a:t>John 17:20-21</a:t>
            </a:r>
          </a:p>
          <a:p>
            <a:r>
              <a:rPr lang="en-US" sz="1800" dirty="0">
                <a:solidFill>
                  <a:schemeClr val="tx1"/>
                </a:solidFill>
              </a:rPr>
              <a:t>Phil 2:1-4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“that you may with one mind and one mouth glorify the God and Father of our Lord Jesus Christ.”</a:t>
            </a:r>
            <a:endParaRPr lang="en-US" sz="2000" i="1" dirty="0">
              <a:solidFill>
                <a:schemeClr val="tx1"/>
              </a:solidFill>
            </a:endParaRPr>
          </a:p>
        </p:txBody>
      </p:sp>
    </p:spTree>
    <p:extLst>
      <p:ext uri="{BB962C8B-B14F-4D97-AF65-F5344CB8AC3E}">
        <p14:creationId xmlns:p14="http://schemas.microsoft.com/office/powerpoint/2010/main" val="1927012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dirty="0">
                <a:solidFill>
                  <a:schemeClr val="tx1"/>
                </a:solidFill>
              </a:rPr>
              <a:t>Phil 1:27</a:t>
            </a:r>
          </a:p>
          <a:p>
            <a:r>
              <a:rPr lang="en-US" sz="1800" dirty="0">
                <a:solidFill>
                  <a:schemeClr val="tx1"/>
                </a:solidFill>
              </a:rPr>
              <a:t>Rom 15:6</a:t>
            </a:r>
          </a:p>
          <a:p>
            <a:r>
              <a:rPr lang="en-US" sz="1800" b="1" dirty="0">
                <a:solidFill>
                  <a:schemeClr val="accent6"/>
                </a:solidFill>
              </a:rPr>
              <a:t>1 Pet 3:8</a:t>
            </a:r>
          </a:p>
          <a:p>
            <a:r>
              <a:rPr lang="en-US" sz="1800" dirty="0">
                <a:solidFill>
                  <a:schemeClr val="tx1"/>
                </a:solidFill>
              </a:rPr>
              <a:t>John 17:20-21</a:t>
            </a:r>
          </a:p>
          <a:p>
            <a:r>
              <a:rPr lang="en-US" sz="1800" dirty="0">
                <a:solidFill>
                  <a:schemeClr val="tx1"/>
                </a:solidFill>
              </a:rPr>
              <a:t>Phil 2:1-4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“Finally, all of you be of one mind, having compassion for one another; love as brothers, be tenderhearted, be courteous”</a:t>
            </a:r>
          </a:p>
          <a:p>
            <a:pPr marL="0" indent="0">
              <a:buNone/>
            </a:pPr>
            <a:endParaRPr lang="en-US" sz="1800" i="1" dirty="0">
              <a:solidFill>
                <a:schemeClr val="tx1"/>
              </a:solidFill>
            </a:endParaRPr>
          </a:p>
          <a:p>
            <a:r>
              <a:rPr lang="en-US" sz="1800" dirty="0">
                <a:solidFill>
                  <a:schemeClr val="tx1"/>
                </a:solidFill>
              </a:rPr>
              <a:t>Love will end strife</a:t>
            </a:r>
            <a:endParaRPr lang="en-US" sz="2000" dirty="0">
              <a:solidFill>
                <a:schemeClr val="tx1"/>
              </a:solidFill>
            </a:endParaRPr>
          </a:p>
        </p:txBody>
      </p:sp>
    </p:spTree>
    <p:extLst>
      <p:ext uri="{BB962C8B-B14F-4D97-AF65-F5344CB8AC3E}">
        <p14:creationId xmlns:p14="http://schemas.microsoft.com/office/powerpoint/2010/main" val="935326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dirty="0">
                <a:solidFill>
                  <a:schemeClr val="tx1"/>
                </a:solidFill>
              </a:rPr>
              <a:t>Phil 1:27</a:t>
            </a:r>
          </a:p>
          <a:p>
            <a:r>
              <a:rPr lang="en-US" sz="1800" dirty="0">
                <a:solidFill>
                  <a:schemeClr val="tx1"/>
                </a:solidFill>
              </a:rPr>
              <a:t>Rom 15:6</a:t>
            </a:r>
          </a:p>
          <a:p>
            <a:r>
              <a:rPr lang="en-US" sz="1800" dirty="0">
                <a:solidFill>
                  <a:schemeClr val="tx1"/>
                </a:solidFill>
              </a:rPr>
              <a:t>1 Pet 3:8</a:t>
            </a:r>
          </a:p>
          <a:p>
            <a:r>
              <a:rPr lang="en-US" sz="1800" b="1" dirty="0">
                <a:solidFill>
                  <a:schemeClr val="accent6"/>
                </a:solidFill>
              </a:rPr>
              <a:t>John 17:20-21</a:t>
            </a:r>
          </a:p>
          <a:p>
            <a:r>
              <a:rPr lang="en-US" sz="1800" dirty="0">
                <a:solidFill>
                  <a:schemeClr val="tx1"/>
                </a:solidFill>
              </a:rPr>
              <a:t>Phil 2:1-4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“I do not pray for these alone, but also for those who will believe in Me through their word; that they all may be one, as You, Father, are in Me, and I in You; that they also may be one in Us, that the world may believe that You sent Me.</a:t>
            </a:r>
          </a:p>
          <a:p>
            <a:pPr marL="0" indent="0">
              <a:buNone/>
            </a:pPr>
            <a:endParaRPr lang="en-US" sz="1800" i="1" dirty="0">
              <a:solidFill>
                <a:schemeClr val="tx1"/>
              </a:solidFill>
            </a:endParaRPr>
          </a:p>
          <a:p>
            <a:r>
              <a:rPr lang="en-US" sz="1800" dirty="0">
                <a:solidFill>
                  <a:schemeClr val="tx1"/>
                </a:solidFill>
              </a:rPr>
              <a:t>Jesus’ prayer</a:t>
            </a:r>
          </a:p>
          <a:p>
            <a:r>
              <a:rPr lang="en-US" sz="1800" dirty="0">
                <a:solidFill>
                  <a:schemeClr val="tx1"/>
                </a:solidFill>
              </a:rPr>
              <a:t>The world notices if we are one</a:t>
            </a:r>
            <a:endParaRPr lang="en-US" sz="2000" dirty="0">
              <a:solidFill>
                <a:schemeClr val="tx1"/>
              </a:solidFill>
            </a:endParaRPr>
          </a:p>
        </p:txBody>
      </p:sp>
    </p:spTree>
    <p:extLst>
      <p:ext uri="{BB962C8B-B14F-4D97-AF65-F5344CB8AC3E}">
        <p14:creationId xmlns:p14="http://schemas.microsoft.com/office/powerpoint/2010/main" val="3736135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dirty="0">
                <a:solidFill>
                  <a:schemeClr val="tx1"/>
                </a:solidFill>
              </a:rPr>
              <a:t>Phil 1:27</a:t>
            </a:r>
          </a:p>
          <a:p>
            <a:r>
              <a:rPr lang="en-US" sz="1800" dirty="0">
                <a:solidFill>
                  <a:schemeClr val="tx1"/>
                </a:solidFill>
              </a:rPr>
              <a:t>Rom 15:6</a:t>
            </a:r>
          </a:p>
          <a:p>
            <a:r>
              <a:rPr lang="en-US" sz="1800" dirty="0">
                <a:solidFill>
                  <a:schemeClr val="tx1"/>
                </a:solidFill>
              </a:rPr>
              <a:t>1 Pet 3:8</a:t>
            </a:r>
          </a:p>
          <a:p>
            <a:r>
              <a:rPr lang="en-US" sz="1800" dirty="0">
                <a:solidFill>
                  <a:schemeClr val="tx1"/>
                </a:solidFill>
              </a:rPr>
              <a:t>John 17:20-21</a:t>
            </a:r>
          </a:p>
          <a:p>
            <a:r>
              <a:rPr lang="en-US" sz="1800" b="1" dirty="0">
                <a:solidFill>
                  <a:schemeClr val="accent6"/>
                </a:solidFill>
              </a:rPr>
              <a:t>Phil 2:1-4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baseline="30000" dirty="0">
                <a:solidFill>
                  <a:schemeClr val="tx1"/>
                </a:solidFill>
              </a:rPr>
              <a:t>“1</a:t>
            </a:r>
            <a:r>
              <a:rPr lang="en-US" sz="1800" i="1" dirty="0">
                <a:solidFill>
                  <a:schemeClr val="tx1"/>
                </a:solidFill>
              </a:rPr>
              <a:t>Therefore if there is any consolation in Christ, if any comfort of love, if any fellowship of the Spirit, if any affection and mercy, </a:t>
            </a:r>
            <a:r>
              <a:rPr lang="en-US" sz="1800" i="1" baseline="30000" dirty="0">
                <a:solidFill>
                  <a:schemeClr val="tx1"/>
                </a:solidFill>
              </a:rPr>
              <a:t>2</a:t>
            </a:r>
            <a:r>
              <a:rPr lang="en-US" sz="1800" i="1" dirty="0">
                <a:solidFill>
                  <a:schemeClr val="tx1"/>
                </a:solidFill>
              </a:rPr>
              <a:t>fulfill my joy by being like-minded, having the same love, being of one accord, of one mind. </a:t>
            </a:r>
            <a:r>
              <a:rPr lang="en-US" sz="1800" i="1" baseline="30000" dirty="0">
                <a:solidFill>
                  <a:schemeClr val="tx1"/>
                </a:solidFill>
              </a:rPr>
              <a:t>3</a:t>
            </a:r>
            <a:r>
              <a:rPr lang="en-US" sz="1800" i="1" dirty="0">
                <a:solidFill>
                  <a:schemeClr val="tx1"/>
                </a:solidFill>
              </a:rPr>
              <a:t>Let nothing be done through selfish ambition or conceit, but in lowliness of mind let each esteem others better than himself. </a:t>
            </a:r>
            <a:r>
              <a:rPr lang="en-US" sz="1800" i="1" baseline="30000" dirty="0">
                <a:solidFill>
                  <a:schemeClr val="tx1"/>
                </a:solidFill>
              </a:rPr>
              <a:t>4</a:t>
            </a:r>
            <a:r>
              <a:rPr lang="en-US" sz="1800" i="1" dirty="0">
                <a:solidFill>
                  <a:schemeClr val="tx1"/>
                </a:solidFill>
              </a:rPr>
              <a:t>Let each of you look out not only for his own interests, but also for the interests of others.”</a:t>
            </a:r>
          </a:p>
          <a:p>
            <a:pPr marL="0" indent="0">
              <a:buNone/>
            </a:pPr>
            <a:endParaRPr lang="en-US" sz="1800" i="1" dirty="0">
              <a:solidFill>
                <a:schemeClr val="tx1"/>
              </a:solidFill>
            </a:endParaRPr>
          </a:p>
          <a:p>
            <a:r>
              <a:rPr lang="en-US" sz="1800" dirty="0">
                <a:solidFill>
                  <a:schemeClr val="tx1"/>
                </a:solidFill>
              </a:rPr>
              <a:t>Humility is the answer</a:t>
            </a:r>
            <a:endParaRPr lang="en-US" sz="2000" dirty="0">
              <a:solidFill>
                <a:schemeClr val="tx1"/>
              </a:solidFill>
            </a:endParaRPr>
          </a:p>
        </p:txBody>
      </p:sp>
    </p:spTree>
    <p:extLst>
      <p:ext uri="{BB962C8B-B14F-4D97-AF65-F5344CB8AC3E}">
        <p14:creationId xmlns:p14="http://schemas.microsoft.com/office/powerpoint/2010/main" val="3885356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dirty="0">
                <a:solidFill>
                  <a:schemeClr val="tx1"/>
                </a:solidFill>
              </a:rPr>
              <a:t>Phil 1:27</a:t>
            </a:r>
          </a:p>
          <a:p>
            <a:r>
              <a:rPr lang="en-US" sz="1800" dirty="0">
                <a:solidFill>
                  <a:schemeClr val="tx1"/>
                </a:solidFill>
              </a:rPr>
              <a:t>Rom 15:6</a:t>
            </a:r>
          </a:p>
          <a:p>
            <a:r>
              <a:rPr lang="en-US" sz="1800" dirty="0">
                <a:solidFill>
                  <a:schemeClr val="tx1"/>
                </a:solidFill>
              </a:rPr>
              <a:t>1 Pet 3:8</a:t>
            </a:r>
          </a:p>
          <a:p>
            <a:r>
              <a:rPr lang="en-US" sz="1800" dirty="0">
                <a:solidFill>
                  <a:schemeClr val="tx1"/>
                </a:solidFill>
              </a:rPr>
              <a:t>John 17:20-21</a:t>
            </a:r>
          </a:p>
          <a:p>
            <a:r>
              <a:rPr lang="en-US" sz="1800" dirty="0">
                <a:solidFill>
                  <a:schemeClr val="tx1"/>
                </a:solidFill>
              </a:rPr>
              <a:t>Phil 2:1-4</a:t>
            </a:r>
          </a:p>
          <a:p>
            <a:endParaRPr lang="en-US" sz="1800" dirty="0">
              <a:solidFill>
                <a:schemeClr val="tx1"/>
              </a:solidFill>
            </a:endParaRPr>
          </a:p>
          <a:p>
            <a:pPr marL="0" indent="0">
              <a:buNone/>
            </a:pPr>
            <a:r>
              <a:rPr lang="en-US" sz="1800" dirty="0">
                <a:solidFill>
                  <a:schemeClr val="tx1"/>
                </a:solidFill>
              </a:rPr>
              <a:t>Paul’s example of humility:</a:t>
            </a:r>
          </a:p>
          <a:p>
            <a:endParaRPr lang="en-US" sz="1800" dirty="0">
              <a:solidFill>
                <a:schemeClr val="tx1"/>
              </a:solidFill>
            </a:endParaRPr>
          </a:p>
          <a:p>
            <a:r>
              <a:rPr lang="en-US" sz="1800" b="1" dirty="0">
                <a:solidFill>
                  <a:schemeClr val="accent6"/>
                </a:solidFill>
              </a:rPr>
              <a:t>1 </a:t>
            </a:r>
            <a:r>
              <a:rPr lang="en-US" sz="1800" b="1" dirty="0" err="1">
                <a:solidFill>
                  <a:schemeClr val="accent6"/>
                </a:solidFill>
              </a:rPr>
              <a:t>Cor</a:t>
            </a:r>
            <a:r>
              <a:rPr lang="en-US" sz="1800" b="1" dirty="0">
                <a:solidFill>
                  <a:schemeClr val="accent6"/>
                </a:solidFill>
              </a:rPr>
              <a:t> 15:9</a:t>
            </a:r>
          </a:p>
          <a:p>
            <a:r>
              <a:rPr lang="en-US" sz="1800" dirty="0">
                <a:solidFill>
                  <a:schemeClr val="tx1"/>
                </a:solidFill>
              </a:rPr>
              <a:t>1 Tim 1:15</a:t>
            </a: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“For I am the least of the apostles, who am not worthy to be called an apostle, because I persecuted the church of God.”</a:t>
            </a:r>
          </a:p>
          <a:p>
            <a:pPr marL="0" indent="0">
              <a:buNone/>
            </a:pPr>
            <a:endParaRPr lang="en-US" sz="1800" i="1" dirty="0">
              <a:solidFill>
                <a:schemeClr val="tx1"/>
              </a:solidFill>
            </a:endParaRPr>
          </a:p>
          <a:p>
            <a:r>
              <a:rPr lang="en-US" sz="1800" dirty="0">
                <a:solidFill>
                  <a:schemeClr val="tx1"/>
                </a:solidFill>
              </a:rPr>
              <a:t>Paul lives what he preaches</a:t>
            </a:r>
          </a:p>
          <a:p>
            <a:endParaRPr lang="en-US" sz="2000" dirty="0">
              <a:solidFill>
                <a:schemeClr val="tx1"/>
              </a:solidFill>
            </a:endParaRPr>
          </a:p>
        </p:txBody>
      </p:sp>
    </p:spTree>
    <p:extLst>
      <p:ext uri="{BB962C8B-B14F-4D97-AF65-F5344CB8AC3E}">
        <p14:creationId xmlns:p14="http://schemas.microsoft.com/office/powerpoint/2010/main" val="395187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a:t>
            </a:r>
          </a:p>
        </p:txBody>
      </p:sp>
      <p:sp>
        <p:nvSpPr>
          <p:cNvPr id="3" name="Content Placeholder 2"/>
          <p:cNvSpPr>
            <a:spLocks noGrp="1"/>
          </p:cNvSpPr>
          <p:nvPr>
            <p:ph idx="1"/>
          </p:nvPr>
        </p:nvSpPr>
        <p:spPr/>
        <p:txBody>
          <a:bodyPr>
            <a:normAutofit/>
          </a:bodyPr>
          <a:lstStyle/>
          <a:p>
            <a:pPr marL="0" indent="0">
              <a:buNone/>
            </a:pPr>
            <a:r>
              <a:rPr lang="en-US" sz="1800" dirty="0">
                <a:solidFill>
                  <a:schemeClr val="tx1"/>
                </a:solidFill>
              </a:rPr>
              <a:t>1 Thessalonians:</a:t>
            </a:r>
          </a:p>
          <a:p>
            <a:pPr marL="0" indent="0">
              <a:buNone/>
            </a:pPr>
            <a:endParaRPr lang="en-US" sz="1800" dirty="0">
              <a:solidFill>
                <a:schemeClr val="tx1"/>
              </a:solidFill>
            </a:endParaRPr>
          </a:p>
          <a:p>
            <a:r>
              <a:rPr lang="en-US" sz="2400" dirty="0">
                <a:solidFill>
                  <a:schemeClr val="tx1"/>
                </a:solidFill>
              </a:rPr>
              <a:t>Written by: Paul </a:t>
            </a:r>
          </a:p>
          <a:p>
            <a:r>
              <a:rPr lang="en-US" sz="2400" dirty="0">
                <a:solidFill>
                  <a:schemeClr val="tx1"/>
                </a:solidFill>
              </a:rPr>
              <a:t>Written to: church in Thessalonica </a:t>
            </a:r>
          </a:p>
          <a:p>
            <a:pPr lvl="1"/>
            <a:r>
              <a:rPr lang="en-US" sz="2000" dirty="0">
                <a:solidFill>
                  <a:schemeClr val="tx1"/>
                </a:solidFill>
              </a:rPr>
              <a:t>Relatively new church that Paul helped to build (2:13)</a:t>
            </a:r>
          </a:p>
          <a:p>
            <a:pPr lvl="1"/>
            <a:r>
              <a:rPr lang="en-US" sz="2000" dirty="0">
                <a:solidFill>
                  <a:schemeClr val="tx1"/>
                </a:solidFill>
              </a:rPr>
              <a:t>Afflicted / Persecuted (1:6, 2:14)</a:t>
            </a:r>
          </a:p>
          <a:p>
            <a:r>
              <a:rPr lang="en-US" sz="2400" dirty="0">
                <a:solidFill>
                  <a:schemeClr val="tx1"/>
                </a:solidFill>
              </a:rPr>
              <a:t>Why?: Encourage them to continue and grow</a:t>
            </a:r>
          </a:p>
          <a:p>
            <a:endParaRPr lang="en-US" sz="2400" dirty="0">
              <a:solidFill>
                <a:schemeClr val="tx1"/>
              </a:solidFill>
            </a:endParaRPr>
          </a:p>
          <a:p>
            <a:pPr marL="457200" lvl="1" indent="0">
              <a:buNone/>
            </a:pPr>
            <a:endParaRPr lang="en-US" sz="1600" dirty="0">
              <a:solidFill>
                <a:schemeClr val="tx1"/>
              </a:solidFill>
            </a:endParaRPr>
          </a:p>
          <a:p>
            <a:pPr lvl="1"/>
            <a:endParaRPr lang="en-US" sz="1600" dirty="0">
              <a:solidFill>
                <a:schemeClr val="tx1"/>
              </a:solidFill>
            </a:endParaRPr>
          </a:p>
          <a:p>
            <a:pPr lvl="1"/>
            <a:endParaRPr lang="en-US" sz="1600" dirty="0">
              <a:solidFill>
                <a:schemeClr val="tx1"/>
              </a:solidFill>
            </a:endParaRPr>
          </a:p>
        </p:txBody>
      </p:sp>
    </p:spTree>
    <p:extLst>
      <p:ext uri="{BB962C8B-B14F-4D97-AF65-F5344CB8AC3E}">
        <p14:creationId xmlns:p14="http://schemas.microsoft.com/office/powerpoint/2010/main" val="2810188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Be at peace among yourselves:</a:t>
            </a:r>
          </a:p>
          <a:p>
            <a:pPr marL="0" indent="0">
              <a:buNone/>
            </a:pPr>
            <a:endParaRPr lang="en-US" sz="1800" dirty="0">
              <a:solidFill>
                <a:schemeClr val="tx1"/>
              </a:solidFill>
            </a:endParaRPr>
          </a:p>
          <a:p>
            <a:r>
              <a:rPr lang="en-US" sz="1800" dirty="0">
                <a:solidFill>
                  <a:schemeClr val="tx1"/>
                </a:solidFill>
              </a:rPr>
              <a:t>Phil 1:27</a:t>
            </a:r>
          </a:p>
          <a:p>
            <a:r>
              <a:rPr lang="en-US" sz="1800" dirty="0">
                <a:solidFill>
                  <a:schemeClr val="tx1"/>
                </a:solidFill>
              </a:rPr>
              <a:t>Rom 15:6</a:t>
            </a:r>
          </a:p>
          <a:p>
            <a:r>
              <a:rPr lang="en-US" sz="1800" dirty="0">
                <a:solidFill>
                  <a:schemeClr val="tx1"/>
                </a:solidFill>
              </a:rPr>
              <a:t>1 Pet 3:8</a:t>
            </a:r>
          </a:p>
          <a:p>
            <a:r>
              <a:rPr lang="en-US" sz="1800" dirty="0">
                <a:solidFill>
                  <a:schemeClr val="tx1"/>
                </a:solidFill>
              </a:rPr>
              <a:t>John 17:20-21</a:t>
            </a:r>
          </a:p>
          <a:p>
            <a:r>
              <a:rPr lang="en-US" sz="1800" dirty="0">
                <a:solidFill>
                  <a:schemeClr val="tx1"/>
                </a:solidFill>
              </a:rPr>
              <a:t>Phil 2:1-4</a:t>
            </a:r>
          </a:p>
          <a:p>
            <a:endParaRPr lang="en-US" sz="1800" dirty="0">
              <a:solidFill>
                <a:schemeClr val="tx1"/>
              </a:solidFill>
            </a:endParaRPr>
          </a:p>
          <a:p>
            <a:pPr marL="0" indent="0">
              <a:buNone/>
            </a:pPr>
            <a:r>
              <a:rPr lang="en-US" sz="1800" dirty="0">
                <a:solidFill>
                  <a:schemeClr val="tx1"/>
                </a:solidFill>
              </a:rPr>
              <a:t>Paul’s example of humility:</a:t>
            </a:r>
          </a:p>
          <a:p>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15:9</a:t>
            </a:r>
          </a:p>
          <a:p>
            <a:r>
              <a:rPr lang="en-US" sz="1800" b="1" dirty="0">
                <a:solidFill>
                  <a:schemeClr val="accent6"/>
                </a:solidFill>
              </a:rPr>
              <a:t>1 Tim 1:15</a:t>
            </a: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“This is a faithful saying and worthy of all acceptance, that Christ Jesus came into the world to save sinners, of whom I am chief.”</a:t>
            </a:r>
          </a:p>
          <a:p>
            <a:pPr marL="0" indent="0">
              <a:buNone/>
            </a:pPr>
            <a:endParaRPr lang="en-US" sz="1800" i="1" dirty="0">
              <a:solidFill>
                <a:schemeClr val="tx1"/>
              </a:solidFill>
            </a:endParaRPr>
          </a:p>
          <a:p>
            <a:r>
              <a:rPr lang="en-US" sz="1800" dirty="0">
                <a:solidFill>
                  <a:schemeClr val="tx1"/>
                </a:solidFill>
              </a:rPr>
              <a:t>What does that make us?</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pPr marL="0" indent="0">
              <a:buNone/>
            </a:pPr>
            <a:endParaRPr lang="en-US" sz="1800" b="1" dirty="0">
              <a:solidFill>
                <a:schemeClr val="tx1"/>
              </a:solidFill>
            </a:endParaRPr>
          </a:p>
          <a:p>
            <a:pPr marL="0" indent="0">
              <a:buNone/>
            </a:pPr>
            <a:r>
              <a:rPr lang="en-US" sz="1800" b="1" dirty="0">
                <a:solidFill>
                  <a:schemeClr val="tx1"/>
                </a:solidFill>
              </a:rPr>
              <a:t>A congregation will be stronger if they have the right attitude toward leaders</a:t>
            </a:r>
            <a:endParaRPr lang="en-US" sz="2000" b="1" dirty="0">
              <a:solidFill>
                <a:schemeClr val="tx1"/>
              </a:solidFill>
            </a:endParaRPr>
          </a:p>
        </p:txBody>
      </p:sp>
    </p:spTree>
    <p:extLst>
      <p:ext uri="{BB962C8B-B14F-4D97-AF65-F5344CB8AC3E}">
        <p14:creationId xmlns:p14="http://schemas.microsoft.com/office/powerpoint/2010/main" val="4055462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Tree>
    <p:extLst>
      <p:ext uri="{BB962C8B-B14F-4D97-AF65-F5344CB8AC3E}">
        <p14:creationId xmlns:p14="http://schemas.microsoft.com/office/powerpoint/2010/main" val="3901885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4" name="Content Placeholder 3"/>
          <p:cNvSpPr>
            <a:spLocks noGrp="1"/>
          </p:cNvSpPr>
          <p:nvPr>
            <p:ph sz="half" idx="2"/>
          </p:nvPr>
        </p:nvSpPr>
        <p:spPr/>
        <p:txBody>
          <a:bodyPr>
            <a:normAutofit/>
          </a:bodyPr>
          <a:lstStyle/>
          <a:p>
            <a:pPr marL="0" indent="0">
              <a:buNone/>
            </a:pPr>
            <a:r>
              <a:rPr lang="en-US" sz="1800" dirty="0">
                <a:solidFill>
                  <a:schemeClr val="tx1"/>
                </a:solidFill>
              </a:rPr>
              <a:t>“</a:t>
            </a:r>
            <a:r>
              <a:rPr lang="en-US" sz="1800" baseline="30000" dirty="0">
                <a:solidFill>
                  <a:schemeClr val="tx1"/>
                </a:solidFill>
              </a:rPr>
              <a:t>14</a:t>
            </a:r>
            <a:r>
              <a:rPr lang="en-US" sz="1800" dirty="0">
                <a:solidFill>
                  <a:schemeClr val="tx1"/>
                </a:solidFill>
              </a:rPr>
              <a:t>Now we exhort you, brethren, warn those who are unruly, comfort the fainthearted, uphold the weak, be patient with all.”</a:t>
            </a:r>
          </a:p>
          <a:p>
            <a:pPr marL="0" indent="0">
              <a:buNone/>
            </a:pPr>
            <a:endParaRPr lang="en-US" sz="1800" dirty="0">
              <a:solidFill>
                <a:schemeClr val="tx1"/>
              </a:solidFill>
            </a:endParaRPr>
          </a:p>
          <a:p>
            <a:r>
              <a:rPr lang="en-US" sz="1800" dirty="0">
                <a:solidFill>
                  <a:schemeClr val="tx1"/>
                </a:solidFill>
              </a:rPr>
              <a:t>Each group requires different treatment</a:t>
            </a:r>
          </a:p>
          <a:p>
            <a:r>
              <a:rPr lang="en-US" sz="1800" dirty="0">
                <a:solidFill>
                  <a:schemeClr val="tx1"/>
                </a:solidFill>
              </a:rPr>
              <a:t>Treating them correctly helps the church to grow.</a:t>
            </a:r>
            <a:endParaRPr lang="en-US" sz="2000" dirty="0">
              <a:solidFill>
                <a:schemeClr val="tx1"/>
              </a:solidFill>
            </a:endParaRPr>
          </a:p>
        </p:txBody>
      </p:sp>
    </p:spTree>
    <p:extLst>
      <p:ext uri="{BB962C8B-B14F-4D97-AF65-F5344CB8AC3E}">
        <p14:creationId xmlns:p14="http://schemas.microsoft.com/office/powerpoint/2010/main" val="1217466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Warn the unruly:</a:t>
            </a:r>
          </a:p>
          <a:p>
            <a:pPr marL="0" indent="0">
              <a:buNone/>
            </a:pPr>
            <a:endParaRPr lang="en-US" sz="1800" dirty="0">
              <a:solidFill>
                <a:schemeClr val="tx1"/>
              </a:solidFill>
            </a:endParaRPr>
          </a:p>
          <a:p>
            <a:r>
              <a:rPr lang="en-US" sz="1800" b="1" dirty="0">
                <a:solidFill>
                  <a:schemeClr val="accent6"/>
                </a:solidFill>
              </a:rPr>
              <a:t>2 </a:t>
            </a:r>
            <a:r>
              <a:rPr lang="en-US" sz="1800" b="1" dirty="0" err="1">
                <a:solidFill>
                  <a:schemeClr val="accent6"/>
                </a:solidFill>
              </a:rPr>
              <a:t>Thes</a:t>
            </a:r>
            <a:r>
              <a:rPr lang="en-US" sz="1800" b="1" dirty="0">
                <a:solidFill>
                  <a:schemeClr val="accent6"/>
                </a:solidFill>
              </a:rPr>
              <a:t> 3:10-11</a:t>
            </a:r>
          </a:p>
          <a:p>
            <a:r>
              <a:rPr lang="en-US" sz="1800" dirty="0">
                <a:solidFill>
                  <a:schemeClr val="tx1"/>
                </a:solidFill>
              </a:rPr>
              <a:t>John 15:2</a:t>
            </a:r>
          </a:p>
          <a:p>
            <a:r>
              <a:rPr lang="en-US" sz="1800" dirty="0">
                <a:solidFill>
                  <a:schemeClr val="tx1"/>
                </a:solidFill>
              </a:rPr>
              <a:t>James 5:20</a:t>
            </a:r>
          </a:p>
          <a:p>
            <a:endParaRPr lang="en-US" sz="1800" dirty="0">
              <a:solidFill>
                <a:schemeClr val="tx1"/>
              </a:solidFill>
            </a:endParaRPr>
          </a:p>
          <a:p>
            <a:endParaRPr lang="en-US" sz="1800" dirty="0">
              <a:solidFill>
                <a:schemeClr val="tx1"/>
              </a:solidFill>
            </a:endParaRPr>
          </a:p>
          <a:p>
            <a:pPr marL="0" indent="0">
              <a:buNone/>
            </a:pPr>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“For even when we were with you, we commanded you this: If anyone will not work, neither shall he eat. For we hear that there are some who walk among you in a disorderly manner, not working at all, but are busybodies.”</a:t>
            </a:r>
          </a:p>
          <a:p>
            <a:pPr marL="0" indent="0">
              <a:buNone/>
            </a:pPr>
            <a:endParaRPr lang="en-US" sz="1800" i="1" dirty="0">
              <a:solidFill>
                <a:schemeClr val="tx1"/>
              </a:solidFill>
            </a:endParaRPr>
          </a:p>
          <a:p>
            <a:r>
              <a:rPr lang="en-US" sz="1800" dirty="0">
                <a:solidFill>
                  <a:schemeClr val="tx1"/>
                </a:solidFill>
              </a:rPr>
              <a:t>Disorderly = unruly</a:t>
            </a:r>
          </a:p>
          <a:p>
            <a:r>
              <a:rPr lang="en-US" sz="1800" dirty="0">
                <a:solidFill>
                  <a:schemeClr val="tx1"/>
                </a:solidFill>
              </a:rPr>
              <a:t>Includes those who are simply not working</a:t>
            </a:r>
          </a:p>
          <a:p>
            <a:r>
              <a:rPr lang="en-US" sz="1800" dirty="0">
                <a:solidFill>
                  <a:schemeClr val="tx1"/>
                </a:solidFill>
              </a:rPr>
              <a:t>Is it us?</a:t>
            </a:r>
            <a:endParaRPr lang="en-US" sz="2000" dirty="0">
              <a:solidFill>
                <a:schemeClr val="tx1"/>
              </a:solidFill>
            </a:endParaRPr>
          </a:p>
        </p:txBody>
      </p:sp>
    </p:spTree>
    <p:extLst>
      <p:ext uri="{BB962C8B-B14F-4D97-AF65-F5344CB8AC3E}">
        <p14:creationId xmlns:p14="http://schemas.microsoft.com/office/powerpoint/2010/main" val="1727637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Warn the unruly:</a:t>
            </a:r>
          </a:p>
          <a:p>
            <a:pPr marL="0" indent="0">
              <a:buNone/>
            </a:pPr>
            <a:endParaRPr lang="en-US" sz="1800" dirty="0">
              <a:solidFill>
                <a:schemeClr val="tx1"/>
              </a:solidFill>
            </a:endParaRPr>
          </a:p>
          <a:p>
            <a:r>
              <a:rPr lang="en-US" sz="1800" dirty="0">
                <a:solidFill>
                  <a:schemeClr val="tx1"/>
                </a:solidFill>
              </a:rPr>
              <a:t>2 </a:t>
            </a:r>
            <a:r>
              <a:rPr lang="en-US" sz="1800" dirty="0" err="1">
                <a:solidFill>
                  <a:schemeClr val="tx1"/>
                </a:solidFill>
              </a:rPr>
              <a:t>Thes</a:t>
            </a:r>
            <a:r>
              <a:rPr lang="en-US" sz="1800" dirty="0">
                <a:solidFill>
                  <a:schemeClr val="tx1"/>
                </a:solidFill>
              </a:rPr>
              <a:t> 3:10-11</a:t>
            </a:r>
          </a:p>
          <a:p>
            <a:r>
              <a:rPr lang="en-US" sz="1800" b="1" dirty="0">
                <a:solidFill>
                  <a:schemeClr val="accent6"/>
                </a:solidFill>
              </a:rPr>
              <a:t>John 15:2</a:t>
            </a:r>
          </a:p>
          <a:p>
            <a:r>
              <a:rPr lang="en-US" sz="1800" dirty="0">
                <a:solidFill>
                  <a:schemeClr val="tx1"/>
                </a:solidFill>
              </a:rPr>
              <a:t>James 5:20</a:t>
            </a:r>
          </a:p>
          <a:p>
            <a:endParaRPr lang="en-US" sz="1800" dirty="0">
              <a:solidFill>
                <a:schemeClr val="tx1"/>
              </a:solidFill>
            </a:endParaRPr>
          </a:p>
          <a:p>
            <a:endParaRPr lang="en-US" sz="1800" dirty="0">
              <a:solidFill>
                <a:schemeClr val="tx1"/>
              </a:solidFill>
            </a:endParaRPr>
          </a:p>
          <a:p>
            <a:pPr marL="0" indent="0">
              <a:buNone/>
            </a:pPr>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“Every branch in Me that does not bear fruit He takes away; and every branch that bears fruit He prunes, that it may bear more fruit.”</a:t>
            </a:r>
          </a:p>
          <a:p>
            <a:pPr marL="0" indent="0">
              <a:buNone/>
            </a:pPr>
            <a:endParaRPr lang="en-US" sz="1800" i="1" dirty="0">
              <a:solidFill>
                <a:schemeClr val="tx1"/>
              </a:solidFill>
            </a:endParaRPr>
          </a:p>
          <a:p>
            <a:r>
              <a:rPr lang="en-US" sz="1800" i="1" dirty="0">
                <a:solidFill>
                  <a:schemeClr val="tx1"/>
                </a:solidFill>
              </a:rPr>
              <a:t>What good are we to God if we don’t bear fruit?</a:t>
            </a:r>
          </a:p>
          <a:p>
            <a:r>
              <a:rPr lang="en-US" sz="1800" i="1" dirty="0">
                <a:solidFill>
                  <a:schemeClr val="tx1"/>
                </a:solidFill>
              </a:rPr>
              <a:t>Bad influence on the rest of the congregation</a:t>
            </a:r>
            <a:endParaRPr lang="en-US" sz="2000" i="1" dirty="0">
              <a:solidFill>
                <a:schemeClr val="tx1"/>
              </a:solidFill>
            </a:endParaRPr>
          </a:p>
        </p:txBody>
      </p:sp>
    </p:spTree>
    <p:extLst>
      <p:ext uri="{BB962C8B-B14F-4D97-AF65-F5344CB8AC3E}">
        <p14:creationId xmlns:p14="http://schemas.microsoft.com/office/powerpoint/2010/main" val="26729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Warn the unruly:</a:t>
            </a:r>
          </a:p>
          <a:p>
            <a:pPr marL="0" indent="0">
              <a:buNone/>
            </a:pPr>
            <a:endParaRPr lang="en-US" sz="1800" dirty="0">
              <a:solidFill>
                <a:schemeClr val="tx1"/>
              </a:solidFill>
            </a:endParaRPr>
          </a:p>
          <a:p>
            <a:r>
              <a:rPr lang="en-US" sz="1800" dirty="0">
                <a:solidFill>
                  <a:schemeClr val="tx1"/>
                </a:solidFill>
              </a:rPr>
              <a:t>2 </a:t>
            </a:r>
            <a:r>
              <a:rPr lang="en-US" sz="1800" dirty="0" err="1">
                <a:solidFill>
                  <a:schemeClr val="tx1"/>
                </a:solidFill>
              </a:rPr>
              <a:t>Thes</a:t>
            </a:r>
            <a:r>
              <a:rPr lang="en-US" sz="1800" dirty="0">
                <a:solidFill>
                  <a:schemeClr val="tx1"/>
                </a:solidFill>
              </a:rPr>
              <a:t> 3:10-11</a:t>
            </a:r>
          </a:p>
          <a:p>
            <a:r>
              <a:rPr lang="en-US" sz="1800" dirty="0">
                <a:solidFill>
                  <a:schemeClr val="tx1"/>
                </a:solidFill>
              </a:rPr>
              <a:t>John 15:2</a:t>
            </a:r>
          </a:p>
          <a:p>
            <a:r>
              <a:rPr lang="en-US" sz="1800" b="1" dirty="0">
                <a:solidFill>
                  <a:schemeClr val="accent6"/>
                </a:solidFill>
              </a:rPr>
              <a:t>James 5:20</a:t>
            </a:r>
          </a:p>
          <a:p>
            <a:endParaRPr lang="en-US" sz="1800" dirty="0">
              <a:solidFill>
                <a:schemeClr val="tx1"/>
              </a:solidFill>
            </a:endParaRPr>
          </a:p>
          <a:p>
            <a:endParaRPr lang="en-US" sz="1800" dirty="0">
              <a:solidFill>
                <a:schemeClr val="tx1"/>
              </a:solidFill>
            </a:endParaRPr>
          </a:p>
          <a:p>
            <a:pPr marL="0" indent="0">
              <a:buNone/>
            </a:pPr>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“let him know that he who turns a sinner from the error of his way will save a soul from death and cover a multitude of sins.”</a:t>
            </a:r>
          </a:p>
          <a:p>
            <a:pPr marL="0" indent="0">
              <a:buNone/>
            </a:pPr>
            <a:endParaRPr lang="en-US" sz="1800" i="1" dirty="0">
              <a:solidFill>
                <a:schemeClr val="tx1"/>
              </a:solidFill>
            </a:endParaRPr>
          </a:p>
          <a:p>
            <a:r>
              <a:rPr lang="en-US" sz="1800" dirty="0">
                <a:solidFill>
                  <a:schemeClr val="tx1"/>
                </a:solidFill>
              </a:rPr>
              <a:t>We warn because we love</a:t>
            </a:r>
          </a:p>
          <a:p>
            <a:r>
              <a:rPr lang="en-US" sz="1800" dirty="0">
                <a:solidFill>
                  <a:schemeClr val="tx1"/>
                </a:solidFill>
              </a:rPr>
              <a:t>We should want to be warned if we become unruly</a:t>
            </a:r>
            <a:endParaRPr lang="en-US" sz="2000" dirty="0">
              <a:solidFill>
                <a:schemeClr val="tx1"/>
              </a:solidFill>
            </a:endParaRPr>
          </a:p>
        </p:txBody>
      </p:sp>
    </p:spTree>
    <p:extLst>
      <p:ext uri="{BB962C8B-B14F-4D97-AF65-F5344CB8AC3E}">
        <p14:creationId xmlns:p14="http://schemas.microsoft.com/office/powerpoint/2010/main" val="3467788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Warn the unruly:</a:t>
            </a:r>
          </a:p>
          <a:p>
            <a:pPr marL="0" indent="0">
              <a:buNone/>
            </a:pPr>
            <a:endParaRPr lang="en-US" sz="1800" dirty="0">
              <a:solidFill>
                <a:schemeClr val="tx1"/>
              </a:solidFill>
            </a:endParaRPr>
          </a:p>
          <a:p>
            <a:r>
              <a:rPr lang="en-US" sz="1800" dirty="0">
                <a:solidFill>
                  <a:schemeClr val="tx1"/>
                </a:solidFill>
              </a:rPr>
              <a:t>2 </a:t>
            </a:r>
            <a:r>
              <a:rPr lang="en-US" sz="1800" dirty="0" err="1">
                <a:solidFill>
                  <a:schemeClr val="tx1"/>
                </a:solidFill>
              </a:rPr>
              <a:t>Thes</a:t>
            </a:r>
            <a:r>
              <a:rPr lang="en-US" sz="1800" dirty="0">
                <a:solidFill>
                  <a:schemeClr val="tx1"/>
                </a:solidFill>
              </a:rPr>
              <a:t> 3:10-11</a:t>
            </a:r>
          </a:p>
          <a:p>
            <a:r>
              <a:rPr lang="en-US" sz="1800" dirty="0">
                <a:solidFill>
                  <a:schemeClr val="tx1"/>
                </a:solidFill>
              </a:rPr>
              <a:t>John 15:2</a:t>
            </a:r>
          </a:p>
          <a:p>
            <a:r>
              <a:rPr lang="en-US" sz="1800" dirty="0">
                <a:solidFill>
                  <a:schemeClr val="tx1"/>
                </a:solidFill>
              </a:rPr>
              <a:t>James 5:20</a:t>
            </a:r>
          </a:p>
          <a:p>
            <a:endParaRPr lang="en-US" sz="1800" dirty="0">
              <a:solidFill>
                <a:schemeClr val="tx1"/>
              </a:solidFill>
            </a:endParaRPr>
          </a:p>
          <a:p>
            <a:pPr marL="0" indent="0">
              <a:buNone/>
            </a:pPr>
            <a:r>
              <a:rPr lang="en-US" sz="1800" dirty="0">
                <a:solidFill>
                  <a:schemeClr val="tx1"/>
                </a:solidFill>
              </a:rPr>
              <a:t>Comfort the fainthearted:</a:t>
            </a:r>
          </a:p>
          <a:p>
            <a:pPr marL="0" indent="0">
              <a:buNone/>
            </a:pPr>
            <a:endParaRPr lang="en-US" sz="1800" dirty="0">
              <a:solidFill>
                <a:schemeClr val="tx1"/>
              </a:solidFill>
            </a:endParaRPr>
          </a:p>
          <a:p>
            <a:r>
              <a:rPr lang="en-US" sz="1800" b="1" dirty="0" err="1">
                <a:solidFill>
                  <a:schemeClr val="accent6"/>
                </a:solidFill>
              </a:rPr>
              <a:t>Eph</a:t>
            </a:r>
            <a:r>
              <a:rPr lang="en-US" sz="1800" b="1" dirty="0">
                <a:solidFill>
                  <a:schemeClr val="accent6"/>
                </a:solidFill>
              </a:rPr>
              <a:t> 3:13</a:t>
            </a:r>
          </a:p>
          <a:p>
            <a:r>
              <a:rPr lang="en-US" sz="1800" dirty="0">
                <a:solidFill>
                  <a:schemeClr val="tx1"/>
                </a:solidFill>
              </a:rPr>
              <a:t>Gal 6:9</a:t>
            </a:r>
          </a:p>
          <a:p>
            <a:r>
              <a:rPr lang="en-US" sz="1800" dirty="0">
                <a:solidFill>
                  <a:schemeClr val="tx1"/>
                </a:solidFill>
              </a:rPr>
              <a:t>1 </a:t>
            </a:r>
            <a:r>
              <a:rPr lang="en-US" sz="1800" dirty="0" err="1">
                <a:solidFill>
                  <a:schemeClr val="tx1"/>
                </a:solidFill>
              </a:rPr>
              <a:t>Thes</a:t>
            </a:r>
            <a:r>
              <a:rPr lang="en-US" sz="1800" dirty="0">
                <a:solidFill>
                  <a:schemeClr val="tx1"/>
                </a:solidFill>
              </a:rPr>
              <a:t> 4:13-14</a:t>
            </a:r>
          </a:p>
          <a:p>
            <a:endParaRPr lang="en-US" sz="1800" dirty="0">
              <a:solidFill>
                <a:schemeClr val="tx1"/>
              </a:solidFill>
            </a:endParaRPr>
          </a:p>
          <a:p>
            <a:pPr marL="0" indent="0">
              <a:buNone/>
            </a:pPr>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“Therefore I ask that you do not lose heart at my tribulations for you, which is your glory.”</a:t>
            </a:r>
          </a:p>
          <a:p>
            <a:pPr marL="0" indent="0">
              <a:buNone/>
            </a:pPr>
            <a:endParaRPr lang="en-US" sz="1800" i="1" dirty="0">
              <a:solidFill>
                <a:schemeClr val="tx1"/>
              </a:solidFill>
            </a:endParaRPr>
          </a:p>
          <a:p>
            <a:r>
              <a:rPr lang="en-US" sz="1800" dirty="0">
                <a:solidFill>
                  <a:schemeClr val="tx1"/>
                </a:solidFill>
              </a:rPr>
              <a:t>We could become fainthearted because of fear of persecution</a:t>
            </a:r>
            <a:endParaRPr lang="en-US" sz="2000" dirty="0">
              <a:solidFill>
                <a:schemeClr val="tx1"/>
              </a:solidFill>
            </a:endParaRPr>
          </a:p>
        </p:txBody>
      </p:sp>
    </p:spTree>
    <p:extLst>
      <p:ext uri="{BB962C8B-B14F-4D97-AF65-F5344CB8AC3E}">
        <p14:creationId xmlns:p14="http://schemas.microsoft.com/office/powerpoint/2010/main" val="2820057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Warn the unruly:</a:t>
            </a:r>
          </a:p>
          <a:p>
            <a:pPr marL="0" indent="0">
              <a:buNone/>
            </a:pPr>
            <a:endParaRPr lang="en-US" sz="1800" dirty="0">
              <a:solidFill>
                <a:schemeClr val="tx1"/>
              </a:solidFill>
            </a:endParaRPr>
          </a:p>
          <a:p>
            <a:r>
              <a:rPr lang="en-US" sz="1800" dirty="0">
                <a:solidFill>
                  <a:schemeClr val="tx1"/>
                </a:solidFill>
              </a:rPr>
              <a:t>2 </a:t>
            </a:r>
            <a:r>
              <a:rPr lang="en-US" sz="1800" dirty="0" err="1">
                <a:solidFill>
                  <a:schemeClr val="tx1"/>
                </a:solidFill>
              </a:rPr>
              <a:t>Thes</a:t>
            </a:r>
            <a:r>
              <a:rPr lang="en-US" sz="1800" dirty="0">
                <a:solidFill>
                  <a:schemeClr val="tx1"/>
                </a:solidFill>
              </a:rPr>
              <a:t> 3:10-11</a:t>
            </a:r>
          </a:p>
          <a:p>
            <a:r>
              <a:rPr lang="en-US" sz="1800" dirty="0">
                <a:solidFill>
                  <a:schemeClr val="tx1"/>
                </a:solidFill>
              </a:rPr>
              <a:t>John 15:2</a:t>
            </a:r>
          </a:p>
          <a:p>
            <a:r>
              <a:rPr lang="en-US" sz="1800" dirty="0">
                <a:solidFill>
                  <a:schemeClr val="tx1"/>
                </a:solidFill>
              </a:rPr>
              <a:t>James 5:20</a:t>
            </a:r>
          </a:p>
          <a:p>
            <a:endParaRPr lang="en-US" sz="1800" dirty="0">
              <a:solidFill>
                <a:schemeClr val="tx1"/>
              </a:solidFill>
            </a:endParaRPr>
          </a:p>
          <a:p>
            <a:pPr marL="0" indent="0">
              <a:buNone/>
            </a:pPr>
            <a:r>
              <a:rPr lang="en-US" sz="1800" dirty="0">
                <a:solidFill>
                  <a:schemeClr val="tx1"/>
                </a:solidFill>
              </a:rPr>
              <a:t>Comfort the fainthearted:</a:t>
            </a:r>
          </a:p>
          <a:p>
            <a:pPr marL="0" indent="0">
              <a:buNone/>
            </a:pPr>
            <a:endParaRPr lang="en-US" sz="1800" dirty="0">
              <a:solidFill>
                <a:schemeClr val="tx1"/>
              </a:solidFill>
            </a:endParaRPr>
          </a:p>
          <a:p>
            <a:r>
              <a:rPr lang="en-US" sz="1800" dirty="0" err="1">
                <a:solidFill>
                  <a:schemeClr val="tx1"/>
                </a:solidFill>
              </a:rPr>
              <a:t>Eph</a:t>
            </a:r>
            <a:r>
              <a:rPr lang="en-US" sz="1800" dirty="0">
                <a:solidFill>
                  <a:schemeClr val="tx1"/>
                </a:solidFill>
              </a:rPr>
              <a:t> 3:13</a:t>
            </a:r>
          </a:p>
          <a:p>
            <a:r>
              <a:rPr lang="en-US" sz="1800" b="1" dirty="0">
                <a:solidFill>
                  <a:schemeClr val="accent6"/>
                </a:solidFill>
              </a:rPr>
              <a:t>Gal 6:9</a:t>
            </a:r>
          </a:p>
          <a:p>
            <a:r>
              <a:rPr lang="en-US" sz="1800" dirty="0">
                <a:solidFill>
                  <a:schemeClr val="tx1"/>
                </a:solidFill>
              </a:rPr>
              <a:t>1 </a:t>
            </a:r>
            <a:r>
              <a:rPr lang="en-US" sz="1800" dirty="0" err="1">
                <a:solidFill>
                  <a:schemeClr val="tx1"/>
                </a:solidFill>
              </a:rPr>
              <a:t>Thes</a:t>
            </a:r>
            <a:r>
              <a:rPr lang="en-US" sz="1800" dirty="0">
                <a:solidFill>
                  <a:schemeClr val="tx1"/>
                </a:solidFill>
              </a:rPr>
              <a:t> 4:13-14</a:t>
            </a:r>
          </a:p>
          <a:p>
            <a:endParaRPr lang="en-US" sz="1800" dirty="0">
              <a:solidFill>
                <a:schemeClr val="tx1"/>
              </a:solidFill>
            </a:endParaRPr>
          </a:p>
          <a:p>
            <a:pPr marL="0" indent="0">
              <a:buNone/>
            </a:pPr>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“And let us not grow weary while doing good, for in due season we shall reap if we do not lose heart.”</a:t>
            </a:r>
          </a:p>
          <a:p>
            <a:pPr marL="0" indent="0">
              <a:buNone/>
            </a:pPr>
            <a:endParaRPr lang="en-US" sz="1800" i="1" dirty="0">
              <a:solidFill>
                <a:schemeClr val="tx1"/>
              </a:solidFill>
            </a:endParaRPr>
          </a:p>
          <a:p>
            <a:r>
              <a:rPr lang="en-US" sz="1800" dirty="0">
                <a:solidFill>
                  <a:schemeClr val="tx1"/>
                </a:solidFill>
              </a:rPr>
              <a:t>Lack of immediate results</a:t>
            </a:r>
          </a:p>
          <a:p>
            <a:r>
              <a:rPr lang="en-US" sz="1800" dirty="0">
                <a:solidFill>
                  <a:schemeClr val="tx1"/>
                </a:solidFill>
              </a:rPr>
              <a:t>We must remember that our reward will come</a:t>
            </a:r>
            <a:endParaRPr lang="en-US" sz="2000" dirty="0">
              <a:solidFill>
                <a:schemeClr val="tx1"/>
              </a:solidFill>
            </a:endParaRPr>
          </a:p>
        </p:txBody>
      </p:sp>
    </p:spTree>
    <p:extLst>
      <p:ext uri="{BB962C8B-B14F-4D97-AF65-F5344CB8AC3E}">
        <p14:creationId xmlns:p14="http://schemas.microsoft.com/office/powerpoint/2010/main" val="4277415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Warn the unruly:</a:t>
            </a:r>
          </a:p>
          <a:p>
            <a:pPr marL="0" indent="0">
              <a:buNone/>
            </a:pPr>
            <a:endParaRPr lang="en-US" sz="1800" dirty="0">
              <a:solidFill>
                <a:schemeClr val="tx1"/>
              </a:solidFill>
            </a:endParaRPr>
          </a:p>
          <a:p>
            <a:r>
              <a:rPr lang="en-US" sz="1800" dirty="0">
                <a:solidFill>
                  <a:schemeClr val="tx1"/>
                </a:solidFill>
              </a:rPr>
              <a:t>2 </a:t>
            </a:r>
            <a:r>
              <a:rPr lang="en-US" sz="1800" dirty="0" err="1">
                <a:solidFill>
                  <a:schemeClr val="tx1"/>
                </a:solidFill>
              </a:rPr>
              <a:t>Thes</a:t>
            </a:r>
            <a:r>
              <a:rPr lang="en-US" sz="1800" dirty="0">
                <a:solidFill>
                  <a:schemeClr val="tx1"/>
                </a:solidFill>
              </a:rPr>
              <a:t> 3:10-11</a:t>
            </a:r>
          </a:p>
          <a:p>
            <a:r>
              <a:rPr lang="en-US" sz="1800" dirty="0">
                <a:solidFill>
                  <a:schemeClr val="tx1"/>
                </a:solidFill>
              </a:rPr>
              <a:t>John 15:2</a:t>
            </a:r>
          </a:p>
          <a:p>
            <a:r>
              <a:rPr lang="en-US" sz="1800" dirty="0">
                <a:solidFill>
                  <a:schemeClr val="tx1"/>
                </a:solidFill>
              </a:rPr>
              <a:t>James 5:20</a:t>
            </a:r>
          </a:p>
          <a:p>
            <a:endParaRPr lang="en-US" sz="1800" dirty="0">
              <a:solidFill>
                <a:schemeClr val="tx1"/>
              </a:solidFill>
            </a:endParaRPr>
          </a:p>
          <a:p>
            <a:pPr marL="0" indent="0">
              <a:buNone/>
            </a:pPr>
            <a:r>
              <a:rPr lang="en-US" sz="1800" dirty="0">
                <a:solidFill>
                  <a:schemeClr val="tx1"/>
                </a:solidFill>
              </a:rPr>
              <a:t>Comfort the fainthearted:</a:t>
            </a:r>
          </a:p>
          <a:p>
            <a:pPr marL="0" indent="0">
              <a:buNone/>
            </a:pPr>
            <a:endParaRPr lang="en-US" sz="1800" dirty="0">
              <a:solidFill>
                <a:schemeClr val="tx1"/>
              </a:solidFill>
            </a:endParaRPr>
          </a:p>
          <a:p>
            <a:r>
              <a:rPr lang="en-US" sz="1800" dirty="0" err="1">
                <a:solidFill>
                  <a:schemeClr val="tx1"/>
                </a:solidFill>
              </a:rPr>
              <a:t>Eph</a:t>
            </a:r>
            <a:r>
              <a:rPr lang="en-US" sz="1800" dirty="0">
                <a:solidFill>
                  <a:schemeClr val="tx1"/>
                </a:solidFill>
              </a:rPr>
              <a:t> 3:13</a:t>
            </a:r>
          </a:p>
          <a:p>
            <a:r>
              <a:rPr lang="en-US" sz="1800" dirty="0">
                <a:solidFill>
                  <a:schemeClr val="tx1"/>
                </a:solidFill>
              </a:rPr>
              <a:t>Gal 6:9</a:t>
            </a:r>
          </a:p>
          <a:p>
            <a:r>
              <a:rPr lang="en-US" sz="1800" b="1" dirty="0">
                <a:solidFill>
                  <a:schemeClr val="accent6"/>
                </a:solidFill>
              </a:rPr>
              <a:t>1 </a:t>
            </a:r>
            <a:r>
              <a:rPr lang="en-US" sz="1800" b="1" dirty="0" err="1">
                <a:solidFill>
                  <a:schemeClr val="accent6"/>
                </a:solidFill>
              </a:rPr>
              <a:t>Thes</a:t>
            </a:r>
            <a:r>
              <a:rPr lang="en-US" sz="1800" b="1" dirty="0">
                <a:solidFill>
                  <a:schemeClr val="accent6"/>
                </a:solidFill>
              </a:rPr>
              <a:t> 4:13-14</a:t>
            </a:r>
          </a:p>
          <a:p>
            <a:endParaRPr lang="en-US" sz="1800" dirty="0">
              <a:solidFill>
                <a:schemeClr val="tx1"/>
              </a:solidFill>
            </a:endParaRPr>
          </a:p>
          <a:p>
            <a:pPr marL="0" indent="0">
              <a:buNone/>
            </a:pPr>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“But I do not want you to be ignorant, brethren, concerning those who have fallen asleep, lest you sorrow as others who have no hope. For if we believe that Jesus died and rose again, even so God will bring with Him those who sleep in Jesus.”</a:t>
            </a:r>
          </a:p>
          <a:p>
            <a:pPr marL="0" indent="0">
              <a:buNone/>
            </a:pPr>
            <a:endParaRPr lang="en-US" sz="1800" i="1" dirty="0">
              <a:solidFill>
                <a:schemeClr val="tx1"/>
              </a:solidFill>
            </a:endParaRPr>
          </a:p>
          <a:p>
            <a:r>
              <a:rPr lang="en-US" sz="1800" dirty="0">
                <a:solidFill>
                  <a:schemeClr val="tx1"/>
                </a:solidFill>
              </a:rPr>
              <a:t>Thessalonians were losing hope because of lost brethren</a:t>
            </a:r>
          </a:p>
          <a:p>
            <a:r>
              <a:rPr lang="en-US" sz="1800" dirty="0">
                <a:solidFill>
                  <a:schemeClr val="tx1"/>
                </a:solidFill>
              </a:rPr>
              <a:t>We are to comfort these no matter the cause</a:t>
            </a:r>
            <a:endParaRPr lang="en-US" sz="2000" dirty="0">
              <a:solidFill>
                <a:schemeClr val="tx1"/>
              </a:solidFill>
            </a:endParaRPr>
          </a:p>
        </p:txBody>
      </p:sp>
    </p:spTree>
    <p:extLst>
      <p:ext uri="{BB962C8B-B14F-4D97-AF65-F5344CB8AC3E}">
        <p14:creationId xmlns:p14="http://schemas.microsoft.com/office/powerpoint/2010/main" val="1473096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Uphold the weak</a:t>
            </a:r>
          </a:p>
          <a:p>
            <a:pPr marL="0" indent="0">
              <a:buNone/>
            </a:pPr>
            <a:endParaRPr lang="en-US" sz="1800" dirty="0">
              <a:solidFill>
                <a:schemeClr val="tx1"/>
              </a:solidFill>
            </a:endParaRPr>
          </a:p>
          <a:p>
            <a:r>
              <a:rPr lang="en-US" sz="1800" b="1" dirty="0">
                <a:solidFill>
                  <a:schemeClr val="accent6"/>
                </a:solidFill>
              </a:rPr>
              <a:t>Rom 5:6</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“For when we were still without strength, in due time Christ died for the ungodly.”</a:t>
            </a:r>
          </a:p>
          <a:p>
            <a:pPr marL="0" indent="0">
              <a:buNone/>
            </a:pPr>
            <a:endParaRPr lang="en-US" sz="1800" i="1" dirty="0">
              <a:solidFill>
                <a:schemeClr val="tx1"/>
              </a:solidFill>
            </a:endParaRPr>
          </a:p>
          <a:p>
            <a:r>
              <a:rPr lang="en-US" sz="1800" dirty="0">
                <a:solidFill>
                  <a:schemeClr val="tx1"/>
                </a:solidFill>
              </a:rPr>
              <a:t>Weak = spiritually immature</a:t>
            </a:r>
          </a:p>
          <a:p>
            <a:r>
              <a:rPr lang="en-US" sz="1800" dirty="0">
                <a:solidFill>
                  <a:schemeClr val="tx1"/>
                </a:solidFill>
              </a:rPr>
              <a:t>Support the weak in understanding</a:t>
            </a:r>
          </a:p>
          <a:p>
            <a:r>
              <a:rPr lang="en-US" sz="1800" dirty="0">
                <a:solidFill>
                  <a:schemeClr val="tx1"/>
                </a:solidFill>
              </a:rPr>
              <a:t>Christ did for all of us</a:t>
            </a:r>
          </a:p>
        </p:txBody>
      </p:sp>
    </p:spTree>
    <p:extLst>
      <p:ext uri="{BB962C8B-B14F-4D97-AF65-F5344CB8AC3E}">
        <p14:creationId xmlns:p14="http://schemas.microsoft.com/office/powerpoint/2010/main" val="403046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a:t>
            </a:r>
          </a:p>
        </p:txBody>
      </p:sp>
      <p:sp>
        <p:nvSpPr>
          <p:cNvPr id="3" name="Content Placeholder 2"/>
          <p:cNvSpPr>
            <a:spLocks noGrp="1"/>
          </p:cNvSpPr>
          <p:nvPr>
            <p:ph idx="1"/>
          </p:nvPr>
        </p:nvSpPr>
        <p:spPr/>
        <p:txBody>
          <a:bodyPr>
            <a:normAutofit/>
          </a:bodyPr>
          <a:lstStyle/>
          <a:p>
            <a:pPr marL="0" indent="0">
              <a:buNone/>
            </a:pPr>
            <a:r>
              <a:rPr lang="en-US" sz="1800" dirty="0">
                <a:solidFill>
                  <a:schemeClr val="tx1"/>
                </a:solidFill>
              </a:rPr>
              <a:t>1 Thessalonians:</a:t>
            </a:r>
          </a:p>
          <a:p>
            <a:pPr marL="0" indent="0">
              <a:buNone/>
            </a:pPr>
            <a:endParaRPr lang="en-US" sz="1800" dirty="0">
              <a:solidFill>
                <a:schemeClr val="tx1"/>
              </a:solidFill>
            </a:endParaRPr>
          </a:p>
          <a:p>
            <a:r>
              <a:rPr lang="en-US" sz="2400" dirty="0">
                <a:solidFill>
                  <a:schemeClr val="tx1"/>
                </a:solidFill>
              </a:rPr>
              <a:t>Written by: Paul </a:t>
            </a:r>
          </a:p>
          <a:p>
            <a:r>
              <a:rPr lang="en-US" sz="2400" dirty="0">
                <a:solidFill>
                  <a:schemeClr val="tx1"/>
                </a:solidFill>
              </a:rPr>
              <a:t>Written to: church in Thessalonica </a:t>
            </a:r>
          </a:p>
          <a:p>
            <a:pPr lvl="1"/>
            <a:r>
              <a:rPr lang="en-US" sz="2000" dirty="0">
                <a:solidFill>
                  <a:schemeClr val="tx1"/>
                </a:solidFill>
              </a:rPr>
              <a:t>Relatively new church that Paul helped to build (2:13)</a:t>
            </a:r>
          </a:p>
          <a:p>
            <a:pPr lvl="1"/>
            <a:r>
              <a:rPr lang="en-US" sz="2000" dirty="0">
                <a:solidFill>
                  <a:schemeClr val="tx1"/>
                </a:solidFill>
              </a:rPr>
              <a:t>Afflicted / Persecuted (1:6, 2:14)</a:t>
            </a:r>
          </a:p>
          <a:p>
            <a:r>
              <a:rPr lang="en-US" sz="2400" dirty="0">
                <a:solidFill>
                  <a:schemeClr val="tx1"/>
                </a:solidFill>
              </a:rPr>
              <a:t>Why?: Encourage them to continue and grow</a:t>
            </a:r>
          </a:p>
          <a:p>
            <a:endParaRPr lang="en-US" sz="2400" dirty="0">
              <a:solidFill>
                <a:schemeClr val="tx1"/>
              </a:solidFill>
            </a:endParaRPr>
          </a:p>
          <a:p>
            <a:r>
              <a:rPr lang="en-US" sz="2400" dirty="0">
                <a:solidFill>
                  <a:schemeClr val="tx1"/>
                </a:solidFill>
              </a:rPr>
              <a:t>Ch. 1-2: Recount of their conversion</a:t>
            </a:r>
          </a:p>
          <a:p>
            <a:r>
              <a:rPr lang="en-US" sz="2400" dirty="0">
                <a:solidFill>
                  <a:schemeClr val="tx1"/>
                </a:solidFill>
              </a:rPr>
              <a:t>Ch. 3: Rejoicing over Timothy’s report (3:6-7)</a:t>
            </a:r>
          </a:p>
          <a:p>
            <a:r>
              <a:rPr lang="en-US" sz="2400" dirty="0">
                <a:solidFill>
                  <a:schemeClr val="tx1"/>
                </a:solidFill>
              </a:rPr>
              <a:t>Ch. 4: Continue to grow (4:1)</a:t>
            </a:r>
          </a:p>
          <a:p>
            <a:pPr lvl="1"/>
            <a:endParaRPr lang="en-US" sz="1600" dirty="0">
              <a:solidFill>
                <a:schemeClr val="tx1"/>
              </a:solidFill>
            </a:endParaRPr>
          </a:p>
          <a:p>
            <a:pPr lvl="1"/>
            <a:endParaRPr lang="en-US" sz="1600" dirty="0">
              <a:solidFill>
                <a:schemeClr val="tx1"/>
              </a:solidFill>
            </a:endParaRPr>
          </a:p>
          <a:p>
            <a:pPr lvl="1"/>
            <a:endParaRPr lang="en-US" sz="1600" dirty="0">
              <a:solidFill>
                <a:schemeClr val="tx1"/>
              </a:solidFill>
            </a:endParaRPr>
          </a:p>
        </p:txBody>
      </p:sp>
    </p:spTree>
    <p:extLst>
      <p:ext uri="{BB962C8B-B14F-4D97-AF65-F5344CB8AC3E}">
        <p14:creationId xmlns:p14="http://schemas.microsoft.com/office/powerpoint/2010/main" val="1406868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Uphold the weak</a:t>
            </a:r>
          </a:p>
          <a:p>
            <a:pPr marL="0" indent="0">
              <a:buNone/>
            </a:pPr>
            <a:endParaRPr lang="en-US" sz="1800" dirty="0">
              <a:solidFill>
                <a:schemeClr val="tx1"/>
              </a:solidFill>
            </a:endParaRPr>
          </a:p>
          <a:p>
            <a:r>
              <a:rPr lang="en-US" sz="1800" dirty="0">
                <a:solidFill>
                  <a:schemeClr val="tx1"/>
                </a:solidFill>
              </a:rPr>
              <a:t>Rom 5:6</a:t>
            </a:r>
          </a:p>
          <a:p>
            <a:endParaRPr lang="en-US" sz="1800" dirty="0">
              <a:solidFill>
                <a:schemeClr val="tx1"/>
              </a:solidFill>
            </a:endParaRPr>
          </a:p>
          <a:p>
            <a:pPr marL="0" indent="0">
              <a:buNone/>
            </a:pPr>
            <a:r>
              <a:rPr lang="en-US" sz="1800" dirty="0">
                <a:solidFill>
                  <a:schemeClr val="tx1"/>
                </a:solidFill>
              </a:rPr>
              <a:t>Be patient with all</a:t>
            </a:r>
          </a:p>
          <a:p>
            <a:pPr marL="0" indent="0">
              <a:buNone/>
            </a:pPr>
            <a:endParaRPr lang="en-US" sz="1800" dirty="0">
              <a:solidFill>
                <a:schemeClr val="tx1"/>
              </a:solidFill>
            </a:endParaRPr>
          </a:p>
          <a:p>
            <a:r>
              <a:rPr lang="en-US" sz="1800" b="1" dirty="0" err="1">
                <a:solidFill>
                  <a:schemeClr val="accent6"/>
                </a:solidFill>
              </a:rPr>
              <a:t>Eph</a:t>
            </a:r>
            <a:r>
              <a:rPr lang="en-US" sz="1800" b="1" dirty="0">
                <a:solidFill>
                  <a:schemeClr val="accent6"/>
                </a:solidFill>
              </a:rPr>
              <a:t> 4:2</a:t>
            </a:r>
          </a:p>
          <a:p>
            <a:r>
              <a:rPr lang="en-US" sz="1800" dirty="0">
                <a:solidFill>
                  <a:schemeClr val="tx1"/>
                </a:solidFill>
              </a:rPr>
              <a:t>2 Tim 2:24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“with all lowliness and gentleness, with longsuffering, bearing with one another in love”</a:t>
            </a:r>
          </a:p>
          <a:p>
            <a:pPr marL="0" indent="0">
              <a:buNone/>
            </a:pPr>
            <a:endParaRPr lang="en-US" sz="1800" i="1" dirty="0">
              <a:solidFill>
                <a:schemeClr val="tx1"/>
              </a:solidFill>
            </a:endParaRPr>
          </a:p>
          <a:p>
            <a:r>
              <a:rPr lang="en-US" sz="1800" dirty="0">
                <a:solidFill>
                  <a:schemeClr val="tx1"/>
                </a:solidFill>
              </a:rPr>
              <a:t>Can be discouraging when brethren grow slower than we would like</a:t>
            </a:r>
          </a:p>
          <a:p>
            <a:r>
              <a:rPr lang="en-US" sz="1800" dirty="0">
                <a:solidFill>
                  <a:schemeClr val="tx1"/>
                </a:solidFill>
              </a:rPr>
              <a:t>Key word: love</a:t>
            </a:r>
            <a:endParaRPr lang="en-US" sz="2000" dirty="0">
              <a:solidFill>
                <a:schemeClr val="tx1"/>
              </a:solidFill>
            </a:endParaRPr>
          </a:p>
        </p:txBody>
      </p:sp>
    </p:spTree>
    <p:extLst>
      <p:ext uri="{BB962C8B-B14F-4D97-AF65-F5344CB8AC3E}">
        <p14:creationId xmlns:p14="http://schemas.microsoft.com/office/powerpoint/2010/main" val="4270861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Uphold the weak</a:t>
            </a:r>
          </a:p>
          <a:p>
            <a:pPr marL="0" indent="0">
              <a:buNone/>
            </a:pPr>
            <a:endParaRPr lang="en-US" sz="1800" dirty="0">
              <a:solidFill>
                <a:schemeClr val="tx1"/>
              </a:solidFill>
            </a:endParaRPr>
          </a:p>
          <a:p>
            <a:r>
              <a:rPr lang="en-US" sz="1800" dirty="0">
                <a:solidFill>
                  <a:schemeClr val="tx1"/>
                </a:solidFill>
              </a:rPr>
              <a:t>Rom 5:6</a:t>
            </a:r>
          </a:p>
          <a:p>
            <a:endParaRPr lang="en-US" sz="1800" dirty="0">
              <a:solidFill>
                <a:schemeClr val="tx1"/>
              </a:solidFill>
            </a:endParaRPr>
          </a:p>
          <a:p>
            <a:pPr marL="0" indent="0">
              <a:buNone/>
            </a:pPr>
            <a:r>
              <a:rPr lang="en-US" sz="1800" dirty="0">
                <a:solidFill>
                  <a:schemeClr val="tx1"/>
                </a:solidFill>
              </a:rPr>
              <a:t>Be patient with all</a:t>
            </a:r>
          </a:p>
          <a:p>
            <a:pPr marL="0" indent="0">
              <a:buNone/>
            </a:pPr>
            <a:endParaRPr lang="en-US" sz="1800" dirty="0">
              <a:solidFill>
                <a:schemeClr val="tx1"/>
              </a:solidFill>
            </a:endParaRPr>
          </a:p>
          <a:p>
            <a:r>
              <a:rPr lang="en-US" sz="1800" dirty="0" err="1">
                <a:solidFill>
                  <a:schemeClr val="tx1"/>
                </a:solidFill>
              </a:rPr>
              <a:t>Eph</a:t>
            </a:r>
            <a:r>
              <a:rPr lang="en-US" sz="1800" dirty="0">
                <a:solidFill>
                  <a:schemeClr val="tx1"/>
                </a:solidFill>
              </a:rPr>
              <a:t> 4:2</a:t>
            </a:r>
          </a:p>
          <a:p>
            <a:r>
              <a:rPr lang="en-US" sz="1800" b="1" dirty="0">
                <a:solidFill>
                  <a:schemeClr val="accent6"/>
                </a:solidFill>
              </a:rPr>
              <a:t>2 Tim 2:24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“And a servant of the Lord must not quarrel but be gentle to all, able to teach, patient”</a:t>
            </a:r>
          </a:p>
          <a:p>
            <a:pPr marL="0" indent="0">
              <a:buNone/>
            </a:pPr>
            <a:endParaRPr lang="en-US" sz="1800" i="1" dirty="0">
              <a:solidFill>
                <a:schemeClr val="tx1"/>
              </a:solidFill>
            </a:endParaRPr>
          </a:p>
          <a:p>
            <a:r>
              <a:rPr lang="en-US" sz="1800" dirty="0">
                <a:solidFill>
                  <a:schemeClr val="tx1"/>
                </a:solidFill>
              </a:rPr>
              <a:t>Our job description</a:t>
            </a:r>
          </a:p>
          <a:p>
            <a:r>
              <a:rPr lang="en-US" sz="1800" dirty="0">
                <a:solidFill>
                  <a:schemeClr val="tx1"/>
                </a:solidFill>
              </a:rPr>
              <a:t>Must patiently teach</a:t>
            </a:r>
            <a:endParaRPr lang="en-US" sz="2000" dirty="0">
              <a:solidFill>
                <a:schemeClr val="tx1"/>
              </a:solidFill>
            </a:endParaRPr>
          </a:p>
        </p:txBody>
      </p:sp>
    </p:spTree>
    <p:extLst>
      <p:ext uri="{BB962C8B-B14F-4D97-AF65-F5344CB8AC3E}">
        <p14:creationId xmlns:p14="http://schemas.microsoft.com/office/powerpoint/2010/main" val="2961005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t>
            </a:r>
            <a:r>
              <a:rPr lang="en-US" sz="1800" i="1" baseline="30000" dirty="0">
                <a:solidFill>
                  <a:schemeClr val="tx1"/>
                </a:solidFill>
              </a:rPr>
              <a:t>15</a:t>
            </a:r>
            <a:r>
              <a:rPr lang="en-US" sz="1800" i="1" dirty="0">
                <a:solidFill>
                  <a:schemeClr val="tx1"/>
                </a:solidFill>
              </a:rPr>
              <a:t>See that no one renders evil for evil to anyone, but always pursue what is good both for yourselves and for all.”</a:t>
            </a:r>
          </a:p>
          <a:p>
            <a:pPr marL="0" indent="0">
              <a:buNone/>
            </a:pPr>
            <a:endParaRPr lang="en-US" sz="1800" i="1" dirty="0">
              <a:solidFill>
                <a:schemeClr val="tx1"/>
              </a:solidFill>
            </a:endParaRPr>
          </a:p>
          <a:p>
            <a:r>
              <a:rPr lang="en-US" sz="1800" dirty="0">
                <a:solidFill>
                  <a:schemeClr val="tx1"/>
                </a:solidFill>
              </a:rPr>
              <a:t>Help each other abide by vs. 14</a:t>
            </a:r>
          </a:p>
          <a:p>
            <a:r>
              <a:rPr lang="en-US" sz="1800" dirty="0">
                <a:solidFill>
                  <a:schemeClr val="tx1"/>
                </a:solidFill>
              </a:rPr>
              <a:t>Continuation of patience</a:t>
            </a:r>
            <a:endParaRPr lang="en-US" sz="2000" dirty="0">
              <a:solidFill>
                <a:schemeClr val="tx1"/>
              </a:solidFill>
            </a:endParaRPr>
          </a:p>
        </p:txBody>
      </p:sp>
    </p:spTree>
    <p:extLst>
      <p:ext uri="{BB962C8B-B14F-4D97-AF65-F5344CB8AC3E}">
        <p14:creationId xmlns:p14="http://schemas.microsoft.com/office/powerpoint/2010/main" val="862024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r>
              <a:rPr lang="en-US" sz="1800" b="1" dirty="0">
                <a:solidFill>
                  <a:schemeClr val="accent6"/>
                </a:solidFill>
              </a:rPr>
              <a:t>Rom 12:9, 17</a:t>
            </a:r>
          </a:p>
          <a:p>
            <a:endParaRPr lang="en-US" sz="1800" dirty="0">
              <a:solidFill>
                <a:schemeClr val="tx1"/>
              </a:solidFill>
            </a:endParaRPr>
          </a:p>
          <a:p>
            <a:r>
              <a:rPr lang="en-US" sz="1800" dirty="0">
                <a:solidFill>
                  <a:schemeClr val="tx1"/>
                </a:solidFill>
              </a:rPr>
              <a:t>Rom 12:20</a:t>
            </a:r>
          </a:p>
          <a:p>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6:7</a:t>
            </a:r>
          </a:p>
          <a:p>
            <a:endParaRPr lang="en-US" sz="1800" dirty="0">
              <a:solidFill>
                <a:schemeClr val="tx1"/>
              </a:solidFill>
            </a:endParaRPr>
          </a:p>
          <a:p>
            <a:r>
              <a:rPr lang="en-US" sz="1800" dirty="0">
                <a:solidFill>
                  <a:schemeClr val="tx1"/>
                </a:solidFill>
              </a:rPr>
              <a:t>Mt 5:44</a:t>
            </a:r>
          </a:p>
          <a:p>
            <a:endParaRPr lang="en-US" sz="1800" dirty="0">
              <a:solidFill>
                <a:schemeClr val="tx1"/>
              </a:solidFill>
            </a:endParaRPr>
          </a:p>
          <a:p>
            <a:r>
              <a:rPr lang="en-US" sz="1800" dirty="0">
                <a:solidFill>
                  <a:schemeClr val="tx1"/>
                </a:solidFill>
              </a:rPr>
              <a:t>Rom 13:10</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t>
            </a:r>
            <a:r>
              <a:rPr lang="en-US" sz="1800" i="1" baseline="30000" dirty="0">
                <a:solidFill>
                  <a:schemeClr val="tx1"/>
                </a:solidFill>
              </a:rPr>
              <a:t>9</a:t>
            </a:r>
            <a:r>
              <a:rPr lang="en-US" sz="1800" i="1" dirty="0">
                <a:solidFill>
                  <a:schemeClr val="tx1"/>
                </a:solidFill>
              </a:rPr>
              <a:t>Let love be without hypocrisy. Abhor what is evil. Cling to what is good.”</a:t>
            </a:r>
          </a:p>
          <a:p>
            <a:pPr marL="0" indent="0">
              <a:buNone/>
            </a:pPr>
            <a:endParaRPr lang="en-US" sz="1800" i="1" dirty="0">
              <a:solidFill>
                <a:schemeClr val="tx1"/>
              </a:solidFill>
            </a:endParaRPr>
          </a:p>
          <a:p>
            <a:pPr marL="0" indent="0">
              <a:buNone/>
            </a:pPr>
            <a:r>
              <a:rPr lang="en-US" sz="1800" i="1" dirty="0">
                <a:solidFill>
                  <a:schemeClr val="tx1"/>
                </a:solidFill>
              </a:rPr>
              <a:t>“</a:t>
            </a:r>
            <a:r>
              <a:rPr lang="en-US" sz="1800" i="1" baseline="30000" dirty="0">
                <a:solidFill>
                  <a:schemeClr val="tx1"/>
                </a:solidFill>
              </a:rPr>
              <a:t>17</a:t>
            </a:r>
            <a:r>
              <a:rPr lang="en-US" sz="1800" i="1" dirty="0">
                <a:solidFill>
                  <a:schemeClr val="tx1"/>
                </a:solidFill>
              </a:rPr>
              <a:t>Repay no one evil for evil. Have regard for good things in the sight of all men.” </a:t>
            </a:r>
          </a:p>
          <a:p>
            <a:pPr marL="0" indent="0">
              <a:buNone/>
            </a:pPr>
            <a:endParaRPr lang="en-US" sz="1800" i="1" dirty="0">
              <a:solidFill>
                <a:schemeClr val="tx1"/>
              </a:solidFill>
            </a:endParaRPr>
          </a:p>
          <a:p>
            <a:r>
              <a:rPr lang="en-US" sz="1800" dirty="0">
                <a:solidFill>
                  <a:schemeClr val="tx1"/>
                </a:solidFill>
              </a:rPr>
              <a:t>We are to hate evil</a:t>
            </a:r>
          </a:p>
          <a:p>
            <a:r>
              <a:rPr lang="en-US" sz="1800" dirty="0">
                <a:solidFill>
                  <a:schemeClr val="tx1"/>
                </a:solidFill>
              </a:rPr>
              <a:t>That hatred shouldn’t make us lose patience</a:t>
            </a:r>
          </a:p>
        </p:txBody>
      </p:sp>
    </p:spTree>
    <p:extLst>
      <p:ext uri="{BB962C8B-B14F-4D97-AF65-F5344CB8AC3E}">
        <p14:creationId xmlns:p14="http://schemas.microsoft.com/office/powerpoint/2010/main" val="3004665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r>
              <a:rPr lang="en-US" sz="1800" dirty="0">
                <a:solidFill>
                  <a:schemeClr val="tx1"/>
                </a:solidFill>
              </a:rPr>
              <a:t>Rom 12:9, 17</a:t>
            </a:r>
          </a:p>
          <a:p>
            <a:endParaRPr lang="en-US" sz="1800" dirty="0">
              <a:solidFill>
                <a:schemeClr val="tx1"/>
              </a:solidFill>
            </a:endParaRPr>
          </a:p>
          <a:p>
            <a:r>
              <a:rPr lang="en-US" sz="1800" b="1" dirty="0">
                <a:solidFill>
                  <a:schemeClr val="accent6"/>
                </a:solidFill>
              </a:rPr>
              <a:t>Rom 12:20</a:t>
            </a:r>
          </a:p>
          <a:p>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6:7</a:t>
            </a:r>
          </a:p>
          <a:p>
            <a:endParaRPr lang="en-US" sz="1800" dirty="0">
              <a:solidFill>
                <a:schemeClr val="tx1"/>
              </a:solidFill>
            </a:endParaRPr>
          </a:p>
          <a:p>
            <a:r>
              <a:rPr lang="en-US" sz="1800" dirty="0">
                <a:solidFill>
                  <a:schemeClr val="tx1"/>
                </a:solidFill>
              </a:rPr>
              <a:t>Mt 5:44</a:t>
            </a:r>
          </a:p>
          <a:p>
            <a:endParaRPr lang="en-US" sz="1800" dirty="0">
              <a:solidFill>
                <a:schemeClr val="tx1"/>
              </a:solidFill>
            </a:endParaRPr>
          </a:p>
          <a:p>
            <a:r>
              <a:rPr lang="en-US" sz="1800" dirty="0">
                <a:solidFill>
                  <a:schemeClr val="tx1"/>
                </a:solidFill>
              </a:rPr>
              <a:t>Rom 13:10</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“If your enemy is hungry, feed him;</a:t>
            </a:r>
          </a:p>
          <a:p>
            <a:pPr marL="0" indent="0">
              <a:buNone/>
            </a:pPr>
            <a:r>
              <a:rPr lang="en-US" sz="1800" i="1" dirty="0">
                <a:solidFill>
                  <a:schemeClr val="tx1"/>
                </a:solidFill>
              </a:rPr>
              <a:t>If he is thirsty, give him a drink;</a:t>
            </a:r>
          </a:p>
          <a:p>
            <a:pPr marL="0" indent="0">
              <a:buNone/>
            </a:pPr>
            <a:r>
              <a:rPr lang="en-US" sz="1800" i="1" dirty="0">
                <a:solidFill>
                  <a:schemeClr val="tx1"/>
                </a:solidFill>
              </a:rPr>
              <a:t>For in so doing you will heap coals of fire on his head.”</a:t>
            </a:r>
          </a:p>
          <a:p>
            <a:pPr marL="0" indent="0">
              <a:buNone/>
            </a:pPr>
            <a:endParaRPr lang="en-US" sz="1800" i="1" dirty="0">
              <a:solidFill>
                <a:schemeClr val="tx1"/>
              </a:solidFill>
            </a:endParaRPr>
          </a:p>
          <a:p>
            <a:r>
              <a:rPr lang="en-US" sz="1800" dirty="0">
                <a:solidFill>
                  <a:schemeClr val="tx1"/>
                </a:solidFill>
              </a:rPr>
              <a:t>Returning evil for evil will not help anyone</a:t>
            </a:r>
          </a:p>
          <a:p>
            <a:r>
              <a:rPr lang="en-US" sz="1800" dirty="0">
                <a:solidFill>
                  <a:schemeClr val="tx1"/>
                </a:solidFill>
              </a:rPr>
              <a:t>Showing kindness could turn them from evil</a:t>
            </a:r>
          </a:p>
        </p:txBody>
      </p:sp>
    </p:spTree>
    <p:extLst>
      <p:ext uri="{BB962C8B-B14F-4D97-AF65-F5344CB8AC3E}">
        <p14:creationId xmlns:p14="http://schemas.microsoft.com/office/powerpoint/2010/main" val="4250176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r>
              <a:rPr lang="en-US" sz="1800" dirty="0">
                <a:solidFill>
                  <a:schemeClr val="tx1"/>
                </a:solidFill>
              </a:rPr>
              <a:t>Rom 12:9, 17</a:t>
            </a:r>
          </a:p>
          <a:p>
            <a:endParaRPr lang="en-US" sz="1800" dirty="0">
              <a:solidFill>
                <a:schemeClr val="tx1"/>
              </a:solidFill>
            </a:endParaRPr>
          </a:p>
          <a:p>
            <a:r>
              <a:rPr lang="en-US" sz="1800" dirty="0">
                <a:solidFill>
                  <a:schemeClr val="tx1"/>
                </a:solidFill>
              </a:rPr>
              <a:t>Rom 12:20</a:t>
            </a:r>
          </a:p>
          <a:p>
            <a:endParaRPr lang="en-US" sz="1800" dirty="0">
              <a:solidFill>
                <a:schemeClr val="tx1"/>
              </a:solidFill>
            </a:endParaRPr>
          </a:p>
          <a:p>
            <a:r>
              <a:rPr lang="en-US" sz="1800" b="1" dirty="0">
                <a:solidFill>
                  <a:schemeClr val="accent6"/>
                </a:solidFill>
              </a:rPr>
              <a:t>1 </a:t>
            </a:r>
            <a:r>
              <a:rPr lang="en-US" sz="1800" b="1" dirty="0" err="1">
                <a:solidFill>
                  <a:schemeClr val="accent6"/>
                </a:solidFill>
              </a:rPr>
              <a:t>Cor</a:t>
            </a:r>
            <a:r>
              <a:rPr lang="en-US" sz="1800" b="1" dirty="0">
                <a:solidFill>
                  <a:schemeClr val="accent6"/>
                </a:solidFill>
              </a:rPr>
              <a:t> 6:7</a:t>
            </a:r>
          </a:p>
          <a:p>
            <a:endParaRPr lang="en-US" sz="1800" dirty="0">
              <a:solidFill>
                <a:schemeClr val="tx1"/>
              </a:solidFill>
            </a:endParaRPr>
          </a:p>
          <a:p>
            <a:r>
              <a:rPr lang="en-US" sz="1800" dirty="0">
                <a:solidFill>
                  <a:schemeClr val="tx1"/>
                </a:solidFill>
              </a:rPr>
              <a:t>Mt 5:44</a:t>
            </a:r>
          </a:p>
          <a:p>
            <a:endParaRPr lang="en-US" sz="1800" dirty="0">
              <a:solidFill>
                <a:schemeClr val="tx1"/>
              </a:solidFill>
            </a:endParaRPr>
          </a:p>
          <a:p>
            <a:r>
              <a:rPr lang="en-US" sz="1800" dirty="0">
                <a:solidFill>
                  <a:schemeClr val="tx1"/>
                </a:solidFill>
              </a:rPr>
              <a:t>Rom 13:10</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“Now therefore, it is already an utter failure for you that you go to law against one another. Why do you not rather accept wrong? Why do you not rather let yourselves be cheated?”</a:t>
            </a:r>
          </a:p>
          <a:p>
            <a:pPr marL="0" indent="0">
              <a:buNone/>
            </a:pPr>
            <a:endParaRPr lang="en-US" sz="1800" i="1" dirty="0">
              <a:solidFill>
                <a:schemeClr val="tx1"/>
              </a:solidFill>
            </a:endParaRPr>
          </a:p>
          <a:p>
            <a:r>
              <a:rPr lang="en-US" sz="1800" dirty="0">
                <a:solidFill>
                  <a:schemeClr val="tx1"/>
                </a:solidFill>
              </a:rPr>
              <a:t>Show kindness to enemies of the world</a:t>
            </a:r>
          </a:p>
          <a:p>
            <a:r>
              <a:rPr lang="en-US" sz="1800" dirty="0">
                <a:solidFill>
                  <a:schemeClr val="tx1"/>
                </a:solidFill>
              </a:rPr>
              <a:t>How much more to our brethren?</a:t>
            </a:r>
          </a:p>
          <a:p>
            <a:r>
              <a:rPr lang="en-US" sz="1800" dirty="0">
                <a:solidFill>
                  <a:schemeClr val="tx1"/>
                </a:solidFill>
              </a:rPr>
              <a:t>Disputes can be handled in love without creating a lifelong strife</a:t>
            </a:r>
          </a:p>
        </p:txBody>
      </p:sp>
    </p:spTree>
    <p:extLst>
      <p:ext uri="{BB962C8B-B14F-4D97-AF65-F5344CB8AC3E}">
        <p14:creationId xmlns:p14="http://schemas.microsoft.com/office/powerpoint/2010/main" val="1388705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r>
              <a:rPr lang="en-US" sz="1800" dirty="0">
                <a:solidFill>
                  <a:schemeClr val="tx1"/>
                </a:solidFill>
              </a:rPr>
              <a:t>Rom 12:9, 17</a:t>
            </a:r>
          </a:p>
          <a:p>
            <a:endParaRPr lang="en-US" sz="1800" dirty="0">
              <a:solidFill>
                <a:schemeClr val="tx1"/>
              </a:solidFill>
            </a:endParaRPr>
          </a:p>
          <a:p>
            <a:r>
              <a:rPr lang="en-US" sz="1800" dirty="0">
                <a:solidFill>
                  <a:schemeClr val="tx1"/>
                </a:solidFill>
              </a:rPr>
              <a:t>Rom 12:20</a:t>
            </a:r>
          </a:p>
          <a:p>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6:7</a:t>
            </a:r>
          </a:p>
          <a:p>
            <a:endParaRPr lang="en-US" sz="1800" dirty="0">
              <a:solidFill>
                <a:schemeClr val="tx1"/>
              </a:solidFill>
            </a:endParaRPr>
          </a:p>
          <a:p>
            <a:r>
              <a:rPr lang="en-US" sz="1800" b="1" dirty="0">
                <a:solidFill>
                  <a:schemeClr val="accent6"/>
                </a:solidFill>
              </a:rPr>
              <a:t>Mt 5:44</a:t>
            </a:r>
          </a:p>
          <a:p>
            <a:endParaRPr lang="en-US" sz="1800" dirty="0">
              <a:solidFill>
                <a:schemeClr val="tx1"/>
              </a:solidFill>
            </a:endParaRPr>
          </a:p>
          <a:p>
            <a:r>
              <a:rPr lang="en-US" sz="1800" dirty="0">
                <a:solidFill>
                  <a:schemeClr val="tx1"/>
                </a:solidFill>
              </a:rPr>
              <a:t>Rom 13:10</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“But I say to you, love your enemies, bless those who curse you, do good to those who hate you, and pray for those who spitefully use you and persecute you”</a:t>
            </a:r>
          </a:p>
          <a:p>
            <a:pPr marL="0" indent="0">
              <a:buNone/>
            </a:pPr>
            <a:endParaRPr lang="en-US" sz="1800" i="1" dirty="0">
              <a:solidFill>
                <a:schemeClr val="tx1"/>
              </a:solidFill>
            </a:endParaRPr>
          </a:p>
          <a:p>
            <a:r>
              <a:rPr lang="en-US" sz="1800" dirty="0">
                <a:solidFill>
                  <a:schemeClr val="tx1"/>
                </a:solidFill>
              </a:rPr>
              <a:t>Jesus’ teaching</a:t>
            </a:r>
          </a:p>
          <a:p>
            <a:r>
              <a:rPr lang="en-US" sz="1800" dirty="0">
                <a:solidFill>
                  <a:schemeClr val="tx1"/>
                </a:solidFill>
              </a:rPr>
              <a:t>Who better to tell us how to treat enemies</a:t>
            </a:r>
          </a:p>
        </p:txBody>
      </p:sp>
    </p:spTree>
    <p:extLst>
      <p:ext uri="{BB962C8B-B14F-4D97-AF65-F5344CB8AC3E}">
        <p14:creationId xmlns:p14="http://schemas.microsoft.com/office/powerpoint/2010/main" val="917591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brethren (vs. 14-15)</a:t>
            </a:r>
          </a:p>
        </p:txBody>
      </p:sp>
      <p:sp>
        <p:nvSpPr>
          <p:cNvPr id="3" name="Content Placeholder 2"/>
          <p:cNvSpPr>
            <a:spLocks noGrp="1"/>
          </p:cNvSpPr>
          <p:nvPr>
            <p:ph sz="half" idx="1"/>
          </p:nvPr>
        </p:nvSpPr>
        <p:spPr>
          <a:ln w="38100">
            <a:solidFill>
              <a:schemeClr val="accent3"/>
            </a:solidFill>
          </a:ln>
        </p:spPr>
        <p:txBody>
          <a:bodyPr>
            <a:normAutofit/>
          </a:bodyPr>
          <a:lstStyle/>
          <a:p>
            <a:r>
              <a:rPr lang="en-US" sz="1800" dirty="0">
                <a:solidFill>
                  <a:schemeClr val="tx1"/>
                </a:solidFill>
              </a:rPr>
              <a:t>Rom 12:9, 17</a:t>
            </a:r>
          </a:p>
          <a:p>
            <a:endParaRPr lang="en-US" sz="1800" dirty="0">
              <a:solidFill>
                <a:schemeClr val="tx1"/>
              </a:solidFill>
            </a:endParaRPr>
          </a:p>
          <a:p>
            <a:r>
              <a:rPr lang="en-US" sz="1800" dirty="0">
                <a:solidFill>
                  <a:schemeClr val="tx1"/>
                </a:solidFill>
              </a:rPr>
              <a:t>Rom 12:20</a:t>
            </a:r>
          </a:p>
          <a:p>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6:7</a:t>
            </a:r>
          </a:p>
          <a:p>
            <a:endParaRPr lang="en-US" sz="1800" dirty="0">
              <a:solidFill>
                <a:schemeClr val="tx1"/>
              </a:solidFill>
            </a:endParaRPr>
          </a:p>
          <a:p>
            <a:r>
              <a:rPr lang="en-US" sz="1800" dirty="0">
                <a:solidFill>
                  <a:schemeClr val="tx1"/>
                </a:solidFill>
              </a:rPr>
              <a:t>Mt 5:44</a:t>
            </a:r>
          </a:p>
          <a:p>
            <a:endParaRPr lang="en-US" sz="1800" dirty="0">
              <a:solidFill>
                <a:schemeClr val="tx1"/>
              </a:solidFill>
            </a:endParaRPr>
          </a:p>
          <a:p>
            <a:r>
              <a:rPr lang="en-US" sz="1800" b="1" dirty="0">
                <a:solidFill>
                  <a:schemeClr val="accent6"/>
                </a:solidFill>
              </a:rPr>
              <a:t>Rom 13:10</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“Love does no harm to a neighbor; therefore love is the fulfillment of the law.”</a:t>
            </a:r>
          </a:p>
          <a:p>
            <a:pPr marL="0" indent="0">
              <a:buNone/>
            </a:pPr>
            <a:endParaRPr lang="en-US" sz="1800" i="1" dirty="0">
              <a:solidFill>
                <a:schemeClr val="tx1"/>
              </a:solidFill>
            </a:endParaRPr>
          </a:p>
          <a:p>
            <a:r>
              <a:rPr lang="en-US" sz="1800" i="1" dirty="0">
                <a:solidFill>
                  <a:schemeClr val="tx1"/>
                </a:solidFill>
              </a:rPr>
              <a:t>“pursue what is good for all”</a:t>
            </a:r>
          </a:p>
          <a:p>
            <a:r>
              <a:rPr lang="en-US" sz="1800" i="1" dirty="0">
                <a:solidFill>
                  <a:schemeClr val="tx1"/>
                </a:solidFill>
              </a:rPr>
              <a:t>Love</a:t>
            </a:r>
          </a:p>
          <a:p>
            <a:endParaRPr lang="en-US" sz="1800" i="1" dirty="0">
              <a:solidFill>
                <a:schemeClr val="tx1"/>
              </a:solidFill>
            </a:endParaRPr>
          </a:p>
          <a:p>
            <a:endParaRPr lang="en-US" sz="1800" i="1" dirty="0">
              <a:solidFill>
                <a:schemeClr val="tx1"/>
              </a:solidFill>
            </a:endParaRPr>
          </a:p>
          <a:p>
            <a:endParaRPr lang="en-US" sz="1800" i="1" dirty="0">
              <a:solidFill>
                <a:schemeClr val="tx1"/>
              </a:solidFill>
            </a:endParaRPr>
          </a:p>
          <a:p>
            <a:endParaRPr lang="en-US" sz="1800" i="1" dirty="0">
              <a:solidFill>
                <a:schemeClr val="tx1"/>
              </a:solidFill>
            </a:endParaRPr>
          </a:p>
          <a:p>
            <a:pPr marL="0" indent="0">
              <a:buNone/>
            </a:pPr>
            <a:endParaRPr lang="en-US" sz="1800" b="1" dirty="0">
              <a:solidFill>
                <a:schemeClr val="tx1"/>
              </a:solidFill>
            </a:endParaRPr>
          </a:p>
          <a:p>
            <a:pPr marL="0" indent="0">
              <a:buNone/>
            </a:pPr>
            <a:endParaRPr lang="en-US" sz="1800" b="1" dirty="0">
              <a:solidFill>
                <a:schemeClr val="tx1"/>
              </a:solidFill>
            </a:endParaRPr>
          </a:p>
          <a:p>
            <a:pPr marL="0" indent="0">
              <a:buNone/>
            </a:pPr>
            <a:r>
              <a:rPr lang="en-US" sz="1800" b="1" dirty="0">
                <a:solidFill>
                  <a:schemeClr val="tx1"/>
                </a:solidFill>
              </a:rPr>
              <a:t>A congregation should work together in love toward a common goal</a:t>
            </a:r>
          </a:p>
        </p:txBody>
      </p:sp>
    </p:spTree>
    <p:extLst>
      <p:ext uri="{BB962C8B-B14F-4D97-AF65-F5344CB8AC3E}">
        <p14:creationId xmlns:p14="http://schemas.microsoft.com/office/powerpoint/2010/main" val="963868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Tree>
    <p:extLst>
      <p:ext uri="{BB962C8B-B14F-4D97-AF65-F5344CB8AC3E}">
        <p14:creationId xmlns:p14="http://schemas.microsoft.com/office/powerpoint/2010/main" val="3072691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t>
            </a:r>
            <a:r>
              <a:rPr lang="en-US" sz="1800" i="1" baseline="30000" dirty="0">
                <a:solidFill>
                  <a:schemeClr val="tx1"/>
                </a:solidFill>
              </a:rPr>
              <a:t>16</a:t>
            </a:r>
            <a:r>
              <a:rPr lang="en-US" sz="1800" i="1" dirty="0">
                <a:solidFill>
                  <a:schemeClr val="tx1"/>
                </a:solidFill>
              </a:rPr>
              <a:t>Rejoice always, </a:t>
            </a:r>
            <a:r>
              <a:rPr lang="en-US" sz="1800" i="1" baseline="30000" dirty="0">
                <a:solidFill>
                  <a:schemeClr val="tx1"/>
                </a:solidFill>
              </a:rPr>
              <a:t>17</a:t>
            </a:r>
            <a:r>
              <a:rPr lang="en-US" sz="1800" i="1" dirty="0">
                <a:solidFill>
                  <a:schemeClr val="tx1"/>
                </a:solidFill>
              </a:rPr>
              <a:t>pray without ceasing, </a:t>
            </a:r>
            <a:r>
              <a:rPr lang="en-US" sz="1800" i="1" baseline="30000" dirty="0">
                <a:solidFill>
                  <a:schemeClr val="tx1"/>
                </a:solidFill>
              </a:rPr>
              <a:t>18</a:t>
            </a:r>
            <a:r>
              <a:rPr lang="en-US" sz="1800" i="1" dirty="0">
                <a:solidFill>
                  <a:schemeClr val="tx1"/>
                </a:solidFill>
              </a:rPr>
              <a:t>in everything give thanks; for this is the will of God in Christ Jesus for you.”</a:t>
            </a:r>
          </a:p>
          <a:p>
            <a:pPr marL="0" indent="0">
              <a:buNone/>
            </a:pPr>
            <a:endParaRPr lang="en-US" sz="1800" dirty="0">
              <a:solidFill>
                <a:schemeClr val="tx1"/>
              </a:solidFill>
            </a:endParaRPr>
          </a:p>
          <a:p>
            <a:r>
              <a:rPr lang="en-US" sz="1800" dirty="0">
                <a:solidFill>
                  <a:schemeClr val="tx1"/>
                </a:solidFill>
              </a:rPr>
              <a:t>Our life situation should not affect our service to the Lord</a:t>
            </a:r>
          </a:p>
        </p:txBody>
      </p:sp>
    </p:spTree>
    <p:extLst>
      <p:ext uri="{BB962C8B-B14F-4D97-AF65-F5344CB8AC3E}">
        <p14:creationId xmlns:p14="http://schemas.microsoft.com/office/powerpoint/2010/main" val="256086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a:t>
            </a:r>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rPr>
              <a:t>Chapter 5:</a:t>
            </a:r>
          </a:p>
          <a:p>
            <a:pPr marL="0" indent="0">
              <a:buNone/>
            </a:pPr>
            <a:endParaRPr lang="en-US" sz="2400" dirty="0">
              <a:solidFill>
                <a:schemeClr val="tx1"/>
              </a:solidFill>
            </a:endParaRPr>
          </a:p>
          <a:p>
            <a:r>
              <a:rPr lang="en-US" sz="2400" dirty="0">
                <a:solidFill>
                  <a:schemeClr val="tx1"/>
                </a:solidFill>
              </a:rPr>
              <a:t>Judgement Day is coming. Be Ready! (5:5-6)</a:t>
            </a:r>
          </a:p>
          <a:p>
            <a:r>
              <a:rPr lang="en-US" sz="2400" dirty="0">
                <a:solidFill>
                  <a:schemeClr val="tx1"/>
                </a:solidFill>
              </a:rPr>
              <a:t>Work together for this goal (5:11)</a:t>
            </a:r>
          </a:p>
          <a:p>
            <a:endParaRPr lang="en-US" sz="2400" dirty="0">
              <a:solidFill>
                <a:schemeClr val="tx1"/>
              </a:solidFill>
            </a:endParaRPr>
          </a:p>
          <a:p>
            <a:pPr lvl="1"/>
            <a:endParaRPr lang="en-US" dirty="0">
              <a:solidFill>
                <a:schemeClr val="tx1"/>
              </a:solidFill>
            </a:endParaRPr>
          </a:p>
          <a:p>
            <a:pPr lvl="1"/>
            <a:endParaRPr lang="en-US" sz="1600" dirty="0">
              <a:solidFill>
                <a:schemeClr val="tx1"/>
              </a:solidFill>
            </a:endParaRPr>
          </a:p>
          <a:p>
            <a:pPr lvl="1"/>
            <a:endParaRPr lang="en-US" sz="1600" dirty="0">
              <a:solidFill>
                <a:schemeClr val="tx1"/>
              </a:solidFill>
            </a:endParaRPr>
          </a:p>
        </p:txBody>
      </p:sp>
    </p:spTree>
    <p:extLst>
      <p:ext uri="{BB962C8B-B14F-4D97-AF65-F5344CB8AC3E}">
        <p14:creationId xmlns:p14="http://schemas.microsoft.com/office/powerpoint/2010/main" val="4195624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b="1" dirty="0">
                <a:solidFill>
                  <a:schemeClr val="accent6"/>
                </a:solidFill>
              </a:rPr>
              <a:t>1 Pet 1:3-4</a:t>
            </a:r>
          </a:p>
          <a:p>
            <a:r>
              <a:rPr lang="en-US" sz="1800" dirty="0">
                <a:solidFill>
                  <a:schemeClr val="tx1"/>
                </a:solidFill>
              </a:rPr>
              <a:t>1 Pet 1:8-9</a:t>
            </a:r>
          </a:p>
          <a:p>
            <a:r>
              <a:rPr lang="en-US" sz="1800" dirty="0">
                <a:solidFill>
                  <a:schemeClr val="tx1"/>
                </a:solidFill>
              </a:rPr>
              <a:t>Phil 4:4</a:t>
            </a:r>
          </a:p>
          <a:p>
            <a:r>
              <a:rPr lang="en-US" sz="1800" dirty="0">
                <a:solidFill>
                  <a:schemeClr val="tx1"/>
                </a:solidFill>
              </a:rPr>
              <a:t>Phil 4:11</a:t>
            </a:r>
          </a:p>
          <a:p>
            <a:r>
              <a:rPr lang="en-US" sz="1800" dirty="0">
                <a:solidFill>
                  <a:schemeClr val="tx1"/>
                </a:solidFill>
              </a:rPr>
              <a:t>Rom 8:35-39</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a:t>
            </a:r>
          </a:p>
          <a:p>
            <a:pPr marL="0" indent="0">
              <a:buNone/>
            </a:pPr>
            <a:endParaRPr lang="en-US" sz="1800" i="1" dirty="0">
              <a:solidFill>
                <a:schemeClr val="tx1"/>
              </a:solidFill>
            </a:endParaRPr>
          </a:p>
          <a:p>
            <a:r>
              <a:rPr lang="en-US" sz="1800" dirty="0">
                <a:solidFill>
                  <a:schemeClr val="tx1"/>
                </a:solidFill>
              </a:rPr>
              <a:t>What do we have to complain about?</a:t>
            </a:r>
          </a:p>
        </p:txBody>
      </p:sp>
    </p:spTree>
    <p:extLst>
      <p:ext uri="{BB962C8B-B14F-4D97-AF65-F5344CB8AC3E}">
        <p14:creationId xmlns:p14="http://schemas.microsoft.com/office/powerpoint/2010/main" val="108732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b="1" dirty="0">
                <a:solidFill>
                  <a:schemeClr val="accent6"/>
                </a:solidFill>
              </a:rPr>
              <a:t>1 Pet 1:8-9</a:t>
            </a:r>
          </a:p>
          <a:p>
            <a:r>
              <a:rPr lang="en-US" sz="1800" dirty="0">
                <a:solidFill>
                  <a:schemeClr val="tx1"/>
                </a:solidFill>
              </a:rPr>
              <a:t>Phil 4:4</a:t>
            </a:r>
          </a:p>
          <a:p>
            <a:r>
              <a:rPr lang="en-US" sz="1800" dirty="0">
                <a:solidFill>
                  <a:schemeClr val="tx1"/>
                </a:solidFill>
              </a:rPr>
              <a:t>Phil 4:11</a:t>
            </a:r>
          </a:p>
          <a:p>
            <a:r>
              <a:rPr lang="en-US" sz="1800" dirty="0">
                <a:solidFill>
                  <a:schemeClr val="tx1"/>
                </a:solidFill>
              </a:rPr>
              <a:t>Rom 8:35-39</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“Though now you do not see Him, yet believing, you rejoice with joy inexpressible and full of glory, receiving the end of your faith—the salvation of your souls.”</a:t>
            </a:r>
          </a:p>
          <a:p>
            <a:pPr marL="0" indent="0">
              <a:buNone/>
            </a:pPr>
            <a:endParaRPr lang="en-US" sz="1800" i="1" dirty="0">
              <a:solidFill>
                <a:schemeClr val="tx1"/>
              </a:solidFill>
            </a:endParaRPr>
          </a:p>
          <a:p>
            <a:r>
              <a:rPr lang="en-US" sz="1800" dirty="0">
                <a:solidFill>
                  <a:schemeClr val="tx1"/>
                </a:solidFill>
              </a:rPr>
              <a:t>Always remember what a great gift we’ve been given.</a:t>
            </a:r>
          </a:p>
          <a:p>
            <a:r>
              <a:rPr lang="en-US" sz="1800" dirty="0">
                <a:solidFill>
                  <a:schemeClr val="tx1"/>
                </a:solidFill>
              </a:rPr>
              <a:t>Shows God and men our faith</a:t>
            </a:r>
          </a:p>
        </p:txBody>
      </p:sp>
    </p:spTree>
    <p:extLst>
      <p:ext uri="{BB962C8B-B14F-4D97-AF65-F5344CB8AC3E}">
        <p14:creationId xmlns:p14="http://schemas.microsoft.com/office/powerpoint/2010/main" val="2449171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b="1" dirty="0">
                <a:solidFill>
                  <a:schemeClr val="accent6"/>
                </a:solidFill>
              </a:rPr>
              <a:t>Phil 4:4</a:t>
            </a:r>
          </a:p>
          <a:p>
            <a:r>
              <a:rPr lang="en-US" sz="1800" dirty="0">
                <a:solidFill>
                  <a:schemeClr val="tx1"/>
                </a:solidFill>
              </a:rPr>
              <a:t>Phil 4:11</a:t>
            </a:r>
          </a:p>
          <a:p>
            <a:r>
              <a:rPr lang="en-US" sz="1800" dirty="0">
                <a:solidFill>
                  <a:schemeClr val="tx1"/>
                </a:solidFill>
              </a:rPr>
              <a:t>Rom 8:35-39</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“Rejoice in the Lord always. Again I will say, rejoice!”</a:t>
            </a:r>
          </a:p>
          <a:p>
            <a:pPr marL="0" indent="0">
              <a:buNone/>
            </a:pPr>
            <a:endParaRPr lang="en-US" sz="1800" i="1" dirty="0">
              <a:solidFill>
                <a:schemeClr val="tx1"/>
              </a:solidFill>
            </a:endParaRPr>
          </a:p>
          <a:p>
            <a:r>
              <a:rPr lang="en-US" sz="1800" dirty="0">
                <a:solidFill>
                  <a:schemeClr val="tx1"/>
                </a:solidFill>
              </a:rPr>
              <a:t>There are no exceptions</a:t>
            </a:r>
          </a:p>
          <a:p>
            <a:r>
              <a:rPr lang="en-US" sz="1800" dirty="0">
                <a:solidFill>
                  <a:schemeClr val="tx1"/>
                </a:solidFill>
              </a:rPr>
              <a:t>Paul recognizes that it is easy to forget our joy</a:t>
            </a:r>
          </a:p>
        </p:txBody>
      </p:sp>
    </p:spTree>
    <p:extLst>
      <p:ext uri="{BB962C8B-B14F-4D97-AF65-F5344CB8AC3E}">
        <p14:creationId xmlns:p14="http://schemas.microsoft.com/office/powerpoint/2010/main" val="5213657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dirty="0">
                <a:solidFill>
                  <a:schemeClr val="tx1"/>
                </a:solidFill>
              </a:rPr>
              <a:t>Phil 4:4</a:t>
            </a:r>
          </a:p>
          <a:p>
            <a:r>
              <a:rPr lang="en-US" sz="1800" b="1" dirty="0">
                <a:solidFill>
                  <a:schemeClr val="accent6"/>
                </a:solidFill>
              </a:rPr>
              <a:t>Phil 4:11</a:t>
            </a:r>
          </a:p>
          <a:p>
            <a:r>
              <a:rPr lang="en-US" sz="1800" dirty="0">
                <a:solidFill>
                  <a:schemeClr val="tx1"/>
                </a:solidFill>
              </a:rPr>
              <a:t>Rom 8:35-39</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“Not that I speak in regard to need, for I have learned in whatever state I am, to be content”</a:t>
            </a:r>
          </a:p>
          <a:p>
            <a:pPr marL="0" indent="0">
              <a:buNone/>
            </a:pPr>
            <a:endParaRPr lang="en-US" sz="1800" i="1" dirty="0">
              <a:solidFill>
                <a:schemeClr val="tx1"/>
              </a:solidFill>
            </a:endParaRPr>
          </a:p>
          <a:p>
            <a:r>
              <a:rPr lang="en-US" sz="1800" i="1" dirty="0">
                <a:solidFill>
                  <a:schemeClr val="tx1"/>
                </a:solidFill>
              </a:rPr>
              <a:t>Again, Paul lives what he preaches</a:t>
            </a:r>
          </a:p>
          <a:p>
            <a:r>
              <a:rPr lang="en-US" sz="1800" i="1" dirty="0">
                <a:solidFill>
                  <a:schemeClr val="tx1"/>
                </a:solidFill>
              </a:rPr>
              <a:t>From a Roman prison!</a:t>
            </a:r>
          </a:p>
          <a:p>
            <a:endParaRPr lang="en-US" sz="1800" i="1" dirty="0">
              <a:solidFill>
                <a:schemeClr val="tx1"/>
              </a:solidFill>
            </a:endParaRPr>
          </a:p>
        </p:txBody>
      </p:sp>
    </p:spTree>
    <p:extLst>
      <p:ext uri="{BB962C8B-B14F-4D97-AF65-F5344CB8AC3E}">
        <p14:creationId xmlns:p14="http://schemas.microsoft.com/office/powerpoint/2010/main" val="36071399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dirty="0">
                <a:solidFill>
                  <a:schemeClr val="tx1"/>
                </a:solidFill>
              </a:rPr>
              <a:t>Phil 4:4</a:t>
            </a:r>
          </a:p>
          <a:p>
            <a:r>
              <a:rPr lang="en-US" sz="1800" dirty="0">
                <a:solidFill>
                  <a:schemeClr val="tx1"/>
                </a:solidFill>
              </a:rPr>
              <a:t>Phil 4:11</a:t>
            </a:r>
          </a:p>
          <a:p>
            <a:r>
              <a:rPr lang="en-US" sz="1800" b="1" dirty="0">
                <a:solidFill>
                  <a:schemeClr val="accent6"/>
                </a:solidFill>
              </a:rPr>
              <a:t>Rom 8:35-39</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baseline="30000" dirty="0">
                <a:solidFill>
                  <a:schemeClr val="tx1"/>
                </a:solidFill>
              </a:rPr>
              <a:t>35</a:t>
            </a:r>
            <a:r>
              <a:rPr lang="en-US" sz="1800" i="1" dirty="0">
                <a:solidFill>
                  <a:schemeClr val="tx1"/>
                </a:solidFill>
              </a:rPr>
              <a:t>Who shall separate us from the love of Christ? Shall tribulation, or distress, or persecution, or famine, or nakedness, or peril, or sword? </a:t>
            </a:r>
            <a:r>
              <a:rPr lang="en-US" sz="1800" i="1" baseline="30000" dirty="0">
                <a:solidFill>
                  <a:schemeClr val="tx1"/>
                </a:solidFill>
              </a:rPr>
              <a:t>36</a:t>
            </a:r>
            <a:r>
              <a:rPr lang="en-US" sz="1800" i="1" dirty="0">
                <a:solidFill>
                  <a:schemeClr val="tx1"/>
                </a:solidFill>
              </a:rPr>
              <a:t>As it is written:</a:t>
            </a:r>
          </a:p>
          <a:p>
            <a:pPr marL="0" indent="0">
              <a:buNone/>
            </a:pPr>
            <a:r>
              <a:rPr lang="en-US" sz="1800" i="1" dirty="0">
                <a:solidFill>
                  <a:schemeClr val="tx1"/>
                </a:solidFill>
              </a:rPr>
              <a:t>“For Your sake we are killed all day long;</a:t>
            </a:r>
          </a:p>
          <a:p>
            <a:pPr marL="0" indent="0">
              <a:buNone/>
            </a:pPr>
            <a:r>
              <a:rPr lang="en-US" sz="1800" i="1" dirty="0">
                <a:solidFill>
                  <a:schemeClr val="tx1"/>
                </a:solidFill>
              </a:rPr>
              <a:t>We are accounted as sheep for the slaughter…”</a:t>
            </a:r>
          </a:p>
          <a:p>
            <a:pPr marL="0" indent="0">
              <a:buNone/>
            </a:pPr>
            <a:endParaRPr lang="en-US" sz="1800" i="1" dirty="0">
              <a:solidFill>
                <a:schemeClr val="tx1"/>
              </a:solidFill>
            </a:endParaRPr>
          </a:p>
          <a:p>
            <a:pPr marL="0" indent="0">
              <a:buNone/>
            </a:pPr>
            <a:endParaRPr lang="en-US" sz="1800" i="1" dirty="0">
              <a:solidFill>
                <a:schemeClr val="tx1"/>
              </a:solidFill>
            </a:endParaRPr>
          </a:p>
          <a:p>
            <a:pPr marL="0" indent="0">
              <a:buNone/>
            </a:pPr>
            <a:endParaRPr lang="en-US" sz="1800" i="1" dirty="0">
              <a:solidFill>
                <a:schemeClr val="tx1"/>
              </a:solidFill>
            </a:endParaRPr>
          </a:p>
        </p:txBody>
      </p:sp>
    </p:spTree>
    <p:extLst>
      <p:ext uri="{BB962C8B-B14F-4D97-AF65-F5344CB8AC3E}">
        <p14:creationId xmlns:p14="http://schemas.microsoft.com/office/powerpoint/2010/main" val="32093973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dirty="0">
                <a:solidFill>
                  <a:schemeClr val="tx1"/>
                </a:solidFill>
              </a:rPr>
              <a:t>Phil 4:4</a:t>
            </a:r>
          </a:p>
          <a:p>
            <a:r>
              <a:rPr lang="en-US" sz="1800" dirty="0">
                <a:solidFill>
                  <a:schemeClr val="tx1"/>
                </a:solidFill>
              </a:rPr>
              <a:t>Phil 4:11</a:t>
            </a:r>
          </a:p>
          <a:p>
            <a:r>
              <a:rPr lang="en-US" sz="1800" b="1" dirty="0">
                <a:solidFill>
                  <a:schemeClr val="accent6"/>
                </a:solidFill>
              </a:rPr>
              <a:t>Rom 8:35-39</a:t>
            </a:r>
          </a:p>
          <a:p>
            <a:endParaRPr lang="en-US" sz="1800" dirty="0">
              <a:solidFill>
                <a:schemeClr val="tx1"/>
              </a:solidFill>
            </a:endParaRP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baseline="30000" dirty="0">
                <a:solidFill>
                  <a:schemeClr val="tx1"/>
                </a:solidFill>
              </a:rPr>
              <a:t>37</a:t>
            </a:r>
            <a:r>
              <a:rPr lang="en-US" sz="1800" i="1" dirty="0">
                <a:solidFill>
                  <a:schemeClr val="tx1"/>
                </a:solidFill>
              </a:rPr>
              <a:t>Yet in all these things we are more than conquerors through Him who loved us. </a:t>
            </a:r>
            <a:r>
              <a:rPr lang="en-US" sz="1800" i="1" baseline="30000" dirty="0">
                <a:solidFill>
                  <a:schemeClr val="tx1"/>
                </a:solidFill>
              </a:rPr>
              <a:t>38</a:t>
            </a:r>
            <a:r>
              <a:rPr lang="en-US" sz="1800" i="1" dirty="0">
                <a:solidFill>
                  <a:schemeClr val="tx1"/>
                </a:solidFill>
              </a:rPr>
              <a:t>For I am persuaded that neither death nor life, nor angels nor principalities nor powers, nor things present nor things to come, </a:t>
            </a:r>
            <a:r>
              <a:rPr lang="en-US" sz="1800" i="1" baseline="30000" dirty="0">
                <a:solidFill>
                  <a:schemeClr val="tx1"/>
                </a:solidFill>
              </a:rPr>
              <a:t>39</a:t>
            </a:r>
            <a:r>
              <a:rPr lang="en-US" sz="1800" i="1" dirty="0">
                <a:solidFill>
                  <a:schemeClr val="tx1"/>
                </a:solidFill>
              </a:rPr>
              <a:t>nor height nor depth, nor any other created thing, shall be able to separate us from the love of God which is in Christ Jesus our Lord.</a:t>
            </a:r>
          </a:p>
          <a:p>
            <a:pPr marL="0" indent="0">
              <a:buNone/>
            </a:pPr>
            <a:endParaRPr lang="en-US" sz="1800" i="1" dirty="0">
              <a:solidFill>
                <a:schemeClr val="tx1"/>
              </a:solidFill>
            </a:endParaRPr>
          </a:p>
          <a:p>
            <a:r>
              <a:rPr lang="en-US" sz="1800" dirty="0">
                <a:solidFill>
                  <a:schemeClr val="tx1"/>
                </a:solidFill>
              </a:rPr>
              <a:t>No matter what happens in life, we will always have Christ’s love</a:t>
            </a:r>
          </a:p>
          <a:p>
            <a:r>
              <a:rPr lang="en-US" sz="1800" dirty="0">
                <a:solidFill>
                  <a:schemeClr val="tx1"/>
                </a:solidFill>
              </a:rPr>
              <a:t>That should be enough</a:t>
            </a:r>
          </a:p>
          <a:p>
            <a:endParaRPr lang="en-US" sz="1800" i="1" dirty="0">
              <a:solidFill>
                <a:schemeClr val="tx1"/>
              </a:solidFill>
            </a:endParaRPr>
          </a:p>
          <a:p>
            <a:pPr marL="0" indent="0">
              <a:buNone/>
            </a:pPr>
            <a:endParaRPr lang="en-US" sz="1800" i="1" dirty="0">
              <a:solidFill>
                <a:schemeClr val="tx1"/>
              </a:solidFill>
            </a:endParaRPr>
          </a:p>
        </p:txBody>
      </p:sp>
    </p:spTree>
    <p:extLst>
      <p:ext uri="{BB962C8B-B14F-4D97-AF65-F5344CB8AC3E}">
        <p14:creationId xmlns:p14="http://schemas.microsoft.com/office/powerpoint/2010/main" val="38345120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dirty="0">
                <a:solidFill>
                  <a:schemeClr val="tx1"/>
                </a:solidFill>
              </a:rPr>
              <a:t>Phil 4:4</a:t>
            </a:r>
          </a:p>
          <a:p>
            <a:r>
              <a:rPr lang="en-US" sz="1800" dirty="0">
                <a:solidFill>
                  <a:schemeClr val="tx1"/>
                </a:solidFill>
              </a:rPr>
              <a:t>Phil 4:11</a:t>
            </a:r>
          </a:p>
          <a:p>
            <a:r>
              <a:rPr lang="en-US" sz="1800" dirty="0">
                <a:solidFill>
                  <a:schemeClr val="tx1"/>
                </a:solidFill>
              </a:rPr>
              <a:t>Rom 8:35-39</a:t>
            </a:r>
          </a:p>
          <a:p>
            <a:endParaRPr lang="en-US" sz="1800" dirty="0">
              <a:solidFill>
                <a:schemeClr val="tx1"/>
              </a:solidFill>
            </a:endParaRPr>
          </a:p>
          <a:p>
            <a:pPr marL="0" indent="0">
              <a:buNone/>
            </a:pPr>
            <a:r>
              <a:rPr lang="en-US" sz="1800" dirty="0">
                <a:solidFill>
                  <a:schemeClr val="tx1"/>
                </a:solidFill>
              </a:rPr>
              <a:t>Pray without ceasing:</a:t>
            </a:r>
          </a:p>
          <a:p>
            <a:pPr marL="0" indent="0">
              <a:buNone/>
            </a:pPr>
            <a:endParaRPr lang="en-US" sz="1800" dirty="0">
              <a:solidFill>
                <a:schemeClr val="tx1"/>
              </a:solidFill>
            </a:endParaRPr>
          </a:p>
          <a:p>
            <a:r>
              <a:rPr lang="en-US" sz="1800" b="1" dirty="0">
                <a:solidFill>
                  <a:schemeClr val="accent6"/>
                </a:solidFill>
              </a:rPr>
              <a:t>Phil 4:6-7</a:t>
            </a:r>
          </a:p>
          <a:p>
            <a:r>
              <a:rPr lang="en-US" sz="1800" dirty="0">
                <a:solidFill>
                  <a:schemeClr val="tx1"/>
                </a:solidFill>
              </a:rPr>
              <a:t>1 Pet 3:12</a:t>
            </a:r>
          </a:p>
          <a:p>
            <a:r>
              <a:rPr lang="en-US" sz="1800" dirty="0">
                <a:solidFill>
                  <a:schemeClr val="tx1"/>
                </a:solidFill>
              </a:rPr>
              <a:t>1 </a:t>
            </a:r>
            <a:r>
              <a:rPr lang="en-US" sz="1800" dirty="0" err="1">
                <a:solidFill>
                  <a:schemeClr val="tx1"/>
                </a:solidFill>
              </a:rPr>
              <a:t>Jn</a:t>
            </a:r>
            <a:r>
              <a:rPr lang="en-US" sz="1800" dirty="0">
                <a:solidFill>
                  <a:schemeClr val="tx1"/>
                </a:solidFill>
              </a:rPr>
              <a:t> 5:14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latin typeface="Helvetica Neue"/>
              </a:rPr>
              <a:t>“Be anxious for nothing, but in everything by prayer and supplication, with thanksgiving, let your requests be made known to God; and the peace of God, which surpasses all understanding, will guard your hearts and minds through Christ Jesus.”</a:t>
            </a:r>
          </a:p>
          <a:p>
            <a:pPr marL="0" indent="0">
              <a:buNone/>
            </a:pPr>
            <a:endParaRPr lang="en-US" sz="1800" i="1" dirty="0">
              <a:solidFill>
                <a:schemeClr val="tx1"/>
              </a:solidFill>
              <a:latin typeface="Helvetica Neue"/>
            </a:endParaRPr>
          </a:p>
          <a:p>
            <a:r>
              <a:rPr lang="en-US" sz="1800" dirty="0">
                <a:solidFill>
                  <a:schemeClr val="tx1"/>
                </a:solidFill>
                <a:latin typeface="Helvetica Neue"/>
              </a:rPr>
              <a:t>Helps us to remain joyful</a:t>
            </a:r>
          </a:p>
          <a:p>
            <a:r>
              <a:rPr lang="en-US" sz="1800" dirty="0">
                <a:solidFill>
                  <a:schemeClr val="tx1"/>
                </a:solidFill>
                <a:latin typeface="Helvetica Neue"/>
              </a:rPr>
              <a:t>No longer need to be anxious if it is in God’s hand</a:t>
            </a:r>
          </a:p>
          <a:p>
            <a:pPr marL="0" indent="0">
              <a:buNone/>
            </a:pPr>
            <a:br>
              <a:rPr lang="en-US" sz="1800" dirty="0"/>
            </a:br>
            <a:endParaRPr lang="en-US" sz="1800" i="1" dirty="0">
              <a:solidFill>
                <a:schemeClr val="tx1"/>
              </a:solidFill>
            </a:endParaRPr>
          </a:p>
          <a:p>
            <a:pPr marL="0" indent="0">
              <a:buNone/>
            </a:pPr>
            <a:endParaRPr lang="en-US" sz="1800" i="1" dirty="0">
              <a:solidFill>
                <a:schemeClr val="tx1"/>
              </a:solidFill>
            </a:endParaRPr>
          </a:p>
        </p:txBody>
      </p:sp>
    </p:spTree>
    <p:extLst>
      <p:ext uri="{BB962C8B-B14F-4D97-AF65-F5344CB8AC3E}">
        <p14:creationId xmlns:p14="http://schemas.microsoft.com/office/powerpoint/2010/main" val="2994910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dirty="0">
                <a:solidFill>
                  <a:schemeClr val="tx1"/>
                </a:solidFill>
              </a:rPr>
              <a:t>Phil 4:4</a:t>
            </a:r>
          </a:p>
          <a:p>
            <a:r>
              <a:rPr lang="en-US" sz="1800" dirty="0">
                <a:solidFill>
                  <a:schemeClr val="tx1"/>
                </a:solidFill>
              </a:rPr>
              <a:t>Phil 4:11</a:t>
            </a:r>
          </a:p>
          <a:p>
            <a:r>
              <a:rPr lang="en-US" sz="1800" dirty="0">
                <a:solidFill>
                  <a:schemeClr val="tx1"/>
                </a:solidFill>
              </a:rPr>
              <a:t>Rom 8:35-39</a:t>
            </a:r>
          </a:p>
          <a:p>
            <a:endParaRPr lang="en-US" sz="1800" dirty="0">
              <a:solidFill>
                <a:schemeClr val="tx1"/>
              </a:solidFill>
            </a:endParaRPr>
          </a:p>
          <a:p>
            <a:pPr marL="0" indent="0">
              <a:buNone/>
            </a:pPr>
            <a:r>
              <a:rPr lang="en-US" sz="1800" dirty="0">
                <a:solidFill>
                  <a:schemeClr val="tx1"/>
                </a:solidFill>
              </a:rPr>
              <a:t>Pray without ceasing:</a:t>
            </a:r>
          </a:p>
          <a:p>
            <a:pPr marL="0" indent="0">
              <a:buNone/>
            </a:pPr>
            <a:endParaRPr lang="en-US" sz="1800" dirty="0">
              <a:solidFill>
                <a:schemeClr val="tx1"/>
              </a:solidFill>
            </a:endParaRPr>
          </a:p>
          <a:p>
            <a:r>
              <a:rPr lang="en-US" sz="1800" dirty="0">
                <a:solidFill>
                  <a:schemeClr val="tx1"/>
                </a:solidFill>
              </a:rPr>
              <a:t>Phil 4:6-7</a:t>
            </a:r>
          </a:p>
          <a:p>
            <a:r>
              <a:rPr lang="en-US" sz="1800" b="1" dirty="0">
                <a:solidFill>
                  <a:schemeClr val="accent6"/>
                </a:solidFill>
              </a:rPr>
              <a:t>1 Pet 3:12</a:t>
            </a:r>
          </a:p>
          <a:p>
            <a:r>
              <a:rPr lang="en-US" sz="1800" dirty="0">
                <a:solidFill>
                  <a:schemeClr val="tx1"/>
                </a:solidFill>
              </a:rPr>
              <a:t>1 </a:t>
            </a:r>
            <a:r>
              <a:rPr lang="en-US" sz="1800" dirty="0" err="1">
                <a:solidFill>
                  <a:schemeClr val="tx1"/>
                </a:solidFill>
              </a:rPr>
              <a:t>Jn</a:t>
            </a:r>
            <a:r>
              <a:rPr lang="en-US" sz="1800" dirty="0">
                <a:solidFill>
                  <a:schemeClr val="tx1"/>
                </a:solidFill>
              </a:rPr>
              <a:t> 5:14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latin typeface="Helvetica Neue"/>
              </a:rPr>
              <a:t>“For the eyes of the Lord are on the righteous,</a:t>
            </a:r>
          </a:p>
          <a:p>
            <a:pPr marL="0" indent="0">
              <a:buNone/>
            </a:pPr>
            <a:r>
              <a:rPr lang="en-US" sz="1800" i="1" dirty="0">
                <a:solidFill>
                  <a:schemeClr val="tx1"/>
                </a:solidFill>
                <a:latin typeface="Helvetica Neue"/>
              </a:rPr>
              <a:t>And His ears are open to their prayers;</a:t>
            </a:r>
          </a:p>
          <a:p>
            <a:pPr marL="0" indent="0">
              <a:buNone/>
            </a:pPr>
            <a:r>
              <a:rPr lang="en-US" sz="1800" i="1" dirty="0">
                <a:solidFill>
                  <a:schemeClr val="tx1"/>
                </a:solidFill>
                <a:latin typeface="Helvetica Neue"/>
              </a:rPr>
              <a:t>But the face of the Lord is against those who do evil.”</a:t>
            </a:r>
          </a:p>
          <a:p>
            <a:pPr marL="0" indent="0">
              <a:buNone/>
            </a:pPr>
            <a:endParaRPr lang="en-US" sz="1800" i="1" dirty="0">
              <a:solidFill>
                <a:schemeClr val="tx1"/>
              </a:solidFill>
              <a:latin typeface="Helvetica Neue"/>
            </a:endParaRPr>
          </a:p>
          <a:p>
            <a:r>
              <a:rPr lang="en-US" sz="1800" dirty="0">
                <a:solidFill>
                  <a:schemeClr val="tx1"/>
                </a:solidFill>
                <a:latin typeface="Helvetica Neue"/>
              </a:rPr>
              <a:t>What a blessing!</a:t>
            </a:r>
          </a:p>
          <a:p>
            <a:r>
              <a:rPr lang="en-US" sz="1800" dirty="0">
                <a:solidFill>
                  <a:schemeClr val="tx1"/>
                </a:solidFill>
                <a:latin typeface="Helvetica Neue"/>
              </a:rPr>
              <a:t>Take advantage of it</a:t>
            </a:r>
          </a:p>
          <a:p>
            <a:pPr marL="0" indent="0">
              <a:buNone/>
            </a:pPr>
            <a:br>
              <a:rPr lang="en-US" sz="1800" dirty="0"/>
            </a:br>
            <a:endParaRPr lang="en-US" sz="1800" i="1" dirty="0">
              <a:solidFill>
                <a:schemeClr val="tx1"/>
              </a:solidFill>
            </a:endParaRPr>
          </a:p>
          <a:p>
            <a:pPr marL="0" indent="0">
              <a:buNone/>
            </a:pPr>
            <a:endParaRPr lang="en-US" sz="1800" i="1" dirty="0">
              <a:solidFill>
                <a:schemeClr val="tx1"/>
              </a:solidFill>
            </a:endParaRPr>
          </a:p>
        </p:txBody>
      </p:sp>
    </p:spTree>
    <p:extLst>
      <p:ext uri="{BB962C8B-B14F-4D97-AF65-F5344CB8AC3E}">
        <p14:creationId xmlns:p14="http://schemas.microsoft.com/office/powerpoint/2010/main" val="2053502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Rejoice always:</a:t>
            </a:r>
          </a:p>
          <a:p>
            <a:pPr marL="0" indent="0">
              <a:buNone/>
            </a:pPr>
            <a:endParaRPr lang="en-US" sz="1800" dirty="0">
              <a:solidFill>
                <a:schemeClr val="tx1"/>
              </a:solidFill>
            </a:endParaRPr>
          </a:p>
          <a:p>
            <a:r>
              <a:rPr lang="en-US" sz="1800" dirty="0">
                <a:solidFill>
                  <a:schemeClr val="tx1"/>
                </a:solidFill>
              </a:rPr>
              <a:t>1 Pet 1:3-4</a:t>
            </a:r>
          </a:p>
          <a:p>
            <a:r>
              <a:rPr lang="en-US" sz="1800" dirty="0">
                <a:solidFill>
                  <a:schemeClr val="tx1"/>
                </a:solidFill>
              </a:rPr>
              <a:t>1 Pet 1:8-9</a:t>
            </a:r>
          </a:p>
          <a:p>
            <a:r>
              <a:rPr lang="en-US" sz="1800" dirty="0">
                <a:solidFill>
                  <a:schemeClr val="tx1"/>
                </a:solidFill>
              </a:rPr>
              <a:t>Phil 4:4</a:t>
            </a:r>
          </a:p>
          <a:p>
            <a:r>
              <a:rPr lang="en-US" sz="1800" dirty="0">
                <a:solidFill>
                  <a:schemeClr val="tx1"/>
                </a:solidFill>
              </a:rPr>
              <a:t>Phil 4:11</a:t>
            </a:r>
          </a:p>
          <a:p>
            <a:r>
              <a:rPr lang="en-US" sz="1800" dirty="0">
                <a:solidFill>
                  <a:schemeClr val="tx1"/>
                </a:solidFill>
              </a:rPr>
              <a:t>Rom 8:35-39</a:t>
            </a:r>
          </a:p>
          <a:p>
            <a:endParaRPr lang="en-US" sz="1800" dirty="0">
              <a:solidFill>
                <a:schemeClr val="tx1"/>
              </a:solidFill>
            </a:endParaRPr>
          </a:p>
          <a:p>
            <a:pPr marL="0" indent="0">
              <a:buNone/>
            </a:pPr>
            <a:r>
              <a:rPr lang="en-US" sz="1800" dirty="0">
                <a:solidFill>
                  <a:schemeClr val="tx1"/>
                </a:solidFill>
              </a:rPr>
              <a:t>Pray without ceasing:</a:t>
            </a:r>
          </a:p>
          <a:p>
            <a:pPr marL="0" indent="0">
              <a:buNone/>
            </a:pPr>
            <a:endParaRPr lang="en-US" sz="1800" dirty="0">
              <a:solidFill>
                <a:schemeClr val="tx1"/>
              </a:solidFill>
            </a:endParaRPr>
          </a:p>
          <a:p>
            <a:r>
              <a:rPr lang="en-US" sz="1800" dirty="0">
                <a:solidFill>
                  <a:schemeClr val="tx1"/>
                </a:solidFill>
              </a:rPr>
              <a:t>Phil 4:6-7</a:t>
            </a:r>
          </a:p>
          <a:p>
            <a:r>
              <a:rPr lang="en-US" sz="1800" dirty="0">
                <a:solidFill>
                  <a:schemeClr val="tx1"/>
                </a:solidFill>
              </a:rPr>
              <a:t>1 Pet 3:12</a:t>
            </a:r>
          </a:p>
          <a:p>
            <a:r>
              <a:rPr lang="en-US" sz="1800" b="1" dirty="0">
                <a:solidFill>
                  <a:schemeClr val="accent6"/>
                </a:solidFill>
              </a:rPr>
              <a:t>1 </a:t>
            </a:r>
            <a:r>
              <a:rPr lang="en-US" sz="1800" b="1" dirty="0" err="1">
                <a:solidFill>
                  <a:schemeClr val="accent6"/>
                </a:solidFill>
              </a:rPr>
              <a:t>Jn</a:t>
            </a:r>
            <a:r>
              <a:rPr lang="en-US" sz="1800" b="1" dirty="0">
                <a:solidFill>
                  <a:schemeClr val="accent6"/>
                </a:solidFill>
              </a:rPr>
              <a:t> 5:14</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latin typeface="Helvetica Neue"/>
              </a:rPr>
              <a:t>“Now this is the confidence that we have in Him, that if we ask anything according to His will, He hears us.”</a:t>
            </a:r>
          </a:p>
          <a:p>
            <a:pPr marL="0" indent="0">
              <a:buNone/>
            </a:pPr>
            <a:endParaRPr lang="en-US" sz="1800" i="1" dirty="0">
              <a:solidFill>
                <a:schemeClr val="tx1"/>
              </a:solidFill>
              <a:latin typeface="Helvetica Neue"/>
            </a:endParaRPr>
          </a:p>
          <a:p>
            <a:r>
              <a:rPr lang="en-US" sz="1800" dirty="0">
                <a:solidFill>
                  <a:schemeClr val="tx1"/>
                </a:solidFill>
                <a:latin typeface="Helvetica Neue"/>
              </a:rPr>
              <a:t>Prayer works</a:t>
            </a:r>
            <a:br>
              <a:rPr lang="en-US" sz="1800" dirty="0"/>
            </a:br>
            <a:endParaRPr lang="en-US" sz="1800" i="1" dirty="0">
              <a:solidFill>
                <a:schemeClr val="tx1"/>
              </a:solidFill>
            </a:endParaRPr>
          </a:p>
          <a:p>
            <a:pPr marL="0" indent="0">
              <a:buNone/>
            </a:pPr>
            <a:endParaRPr lang="en-US" sz="1800" i="1" dirty="0">
              <a:solidFill>
                <a:schemeClr val="tx1"/>
              </a:solidFill>
            </a:endParaRPr>
          </a:p>
        </p:txBody>
      </p:sp>
    </p:spTree>
    <p:extLst>
      <p:ext uri="{BB962C8B-B14F-4D97-AF65-F5344CB8AC3E}">
        <p14:creationId xmlns:p14="http://schemas.microsoft.com/office/powerpoint/2010/main" val="27549458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In everything give thanks:</a:t>
            </a:r>
          </a:p>
          <a:p>
            <a:pPr marL="0" indent="0">
              <a:buNone/>
            </a:pPr>
            <a:endParaRPr lang="en-US" sz="1800" dirty="0">
              <a:solidFill>
                <a:schemeClr val="tx1"/>
              </a:solidFill>
            </a:endParaRPr>
          </a:p>
          <a:p>
            <a:r>
              <a:rPr lang="en-US" sz="1800" b="1" dirty="0">
                <a:solidFill>
                  <a:schemeClr val="accent6"/>
                </a:solidFill>
              </a:rPr>
              <a:t>James 1:2-3</a:t>
            </a:r>
          </a:p>
          <a:p>
            <a:r>
              <a:rPr lang="en-US" sz="1800" dirty="0">
                <a:solidFill>
                  <a:schemeClr val="tx1"/>
                </a:solidFill>
              </a:rPr>
              <a:t>James 1:17</a:t>
            </a: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“My brethren, count it all joy when you fall into various trials, knowing that the testing of your faith produces patience.”</a:t>
            </a:r>
          </a:p>
          <a:p>
            <a:pPr marL="0" indent="0">
              <a:buNone/>
            </a:pPr>
            <a:endParaRPr lang="en-US" sz="1800" i="1" dirty="0">
              <a:solidFill>
                <a:schemeClr val="tx1"/>
              </a:solidFill>
            </a:endParaRPr>
          </a:p>
          <a:p>
            <a:r>
              <a:rPr lang="en-US" sz="1800" dirty="0">
                <a:solidFill>
                  <a:schemeClr val="tx1"/>
                </a:solidFill>
              </a:rPr>
              <a:t>If we are praying, we should be giving thanks</a:t>
            </a:r>
          </a:p>
          <a:p>
            <a:r>
              <a:rPr lang="en-US" sz="1800" dirty="0">
                <a:solidFill>
                  <a:schemeClr val="tx1"/>
                </a:solidFill>
              </a:rPr>
              <a:t>We should be thankful for anything that makes us a stronger Christian</a:t>
            </a:r>
          </a:p>
          <a:p>
            <a:endParaRPr lang="en-US" sz="1800" dirty="0">
              <a:solidFill>
                <a:schemeClr val="tx1"/>
              </a:solidFill>
            </a:endParaRPr>
          </a:p>
        </p:txBody>
      </p:sp>
    </p:spTree>
    <p:extLst>
      <p:ext uri="{BB962C8B-B14F-4D97-AF65-F5344CB8AC3E}">
        <p14:creationId xmlns:p14="http://schemas.microsoft.com/office/powerpoint/2010/main" val="273943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a:t>
            </a:r>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rPr>
              <a:t>Chapter 5:</a:t>
            </a:r>
          </a:p>
          <a:p>
            <a:pPr marL="0" indent="0">
              <a:buNone/>
            </a:pPr>
            <a:endParaRPr lang="en-US" sz="2400" dirty="0">
              <a:solidFill>
                <a:schemeClr val="tx1"/>
              </a:solidFill>
            </a:endParaRPr>
          </a:p>
          <a:p>
            <a:r>
              <a:rPr lang="en-US" sz="2400" dirty="0">
                <a:solidFill>
                  <a:schemeClr val="tx1"/>
                </a:solidFill>
              </a:rPr>
              <a:t>Judgement Day is coming. Be Ready! (5:5-6)</a:t>
            </a:r>
          </a:p>
          <a:p>
            <a:r>
              <a:rPr lang="en-US" sz="2400" dirty="0">
                <a:solidFill>
                  <a:schemeClr val="tx1"/>
                </a:solidFill>
              </a:rPr>
              <a:t>Work together for this goal (5:11)</a:t>
            </a:r>
          </a:p>
          <a:p>
            <a:endParaRPr lang="en-US" sz="2400" dirty="0">
              <a:solidFill>
                <a:schemeClr val="tx1"/>
              </a:solidFill>
            </a:endParaRPr>
          </a:p>
          <a:p>
            <a:r>
              <a:rPr lang="en-US" sz="2400" dirty="0">
                <a:solidFill>
                  <a:schemeClr val="tx1"/>
                </a:solidFill>
              </a:rPr>
              <a:t>How?: Various Exhortations (5:12-22)</a:t>
            </a:r>
          </a:p>
          <a:p>
            <a:pPr lvl="1"/>
            <a:r>
              <a:rPr lang="en-US" sz="2000" dirty="0">
                <a:solidFill>
                  <a:schemeClr val="tx1"/>
                </a:solidFill>
              </a:rPr>
              <a:t>12-13: Attitude toward leaders</a:t>
            </a:r>
          </a:p>
          <a:p>
            <a:pPr lvl="1"/>
            <a:r>
              <a:rPr lang="en-US" sz="2000" dirty="0">
                <a:solidFill>
                  <a:schemeClr val="tx1"/>
                </a:solidFill>
              </a:rPr>
              <a:t>14-15: Attitude toward brethren</a:t>
            </a:r>
          </a:p>
          <a:p>
            <a:pPr lvl="1"/>
            <a:r>
              <a:rPr lang="en-US" sz="2000" dirty="0">
                <a:solidFill>
                  <a:schemeClr val="tx1"/>
                </a:solidFill>
              </a:rPr>
              <a:t>16-18: Attitude toward situations</a:t>
            </a:r>
          </a:p>
          <a:p>
            <a:pPr lvl="1"/>
            <a:r>
              <a:rPr lang="en-US" sz="2000" dirty="0">
                <a:solidFill>
                  <a:schemeClr val="tx1"/>
                </a:solidFill>
              </a:rPr>
              <a:t>19-22: Attitude toward the Spirit</a:t>
            </a:r>
          </a:p>
          <a:p>
            <a:pPr lvl="1"/>
            <a:endParaRPr lang="en-US" dirty="0">
              <a:solidFill>
                <a:schemeClr val="tx1"/>
              </a:solidFill>
            </a:endParaRPr>
          </a:p>
          <a:p>
            <a:pPr lvl="1"/>
            <a:endParaRPr lang="en-US" sz="1600" dirty="0">
              <a:solidFill>
                <a:schemeClr val="tx1"/>
              </a:solidFill>
            </a:endParaRPr>
          </a:p>
          <a:p>
            <a:pPr lvl="1"/>
            <a:endParaRPr lang="en-US" sz="1600" dirty="0">
              <a:solidFill>
                <a:schemeClr val="tx1"/>
              </a:solidFill>
            </a:endParaRPr>
          </a:p>
        </p:txBody>
      </p:sp>
    </p:spTree>
    <p:extLst>
      <p:ext uri="{BB962C8B-B14F-4D97-AF65-F5344CB8AC3E}">
        <p14:creationId xmlns:p14="http://schemas.microsoft.com/office/powerpoint/2010/main" val="1491060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situations (vs. 16-18)</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In everything give thanks:</a:t>
            </a:r>
          </a:p>
          <a:p>
            <a:pPr marL="0" indent="0">
              <a:buNone/>
            </a:pPr>
            <a:endParaRPr lang="en-US" sz="1800" dirty="0">
              <a:solidFill>
                <a:schemeClr val="tx1"/>
              </a:solidFill>
            </a:endParaRPr>
          </a:p>
          <a:p>
            <a:r>
              <a:rPr lang="en-US" sz="1800" dirty="0">
                <a:solidFill>
                  <a:schemeClr val="tx1"/>
                </a:solidFill>
              </a:rPr>
              <a:t>James 1:2-3</a:t>
            </a:r>
          </a:p>
          <a:p>
            <a:r>
              <a:rPr lang="en-US" sz="1800" b="1" dirty="0">
                <a:solidFill>
                  <a:schemeClr val="accent6"/>
                </a:solidFill>
              </a:rPr>
              <a:t>James 1:17</a:t>
            </a: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“Every good gift and every perfect gift is from above, and comes down from the Father of lights, with whom there is no variation or shadow of turning.”</a:t>
            </a:r>
          </a:p>
          <a:p>
            <a:pPr marL="0" indent="0">
              <a:buNone/>
            </a:pPr>
            <a:endParaRPr lang="en-US" sz="1800" i="1" dirty="0">
              <a:solidFill>
                <a:schemeClr val="tx1"/>
              </a:solidFill>
            </a:endParaRPr>
          </a:p>
          <a:p>
            <a:r>
              <a:rPr lang="en-US" sz="1800" dirty="0">
                <a:solidFill>
                  <a:schemeClr val="tx1"/>
                </a:solidFill>
              </a:rPr>
              <a:t>Don’t forget who the blessing come from</a:t>
            </a:r>
          </a:p>
          <a:p>
            <a:endParaRPr lang="en-US" sz="1800" dirty="0">
              <a:solidFill>
                <a:schemeClr val="tx1"/>
              </a:solidFill>
            </a:endParaRPr>
          </a:p>
          <a:p>
            <a:pPr marL="0" indent="0">
              <a:buNone/>
            </a:pPr>
            <a:r>
              <a:rPr lang="en-US" sz="1800" b="1" dirty="0">
                <a:solidFill>
                  <a:schemeClr val="tx1"/>
                </a:solidFill>
              </a:rPr>
              <a:t>Rejoicing in our situations helps us focus on troubles </a:t>
            </a:r>
            <a:r>
              <a:rPr lang="en-US" sz="1800" b="1">
                <a:solidFill>
                  <a:schemeClr val="tx1"/>
                </a:solidFill>
              </a:rPr>
              <a:t>of brethren</a:t>
            </a:r>
            <a:endParaRPr lang="en-US" sz="1800" b="1" dirty="0">
              <a:solidFill>
                <a:schemeClr val="tx1"/>
              </a:solidFill>
            </a:endParaRPr>
          </a:p>
          <a:p>
            <a:pPr marL="0" indent="0">
              <a:buNone/>
            </a:pPr>
            <a:endParaRPr lang="en-US" sz="1800" b="1" dirty="0">
              <a:solidFill>
                <a:schemeClr val="tx1"/>
              </a:solidFill>
            </a:endParaRPr>
          </a:p>
          <a:p>
            <a:pPr marL="0" indent="0">
              <a:buNone/>
            </a:pPr>
            <a:r>
              <a:rPr lang="en-US" sz="1800" b="1" dirty="0">
                <a:solidFill>
                  <a:schemeClr val="tx1"/>
                </a:solidFill>
              </a:rPr>
              <a:t>Pray for the congregation</a:t>
            </a:r>
          </a:p>
          <a:p>
            <a:pPr marL="0" indent="0">
              <a:buNone/>
            </a:pPr>
            <a:endParaRPr lang="en-US" sz="1800" b="1" dirty="0">
              <a:solidFill>
                <a:schemeClr val="tx1"/>
              </a:solidFill>
            </a:endParaRPr>
          </a:p>
          <a:p>
            <a:pPr marL="0" indent="0">
              <a:buNone/>
            </a:pPr>
            <a:r>
              <a:rPr lang="en-US" sz="1800" b="1" dirty="0">
                <a:solidFill>
                  <a:schemeClr val="tx1"/>
                </a:solidFill>
              </a:rPr>
              <a:t>We are more willing to work for God if we appreciate what we have</a:t>
            </a:r>
          </a:p>
          <a:p>
            <a:pPr marL="0" indent="0">
              <a:buNone/>
            </a:pPr>
            <a:endParaRPr lang="en-US" sz="1800" b="1" dirty="0">
              <a:solidFill>
                <a:schemeClr val="tx1"/>
              </a:solidFill>
            </a:endParaRPr>
          </a:p>
        </p:txBody>
      </p:sp>
    </p:spTree>
    <p:extLst>
      <p:ext uri="{BB962C8B-B14F-4D97-AF65-F5344CB8AC3E}">
        <p14:creationId xmlns:p14="http://schemas.microsoft.com/office/powerpoint/2010/main" val="41473165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Tree>
    <p:extLst>
      <p:ext uri="{BB962C8B-B14F-4D97-AF65-F5344CB8AC3E}">
        <p14:creationId xmlns:p14="http://schemas.microsoft.com/office/powerpoint/2010/main" val="14590781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t>
            </a:r>
            <a:r>
              <a:rPr lang="en-US" sz="1800" i="1" baseline="30000" dirty="0">
                <a:solidFill>
                  <a:schemeClr val="tx1"/>
                </a:solidFill>
              </a:rPr>
              <a:t>19</a:t>
            </a:r>
            <a:r>
              <a:rPr lang="en-US" sz="1800" i="1" dirty="0">
                <a:solidFill>
                  <a:schemeClr val="tx1"/>
                </a:solidFill>
              </a:rPr>
              <a:t>Do not quench the Spirit. </a:t>
            </a:r>
            <a:r>
              <a:rPr lang="en-US" sz="1800" i="1" baseline="30000" dirty="0">
                <a:solidFill>
                  <a:schemeClr val="tx1"/>
                </a:solidFill>
              </a:rPr>
              <a:t>20</a:t>
            </a:r>
            <a:r>
              <a:rPr lang="en-US" sz="1800" i="1" dirty="0">
                <a:solidFill>
                  <a:schemeClr val="tx1"/>
                </a:solidFill>
              </a:rPr>
              <a:t>Do not despise prophecies. </a:t>
            </a:r>
            <a:r>
              <a:rPr lang="en-US" sz="1800" i="1" baseline="30000" dirty="0">
                <a:solidFill>
                  <a:schemeClr val="tx1"/>
                </a:solidFill>
              </a:rPr>
              <a:t>21</a:t>
            </a:r>
            <a:r>
              <a:rPr lang="en-US" sz="1800" i="1" dirty="0">
                <a:solidFill>
                  <a:schemeClr val="tx1"/>
                </a:solidFill>
              </a:rPr>
              <a:t>Test all things; hold fast what is good. </a:t>
            </a:r>
            <a:r>
              <a:rPr lang="en-US" sz="1800" i="1" baseline="30000" dirty="0">
                <a:solidFill>
                  <a:schemeClr val="tx1"/>
                </a:solidFill>
              </a:rPr>
              <a:t>22</a:t>
            </a:r>
            <a:r>
              <a:rPr lang="en-US" sz="1800" i="1" dirty="0">
                <a:solidFill>
                  <a:schemeClr val="tx1"/>
                </a:solidFill>
              </a:rPr>
              <a:t>Abstain from every form of evil.”</a:t>
            </a:r>
          </a:p>
          <a:p>
            <a:pPr marL="0" indent="0">
              <a:buNone/>
            </a:pPr>
            <a:endParaRPr lang="en-US" sz="1800" i="1" dirty="0">
              <a:solidFill>
                <a:schemeClr val="tx1"/>
              </a:solidFill>
            </a:endParaRPr>
          </a:p>
          <a:p>
            <a:r>
              <a:rPr lang="en-US" sz="1800" dirty="0">
                <a:solidFill>
                  <a:schemeClr val="tx1"/>
                </a:solidFill>
              </a:rPr>
              <a:t>Slightly different application for Thessalonians and us.</a:t>
            </a:r>
          </a:p>
        </p:txBody>
      </p:sp>
    </p:spTree>
    <p:extLst>
      <p:ext uri="{BB962C8B-B14F-4D97-AF65-F5344CB8AC3E}">
        <p14:creationId xmlns:p14="http://schemas.microsoft.com/office/powerpoint/2010/main" val="30830591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Thessalonians: </a:t>
            </a:r>
          </a:p>
          <a:p>
            <a:pPr marL="0" indent="0">
              <a:buNone/>
            </a:pPr>
            <a:endParaRPr lang="en-US" sz="1800" dirty="0">
              <a:solidFill>
                <a:schemeClr val="tx1"/>
              </a:solidFill>
            </a:endParaRPr>
          </a:p>
          <a:p>
            <a:r>
              <a:rPr lang="en-US" sz="1800" b="1" dirty="0">
                <a:solidFill>
                  <a:schemeClr val="accent6"/>
                </a:solidFill>
              </a:rPr>
              <a:t>1 </a:t>
            </a:r>
            <a:r>
              <a:rPr lang="en-US" sz="1800" b="1" dirty="0" err="1">
                <a:solidFill>
                  <a:schemeClr val="accent6"/>
                </a:solidFill>
              </a:rPr>
              <a:t>Cor</a:t>
            </a:r>
            <a:r>
              <a:rPr lang="en-US" sz="1800" b="1" dirty="0">
                <a:solidFill>
                  <a:schemeClr val="accent6"/>
                </a:solidFill>
              </a:rPr>
              <a:t> 14:3-4</a:t>
            </a:r>
          </a:p>
          <a:p>
            <a:r>
              <a:rPr lang="en-US" sz="1800" dirty="0">
                <a:solidFill>
                  <a:schemeClr val="tx1"/>
                </a:solidFill>
              </a:rPr>
              <a:t>1 </a:t>
            </a:r>
            <a:r>
              <a:rPr lang="en-US" sz="1800" dirty="0" err="1">
                <a:solidFill>
                  <a:schemeClr val="tx1"/>
                </a:solidFill>
              </a:rPr>
              <a:t>Cor</a:t>
            </a:r>
            <a:r>
              <a:rPr lang="en-US" sz="1800" dirty="0">
                <a:solidFill>
                  <a:schemeClr val="tx1"/>
                </a:solidFill>
              </a:rPr>
              <a:t> 12:10</a:t>
            </a:r>
          </a:p>
          <a:p>
            <a:r>
              <a:rPr lang="en-US" sz="1800" dirty="0">
                <a:solidFill>
                  <a:schemeClr val="tx1"/>
                </a:solidFill>
              </a:rPr>
              <a:t>1 John 4:1-2</a:t>
            </a:r>
          </a:p>
          <a:p>
            <a:r>
              <a:rPr lang="en-US" sz="1800" dirty="0">
                <a:solidFill>
                  <a:schemeClr val="tx1"/>
                </a:solidFill>
              </a:rPr>
              <a:t>2 Pet 1:20-21</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“But he who prophesies speaks edification and exhortation and comfort to men. He who speaks in a tongue edifies himself, but he who prophesies edifies the church.”</a:t>
            </a:r>
          </a:p>
          <a:p>
            <a:pPr marL="0" indent="0">
              <a:buNone/>
            </a:pPr>
            <a:endParaRPr lang="en-US" sz="1800" i="1" dirty="0">
              <a:solidFill>
                <a:schemeClr val="tx1"/>
              </a:solidFill>
            </a:endParaRPr>
          </a:p>
          <a:p>
            <a:r>
              <a:rPr lang="en-US" sz="1800" dirty="0">
                <a:solidFill>
                  <a:schemeClr val="tx1"/>
                </a:solidFill>
              </a:rPr>
              <a:t>Focus on church over individual</a:t>
            </a:r>
          </a:p>
          <a:p>
            <a:r>
              <a:rPr lang="en-US" sz="1800" dirty="0">
                <a:solidFill>
                  <a:schemeClr val="tx1"/>
                </a:solidFill>
              </a:rPr>
              <a:t>Prophecies brought truth to the early Church</a:t>
            </a:r>
          </a:p>
        </p:txBody>
      </p:sp>
    </p:spTree>
    <p:extLst>
      <p:ext uri="{BB962C8B-B14F-4D97-AF65-F5344CB8AC3E}">
        <p14:creationId xmlns:p14="http://schemas.microsoft.com/office/powerpoint/2010/main" val="6041468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Thessalonians: </a:t>
            </a:r>
          </a:p>
          <a:p>
            <a:pPr marL="0" indent="0">
              <a:buNone/>
            </a:pPr>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14:3-4</a:t>
            </a:r>
          </a:p>
          <a:p>
            <a:r>
              <a:rPr lang="en-US" sz="1800" b="1" dirty="0">
                <a:solidFill>
                  <a:schemeClr val="accent6"/>
                </a:solidFill>
              </a:rPr>
              <a:t>1 </a:t>
            </a:r>
            <a:r>
              <a:rPr lang="en-US" sz="1800" b="1" dirty="0" err="1">
                <a:solidFill>
                  <a:schemeClr val="accent6"/>
                </a:solidFill>
              </a:rPr>
              <a:t>Cor</a:t>
            </a:r>
            <a:r>
              <a:rPr lang="en-US" sz="1800" b="1" dirty="0">
                <a:solidFill>
                  <a:schemeClr val="accent6"/>
                </a:solidFill>
              </a:rPr>
              <a:t> 12:10</a:t>
            </a:r>
          </a:p>
          <a:p>
            <a:r>
              <a:rPr lang="en-US" sz="1800" dirty="0">
                <a:solidFill>
                  <a:schemeClr val="tx1"/>
                </a:solidFill>
              </a:rPr>
              <a:t>1 John 4:1-2</a:t>
            </a:r>
            <a:endParaRPr lang="en-US" sz="1800" b="1" dirty="0">
              <a:solidFill>
                <a:schemeClr val="accent6"/>
              </a:solidFill>
            </a:endParaRPr>
          </a:p>
          <a:p>
            <a:r>
              <a:rPr lang="en-US" sz="1800" dirty="0">
                <a:solidFill>
                  <a:schemeClr val="tx1"/>
                </a:solidFill>
              </a:rPr>
              <a:t>2 Pet 1:20-21</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“to another the working of miracles, to another prophecy, to another discerning of spirits, to another different kinds of tongues, to another the interpretation of tongues.”</a:t>
            </a:r>
          </a:p>
          <a:p>
            <a:pPr marL="0" indent="0">
              <a:buNone/>
            </a:pPr>
            <a:endParaRPr lang="en-US" sz="1800" i="1" dirty="0">
              <a:solidFill>
                <a:schemeClr val="tx1"/>
              </a:solidFill>
            </a:endParaRPr>
          </a:p>
          <a:p>
            <a:r>
              <a:rPr lang="en-US" sz="1800" dirty="0">
                <a:solidFill>
                  <a:schemeClr val="tx1"/>
                </a:solidFill>
              </a:rPr>
              <a:t>Some could miraculously discern the spirits</a:t>
            </a:r>
          </a:p>
        </p:txBody>
      </p:sp>
    </p:spTree>
    <p:extLst>
      <p:ext uri="{BB962C8B-B14F-4D97-AF65-F5344CB8AC3E}">
        <p14:creationId xmlns:p14="http://schemas.microsoft.com/office/powerpoint/2010/main" val="18968550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Thessalonians: </a:t>
            </a:r>
          </a:p>
          <a:p>
            <a:pPr marL="0" indent="0">
              <a:buNone/>
            </a:pPr>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14:3-4</a:t>
            </a:r>
          </a:p>
          <a:p>
            <a:r>
              <a:rPr lang="en-US" sz="1800" dirty="0">
                <a:solidFill>
                  <a:schemeClr val="tx1"/>
                </a:solidFill>
              </a:rPr>
              <a:t>1 </a:t>
            </a:r>
            <a:r>
              <a:rPr lang="en-US" sz="1800" dirty="0" err="1">
                <a:solidFill>
                  <a:schemeClr val="tx1"/>
                </a:solidFill>
              </a:rPr>
              <a:t>Cor</a:t>
            </a:r>
            <a:r>
              <a:rPr lang="en-US" sz="1800" dirty="0">
                <a:solidFill>
                  <a:schemeClr val="tx1"/>
                </a:solidFill>
              </a:rPr>
              <a:t> 12:10</a:t>
            </a:r>
          </a:p>
          <a:p>
            <a:r>
              <a:rPr lang="en-US" sz="1800" b="1" dirty="0">
                <a:solidFill>
                  <a:schemeClr val="accent6"/>
                </a:solidFill>
              </a:rPr>
              <a:t>1 John 4:1-2</a:t>
            </a:r>
          </a:p>
          <a:p>
            <a:r>
              <a:rPr lang="en-US" sz="1800" dirty="0">
                <a:solidFill>
                  <a:schemeClr val="tx1"/>
                </a:solidFill>
              </a:rPr>
              <a:t>2 Pet 1:20-21</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“Beloved, do not believe every spirit, but test the spirits, whether they are of God; because many false prophets have gone out into the world. By this you know the Spirit of God: Every spirit that confesses that Jesus Christ has come in the flesh is of God”</a:t>
            </a:r>
          </a:p>
          <a:p>
            <a:pPr marL="0" indent="0">
              <a:buNone/>
            </a:pPr>
            <a:endParaRPr lang="en-US" sz="1800" i="1" dirty="0">
              <a:solidFill>
                <a:schemeClr val="tx1"/>
              </a:solidFill>
            </a:endParaRPr>
          </a:p>
          <a:p>
            <a:r>
              <a:rPr lang="en-US" sz="1800" dirty="0">
                <a:solidFill>
                  <a:schemeClr val="tx1"/>
                </a:solidFill>
              </a:rPr>
              <a:t>Prophecies could be tested without miraculous spiritual gifts</a:t>
            </a:r>
          </a:p>
          <a:p>
            <a:r>
              <a:rPr lang="en-US" sz="1800" dirty="0">
                <a:solidFill>
                  <a:schemeClr val="tx1"/>
                </a:solidFill>
              </a:rPr>
              <a:t>True prophecies would never contradict past teaching</a:t>
            </a:r>
          </a:p>
          <a:p>
            <a:pPr marL="0" indent="0">
              <a:buNone/>
            </a:pPr>
            <a:endParaRPr lang="en-US" sz="1800" i="1" dirty="0">
              <a:solidFill>
                <a:schemeClr val="tx1"/>
              </a:solidFill>
            </a:endParaRPr>
          </a:p>
        </p:txBody>
      </p:sp>
    </p:spTree>
    <p:extLst>
      <p:ext uri="{BB962C8B-B14F-4D97-AF65-F5344CB8AC3E}">
        <p14:creationId xmlns:p14="http://schemas.microsoft.com/office/powerpoint/2010/main" val="3115524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Thessalonians: </a:t>
            </a:r>
          </a:p>
          <a:p>
            <a:pPr marL="0" indent="0">
              <a:buNone/>
            </a:pPr>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14:3-4</a:t>
            </a:r>
          </a:p>
          <a:p>
            <a:r>
              <a:rPr lang="en-US" sz="1800" dirty="0">
                <a:solidFill>
                  <a:schemeClr val="tx1"/>
                </a:solidFill>
              </a:rPr>
              <a:t>1 </a:t>
            </a:r>
            <a:r>
              <a:rPr lang="en-US" sz="1800" dirty="0" err="1">
                <a:solidFill>
                  <a:schemeClr val="tx1"/>
                </a:solidFill>
              </a:rPr>
              <a:t>Cor</a:t>
            </a:r>
            <a:r>
              <a:rPr lang="en-US" sz="1800" dirty="0">
                <a:solidFill>
                  <a:schemeClr val="tx1"/>
                </a:solidFill>
              </a:rPr>
              <a:t> 12:10</a:t>
            </a:r>
          </a:p>
          <a:p>
            <a:r>
              <a:rPr lang="en-US" sz="1800" dirty="0">
                <a:solidFill>
                  <a:schemeClr val="tx1"/>
                </a:solidFill>
              </a:rPr>
              <a:t>1 John 4:1-2</a:t>
            </a:r>
          </a:p>
          <a:p>
            <a:r>
              <a:rPr lang="en-US" sz="1800" b="1" dirty="0">
                <a:solidFill>
                  <a:schemeClr val="accent6"/>
                </a:solidFill>
              </a:rPr>
              <a:t>2 Pet 1:20-21</a:t>
            </a:r>
          </a:p>
          <a:p>
            <a:endParaRPr lang="en-US" sz="1800" dirty="0">
              <a:solidFill>
                <a:schemeClr val="tx1"/>
              </a:solidFill>
            </a:endParaRP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“knowing this first, that no prophecy of Scripture is of any private interpretation, for prophecy never came by the will of man, but holy men of God spoke as they were moved by the Holy Spirit.”</a:t>
            </a:r>
          </a:p>
          <a:p>
            <a:pPr marL="0" indent="0">
              <a:buNone/>
            </a:pPr>
            <a:endParaRPr lang="en-US" sz="1800" i="1" dirty="0">
              <a:solidFill>
                <a:schemeClr val="tx1"/>
              </a:solidFill>
            </a:endParaRPr>
          </a:p>
          <a:p>
            <a:r>
              <a:rPr lang="en-US" sz="1800" dirty="0">
                <a:solidFill>
                  <a:schemeClr val="tx1"/>
                </a:solidFill>
              </a:rPr>
              <a:t>Do not despise prophecies because men deliver them</a:t>
            </a:r>
          </a:p>
          <a:p>
            <a:r>
              <a:rPr lang="en-US" sz="1800" dirty="0">
                <a:solidFill>
                  <a:schemeClr val="tx1"/>
                </a:solidFill>
              </a:rPr>
              <a:t>Just the messenger</a:t>
            </a:r>
          </a:p>
          <a:p>
            <a:r>
              <a:rPr lang="en-US" sz="1800" dirty="0">
                <a:solidFill>
                  <a:schemeClr val="tx1"/>
                </a:solidFill>
              </a:rPr>
              <a:t>They were to </a:t>
            </a:r>
            <a:r>
              <a:rPr lang="en-US" sz="1800" i="1" dirty="0">
                <a:solidFill>
                  <a:schemeClr val="tx1"/>
                </a:solidFill>
              </a:rPr>
              <a:t>“hold fast what is good”</a:t>
            </a:r>
          </a:p>
        </p:txBody>
      </p:sp>
    </p:spTree>
    <p:extLst>
      <p:ext uri="{BB962C8B-B14F-4D97-AF65-F5344CB8AC3E}">
        <p14:creationId xmlns:p14="http://schemas.microsoft.com/office/powerpoint/2010/main" val="4598070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Thessalonians: </a:t>
            </a:r>
          </a:p>
          <a:p>
            <a:pPr marL="0" indent="0">
              <a:buNone/>
            </a:pPr>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14:3-4</a:t>
            </a:r>
          </a:p>
          <a:p>
            <a:r>
              <a:rPr lang="en-US" sz="1800" dirty="0">
                <a:solidFill>
                  <a:schemeClr val="tx1"/>
                </a:solidFill>
              </a:rPr>
              <a:t>1 </a:t>
            </a:r>
            <a:r>
              <a:rPr lang="en-US" sz="1800" dirty="0" err="1">
                <a:solidFill>
                  <a:schemeClr val="tx1"/>
                </a:solidFill>
              </a:rPr>
              <a:t>Cor</a:t>
            </a:r>
            <a:r>
              <a:rPr lang="en-US" sz="1800" dirty="0">
                <a:solidFill>
                  <a:schemeClr val="tx1"/>
                </a:solidFill>
              </a:rPr>
              <a:t> 12:10</a:t>
            </a:r>
          </a:p>
          <a:p>
            <a:r>
              <a:rPr lang="en-US" sz="1800" dirty="0">
                <a:solidFill>
                  <a:schemeClr val="tx1"/>
                </a:solidFill>
              </a:rPr>
              <a:t>1 John 4:1-2</a:t>
            </a:r>
          </a:p>
          <a:p>
            <a:r>
              <a:rPr lang="en-US" sz="1800" dirty="0">
                <a:solidFill>
                  <a:schemeClr val="tx1"/>
                </a:solidFill>
              </a:rPr>
              <a:t>2 Pet 1:20-21</a:t>
            </a:r>
          </a:p>
          <a:p>
            <a:endParaRPr lang="en-US" sz="1800" dirty="0">
              <a:solidFill>
                <a:schemeClr val="tx1"/>
              </a:solidFill>
            </a:endParaRPr>
          </a:p>
          <a:p>
            <a:pPr marL="0" indent="0">
              <a:buNone/>
            </a:pPr>
            <a:r>
              <a:rPr lang="en-US" sz="1800" dirty="0">
                <a:solidFill>
                  <a:schemeClr val="tx1"/>
                </a:solidFill>
              </a:rPr>
              <a:t>Us:</a:t>
            </a:r>
          </a:p>
          <a:p>
            <a:endParaRPr lang="en-US" sz="1800" dirty="0">
              <a:solidFill>
                <a:schemeClr val="tx1"/>
              </a:solidFill>
            </a:endParaRPr>
          </a:p>
          <a:p>
            <a:r>
              <a:rPr lang="en-US" sz="1800" b="1" dirty="0">
                <a:solidFill>
                  <a:schemeClr val="accent6"/>
                </a:solidFill>
              </a:rPr>
              <a:t>Matt 5:14-15</a:t>
            </a:r>
          </a:p>
          <a:p>
            <a:r>
              <a:rPr lang="en-US" sz="1800" dirty="0">
                <a:solidFill>
                  <a:schemeClr val="tx1"/>
                </a:solidFill>
              </a:rPr>
              <a:t>Acts 17:11</a:t>
            </a: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“You are the light of the world. A city that is set on a hill cannot be hidden. Nor do they light a lamp and put it under a basket, but on a lampstand, and it gives light to all who are in the house.”</a:t>
            </a:r>
          </a:p>
          <a:p>
            <a:pPr marL="0" indent="0">
              <a:buNone/>
            </a:pPr>
            <a:endParaRPr lang="en-US" sz="1800" i="1" dirty="0">
              <a:solidFill>
                <a:schemeClr val="tx1"/>
              </a:solidFill>
            </a:endParaRPr>
          </a:p>
          <a:p>
            <a:r>
              <a:rPr lang="en-US" sz="1800" dirty="0">
                <a:solidFill>
                  <a:schemeClr val="tx1"/>
                </a:solidFill>
              </a:rPr>
              <a:t>The spirit teaches us through the Word</a:t>
            </a:r>
          </a:p>
          <a:p>
            <a:r>
              <a:rPr lang="en-US" sz="1800" dirty="0">
                <a:solidFill>
                  <a:schemeClr val="tx1"/>
                </a:solidFill>
              </a:rPr>
              <a:t>Do not quench it</a:t>
            </a:r>
          </a:p>
        </p:txBody>
      </p:sp>
    </p:spTree>
    <p:extLst>
      <p:ext uri="{BB962C8B-B14F-4D97-AF65-F5344CB8AC3E}">
        <p14:creationId xmlns:p14="http://schemas.microsoft.com/office/powerpoint/2010/main" val="13466745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the spirit (vs. 19-22)</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Thessalonians: </a:t>
            </a:r>
          </a:p>
          <a:p>
            <a:pPr marL="0" indent="0">
              <a:buNone/>
            </a:pPr>
            <a:endParaRPr lang="en-US" sz="1800" dirty="0">
              <a:solidFill>
                <a:schemeClr val="tx1"/>
              </a:solidFill>
            </a:endParaRPr>
          </a:p>
          <a:p>
            <a:r>
              <a:rPr lang="en-US" sz="1800" dirty="0">
                <a:solidFill>
                  <a:schemeClr val="tx1"/>
                </a:solidFill>
              </a:rPr>
              <a:t>1 </a:t>
            </a:r>
            <a:r>
              <a:rPr lang="en-US" sz="1800" dirty="0" err="1">
                <a:solidFill>
                  <a:schemeClr val="tx1"/>
                </a:solidFill>
              </a:rPr>
              <a:t>Cor</a:t>
            </a:r>
            <a:r>
              <a:rPr lang="en-US" sz="1800" dirty="0">
                <a:solidFill>
                  <a:schemeClr val="tx1"/>
                </a:solidFill>
              </a:rPr>
              <a:t> 14:3-4</a:t>
            </a:r>
          </a:p>
          <a:p>
            <a:r>
              <a:rPr lang="en-US" sz="1800" dirty="0">
                <a:solidFill>
                  <a:schemeClr val="tx1"/>
                </a:solidFill>
              </a:rPr>
              <a:t>1 </a:t>
            </a:r>
            <a:r>
              <a:rPr lang="en-US" sz="1800" dirty="0" err="1">
                <a:solidFill>
                  <a:schemeClr val="tx1"/>
                </a:solidFill>
              </a:rPr>
              <a:t>Cor</a:t>
            </a:r>
            <a:r>
              <a:rPr lang="en-US" sz="1800" dirty="0">
                <a:solidFill>
                  <a:schemeClr val="tx1"/>
                </a:solidFill>
              </a:rPr>
              <a:t> 12:10</a:t>
            </a:r>
          </a:p>
          <a:p>
            <a:r>
              <a:rPr lang="en-US" sz="1800" dirty="0">
                <a:solidFill>
                  <a:schemeClr val="tx1"/>
                </a:solidFill>
              </a:rPr>
              <a:t>1 John 4:1-2</a:t>
            </a:r>
          </a:p>
          <a:p>
            <a:r>
              <a:rPr lang="en-US" sz="1800" dirty="0">
                <a:solidFill>
                  <a:schemeClr val="tx1"/>
                </a:solidFill>
              </a:rPr>
              <a:t>2 Pet 1:20-21</a:t>
            </a:r>
          </a:p>
          <a:p>
            <a:endParaRPr lang="en-US" sz="1800" dirty="0">
              <a:solidFill>
                <a:schemeClr val="tx1"/>
              </a:solidFill>
            </a:endParaRPr>
          </a:p>
          <a:p>
            <a:pPr marL="0" indent="0">
              <a:buNone/>
            </a:pPr>
            <a:r>
              <a:rPr lang="en-US" sz="1800" dirty="0">
                <a:solidFill>
                  <a:schemeClr val="tx1"/>
                </a:solidFill>
              </a:rPr>
              <a:t>Us:</a:t>
            </a:r>
          </a:p>
          <a:p>
            <a:endParaRPr lang="en-US" sz="1800" dirty="0">
              <a:solidFill>
                <a:schemeClr val="tx1"/>
              </a:solidFill>
            </a:endParaRPr>
          </a:p>
          <a:p>
            <a:r>
              <a:rPr lang="en-US" sz="1800" dirty="0">
                <a:solidFill>
                  <a:schemeClr val="tx1"/>
                </a:solidFill>
              </a:rPr>
              <a:t>Matt 5:14-15</a:t>
            </a:r>
          </a:p>
          <a:p>
            <a:r>
              <a:rPr lang="en-US" sz="1800" b="1" dirty="0">
                <a:solidFill>
                  <a:schemeClr val="accent6"/>
                </a:solidFill>
              </a:rPr>
              <a:t>Acts 17:11</a:t>
            </a:r>
          </a:p>
          <a:p>
            <a:endParaRPr lang="en-US" sz="2000" dirty="0">
              <a:solidFill>
                <a:schemeClr val="tx1"/>
              </a:solidFill>
            </a:endParaRP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“These were more fair-minded than those in Thessalonica, in that they received the word with all readiness, and searched the Scriptures daily to find out whether these things were so.”</a:t>
            </a:r>
          </a:p>
          <a:p>
            <a:pPr marL="0" indent="0">
              <a:buNone/>
            </a:pPr>
            <a:endParaRPr lang="en-US" sz="1800" i="1" dirty="0">
              <a:solidFill>
                <a:schemeClr val="tx1"/>
              </a:solidFill>
            </a:endParaRPr>
          </a:p>
          <a:p>
            <a:r>
              <a:rPr lang="en-US" sz="1800" dirty="0">
                <a:solidFill>
                  <a:schemeClr val="tx1"/>
                </a:solidFill>
              </a:rPr>
              <a:t>We also hear teaching from men</a:t>
            </a:r>
          </a:p>
          <a:p>
            <a:r>
              <a:rPr lang="en-US" sz="1800" dirty="0">
                <a:solidFill>
                  <a:schemeClr val="tx1"/>
                </a:solidFill>
              </a:rPr>
              <a:t>We are just as responsible for testing their teaching. </a:t>
            </a:r>
          </a:p>
          <a:p>
            <a:r>
              <a:rPr lang="en-US" sz="1800" dirty="0">
                <a:solidFill>
                  <a:schemeClr val="tx1"/>
                </a:solidFill>
              </a:rPr>
              <a:t>Do not despise the teaching just because a man delivered it</a:t>
            </a:r>
          </a:p>
          <a:p>
            <a:endParaRPr lang="en-US" sz="1800" dirty="0">
              <a:solidFill>
                <a:schemeClr val="tx1"/>
              </a:solidFill>
            </a:endParaRPr>
          </a:p>
          <a:p>
            <a:pPr marL="0" indent="0">
              <a:buNone/>
            </a:pPr>
            <a:r>
              <a:rPr lang="en-US" sz="1800" b="1" dirty="0">
                <a:solidFill>
                  <a:schemeClr val="tx1"/>
                </a:solidFill>
              </a:rPr>
              <a:t>A congregation will always grow closer to God if they have the right attitude toward the Spirit</a:t>
            </a:r>
          </a:p>
        </p:txBody>
      </p:sp>
    </p:spTree>
    <p:extLst>
      <p:ext uri="{BB962C8B-B14F-4D97-AF65-F5344CB8AC3E}">
        <p14:creationId xmlns:p14="http://schemas.microsoft.com/office/powerpoint/2010/main" val="937250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Tree>
    <p:extLst>
      <p:ext uri="{BB962C8B-B14F-4D97-AF65-F5344CB8AC3E}">
        <p14:creationId xmlns:p14="http://schemas.microsoft.com/office/powerpoint/2010/main" val="104035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a:t>
            </a:r>
            <a:r>
              <a:rPr lang="en-US" sz="1800" i="1" baseline="30000" dirty="0">
                <a:solidFill>
                  <a:schemeClr val="tx1"/>
                </a:solidFill>
              </a:rPr>
              <a:t>12</a:t>
            </a:r>
            <a:r>
              <a:rPr lang="en-US" sz="1800" i="1" dirty="0">
                <a:solidFill>
                  <a:schemeClr val="tx1"/>
                </a:solidFill>
              </a:rPr>
              <a:t>And we urge you, brethren, to recognize those who labor among you, and are over you in the Lord and admonish you, </a:t>
            </a:r>
            <a:endParaRPr lang="en-US" sz="2000" dirty="0">
              <a:solidFill>
                <a:schemeClr val="tx1"/>
              </a:solidFill>
            </a:endParaRPr>
          </a:p>
          <a:p>
            <a:r>
              <a:rPr lang="en-US" sz="1800" dirty="0">
                <a:solidFill>
                  <a:schemeClr val="tx1"/>
                </a:solidFill>
              </a:rPr>
              <a:t>One group</a:t>
            </a:r>
            <a:endParaRPr lang="en-US" sz="2000" dirty="0">
              <a:solidFill>
                <a:schemeClr val="tx1"/>
              </a:solidFill>
            </a:endParaRPr>
          </a:p>
          <a:p>
            <a:r>
              <a:rPr lang="en-US" sz="1800" dirty="0">
                <a:solidFill>
                  <a:schemeClr val="tx1"/>
                </a:solidFill>
              </a:rPr>
              <a:t>Elders / Deacons</a:t>
            </a:r>
          </a:p>
          <a:p>
            <a:endParaRPr lang="en-US" sz="1800" dirty="0">
              <a:solidFill>
                <a:schemeClr val="tx1"/>
              </a:solidFill>
            </a:endParaRPr>
          </a:p>
          <a:p>
            <a:pPr marL="0" indent="0">
              <a:buNone/>
            </a:pPr>
            <a:r>
              <a:rPr lang="en-US" sz="1800" dirty="0">
                <a:solidFill>
                  <a:schemeClr val="tx1"/>
                </a:solidFill>
              </a:rPr>
              <a:t>1Tim 5:17</a:t>
            </a:r>
          </a:p>
          <a:p>
            <a:pPr marL="0" indent="0">
              <a:buNone/>
            </a:pPr>
            <a:r>
              <a:rPr lang="en-US" sz="1800" i="1" dirty="0">
                <a:solidFill>
                  <a:schemeClr val="tx1"/>
                </a:solidFill>
              </a:rPr>
              <a:t>“Let the elders who rule well be counted worthy of double honor”</a:t>
            </a:r>
            <a:endParaRPr lang="en-US" sz="2000" dirty="0"/>
          </a:p>
        </p:txBody>
      </p:sp>
    </p:spTree>
    <p:extLst>
      <p:ext uri="{BB962C8B-B14F-4D97-AF65-F5344CB8AC3E}">
        <p14:creationId xmlns:p14="http://schemas.microsoft.com/office/powerpoint/2010/main" val="258429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Recognize (respect) those who:</a:t>
            </a:r>
          </a:p>
          <a:p>
            <a:pPr marL="0" indent="0">
              <a:buNone/>
            </a:pPr>
            <a:endParaRPr lang="en-US" sz="1800" b="1" dirty="0">
              <a:solidFill>
                <a:schemeClr val="accent6"/>
              </a:solidFill>
            </a:endParaRPr>
          </a:p>
          <a:p>
            <a:pPr marL="0" indent="0">
              <a:buNone/>
            </a:pPr>
            <a:r>
              <a:rPr lang="en-US" sz="1800" dirty="0">
                <a:solidFill>
                  <a:schemeClr val="tx1"/>
                </a:solidFill>
              </a:rPr>
              <a:t>Labor among you</a:t>
            </a:r>
            <a:endParaRPr lang="en-US" sz="1800" dirty="0"/>
          </a:p>
          <a:p>
            <a:pPr>
              <a:buFont typeface="Wingdings" pitchFamily="2" charset="2"/>
              <a:buChar char="§"/>
            </a:pPr>
            <a:r>
              <a:rPr lang="en-US" sz="1800" b="1" dirty="0" err="1">
                <a:solidFill>
                  <a:schemeClr val="accent6"/>
                </a:solidFill>
              </a:rPr>
              <a:t>Eph</a:t>
            </a:r>
            <a:r>
              <a:rPr lang="en-US" sz="1800" b="1" dirty="0">
                <a:solidFill>
                  <a:schemeClr val="accent6"/>
                </a:solidFill>
              </a:rPr>
              <a:t> 4:28</a:t>
            </a:r>
          </a:p>
          <a:p>
            <a:pPr>
              <a:buFont typeface="Wingdings" pitchFamily="2" charset="2"/>
              <a:buChar char="§"/>
            </a:pPr>
            <a:r>
              <a:rPr lang="en-US" sz="1800" dirty="0">
                <a:solidFill>
                  <a:schemeClr val="tx1"/>
                </a:solidFill>
              </a:rPr>
              <a:t>1 Tim 5:17</a:t>
            </a:r>
          </a:p>
          <a:p>
            <a:pPr>
              <a:buFont typeface="Wingdings" pitchFamily="2" charset="2"/>
              <a:buChar char="§"/>
            </a:pPr>
            <a:endParaRPr lang="en-US" sz="1800" dirty="0">
              <a:solidFill>
                <a:schemeClr val="tx1"/>
              </a:solidFill>
            </a:endParaRPr>
          </a:p>
          <a:p>
            <a:pPr marL="0" indent="0">
              <a:buNone/>
            </a:pPr>
            <a:r>
              <a:rPr lang="en-US" sz="1800" dirty="0">
                <a:solidFill>
                  <a:schemeClr val="tx1"/>
                </a:solidFill>
              </a:rPr>
              <a:t>Are over you</a:t>
            </a:r>
          </a:p>
          <a:p>
            <a:r>
              <a:rPr lang="en-US" sz="1800" dirty="0" err="1">
                <a:solidFill>
                  <a:schemeClr val="tx1"/>
                </a:solidFill>
              </a:rPr>
              <a:t>Heb</a:t>
            </a:r>
            <a:r>
              <a:rPr lang="en-US" sz="1800" dirty="0">
                <a:solidFill>
                  <a:schemeClr val="tx1"/>
                </a:solidFill>
              </a:rPr>
              <a:t> 13:17</a:t>
            </a:r>
          </a:p>
          <a:p>
            <a:endParaRPr lang="en-US" sz="1800" dirty="0">
              <a:solidFill>
                <a:schemeClr val="tx1"/>
              </a:solidFill>
            </a:endParaRPr>
          </a:p>
          <a:p>
            <a:pPr marL="0" indent="0">
              <a:buNone/>
            </a:pPr>
            <a:r>
              <a:rPr lang="en-US" sz="1800" dirty="0">
                <a:solidFill>
                  <a:schemeClr val="tx1"/>
                </a:solidFill>
              </a:rPr>
              <a:t>Admonish you</a:t>
            </a:r>
          </a:p>
          <a:p>
            <a:r>
              <a:rPr lang="en-US" sz="1800" dirty="0">
                <a:solidFill>
                  <a:schemeClr val="tx1"/>
                </a:solidFill>
              </a:rPr>
              <a:t>Titus 1:9</a:t>
            </a:r>
          </a:p>
          <a:p>
            <a:r>
              <a:rPr lang="en-US" sz="1800" dirty="0" err="1">
                <a:solidFill>
                  <a:schemeClr val="tx1"/>
                </a:solidFill>
              </a:rPr>
              <a:t>Prov</a:t>
            </a:r>
            <a:r>
              <a:rPr lang="en-US" sz="1800" dirty="0">
                <a:solidFill>
                  <a:schemeClr val="tx1"/>
                </a:solidFill>
              </a:rPr>
              <a:t> 19:20</a:t>
            </a:r>
          </a:p>
          <a:p>
            <a:pPr>
              <a:buFont typeface="Wingdings" pitchFamily="2" charset="2"/>
              <a:buChar char="§"/>
            </a:pPr>
            <a:endParaRPr lang="en-US" sz="2000" dirty="0"/>
          </a:p>
        </p:txBody>
      </p:sp>
      <p:sp>
        <p:nvSpPr>
          <p:cNvPr id="4" name="Content Placeholder 3"/>
          <p:cNvSpPr>
            <a:spLocks noGrp="1"/>
          </p:cNvSpPr>
          <p:nvPr>
            <p:ph sz="half" idx="2"/>
          </p:nvPr>
        </p:nvSpPr>
        <p:spPr>
          <a:xfrm>
            <a:off x="4648200" y="1600200"/>
            <a:ext cx="4343400" cy="4724400"/>
          </a:xfrm>
        </p:spPr>
        <p:txBody>
          <a:bodyPr>
            <a:normAutofit/>
          </a:bodyPr>
          <a:lstStyle/>
          <a:p>
            <a:pPr marL="0" indent="0">
              <a:buNone/>
            </a:pPr>
            <a:r>
              <a:rPr lang="en-US" sz="1800" i="1" dirty="0">
                <a:solidFill>
                  <a:schemeClr val="tx1"/>
                </a:solidFill>
              </a:rPr>
              <a:t>“Let him who stole steal no longer, but rather let him labor, working with his hands what is good, that he may have something to give him who has need.”</a:t>
            </a:r>
          </a:p>
          <a:p>
            <a:pPr marL="0" indent="0">
              <a:buNone/>
            </a:pPr>
            <a:endParaRPr lang="en-US" sz="1800" i="1" dirty="0">
              <a:solidFill>
                <a:schemeClr val="tx1"/>
              </a:solidFill>
            </a:endParaRPr>
          </a:p>
          <a:p>
            <a:r>
              <a:rPr lang="en-US" sz="1800" dirty="0">
                <a:solidFill>
                  <a:schemeClr val="tx1"/>
                </a:solidFill>
              </a:rPr>
              <a:t>Could mean physical labor</a:t>
            </a:r>
          </a:p>
        </p:txBody>
      </p:sp>
    </p:spTree>
    <p:extLst>
      <p:ext uri="{BB962C8B-B14F-4D97-AF65-F5344CB8AC3E}">
        <p14:creationId xmlns:p14="http://schemas.microsoft.com/office/powerpoint/2010/main" val="407336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 toward leaders (vs. 12-13)</a:t>
            </a:r>
          </a:p>
        </p:txBody>
      </p:sp>
      <p:sp>
        <p:nvSpPr>
          <p:cNvPr id="3" name="Content Placeholder 2"/>
          <p:cNvSpPr>
            <a:spLocks noGrp="1"/>
          </p:cNvSpPr>
          <p:nvPr>
            <p:ph sz="half" idx="1"/>
          </p:nvPr>
        </p:nvSpPr>
        <p:spPr>
          <a:ln w="38100">
            <a:solidFill>
              <a:schemeClr val="accent3"/>
            </a:solidFill>
          </a:ln>
        </p:spPr>
        <p:txBody>
          <a:bodyPr>
            <a:normAutofit/>
          </a:bodyPr>
          <a:lstStyle/>
          <a:p>
            <a:pPr marL="0" indent="0">
              <a:buNone/>
            </a:pPr>
            <a:r>
              <a:rPr lang="en-US" sz="1800" dirty="0">
                <a:solidFill>
                  <a:schemeClr val="tx1"/>
                </a:solidFill>
              </a:rPr>
              <a:t>Recognize (respect) those who:</a:t>
            </a:r>
          </a:p>
          <a:p>
            <a:pPr marL="0" indent="0">
              <a:buNone/>
            </a:pPr>
            <a:endParaRPr lang="en-US" sz="1800" b="1" dirty="0">
              <a:solidFill>
                <a:schemeClr val="accent6"/>
              </a:solidFill>
            </a:endParaRPr>
          </a:p>
          <a:p>
            <a:pPr marL="0" indent="0">
              <a:buNone/>
            </a:pPr>
            <a:r>
              <a:rPr lang="en-US" sz="1800" dirty="0">
                <a:solidFill>
                  <a:schemeClr val="tx1"/>
                </a:solidFill>
              </a:rPr>
              <a:t>Labor among you</a:t>
            </a:r>
            <a:endParaRPr lang="en-US" sz="1800" dirty="0"/>
          </a:p>
          <a:p>
            <a:pPr>
              <a:buFont typeface="Wingdings" pitchFamily="2" charset="2"/>
              <a:buChar char="§"/>
            </a:pPr>
            <a:r>
              <a:rPr lang="en-US" sz="1800" dirty="0" err="1">
                <a:solidFill>
                  <a:schemeClr val="tx1"/>
                </a:solidFill>
              </a:rPr>
              <a:t>Eph</a:t>
            </a:r>
            <a:r>
              <a:rPr lang="en-US" sz="1800" dirty="0">
                <a:solidFill>
                  <a:schemeClr val="tx1"/>
                </a:solidFill>
              </a:rPr>
              <a:t> 4:28</a:t>
            </a:r>
          </a:p>
          <a:p>
            <a:pPr>
              <a:buFont typeface="Wingdings" pitchFamily="2" charset="2"/>
              <a:buChar char="§"/>
            </a:pPr>
            <a:r>
              <a:rPr lang="en-US" sz="1800" b="1" dirty="0">
                <a:solidFill>
                  <a:schemeClr val="accent6"/>
                </a:solidFill>
              </a:rPr>
              <a:t>1 Tim 5:17</a:t>
            </a:r>
          </a:p>
          <a:p>
            <a:pPr>
              <a:buFont typeface="Wingdings" pitchFamily="2" charset="2"/>
              <a:buChar char="§"/>
            </a:pPr>
            <a:endParaRPr lang="en-US" sz="1800" dirty="0">
              <a:solidFill>
                <a:schemeClr val="tx1"/>
              </a:solidFill>
            </a:endParaRPr>
          </a:p>
          <a:p>
            <a:pPr marL="0" indent="0">
              <a:buNone/>
            </a:pPr>
            <a:r>
              <a:rPr lang="en-US" sz="1800" dirty="0">
                <a:solidFill>
                  <a:schemeClr val="tx1"/>
                </a:solidFill>
              </a:rPr>
              <a:t>Are over you</a:t>
            </a:r>
          </a:p>
          <a:p>
            <a:r>
              <a:rPr lang="en-US" sz="1800" dirty="0" err="1">
                <a:solidFill>
                  <a:schemeClr val="tx1"/>
                </a:solidFill>
              </a:rPr>
              <a:t>Heb</a:t>
            </a:r>
            <a:r>
              <a:rPr lang="en-US" sz="1800" dirty="0">
                <a:solidFill>
                  <a:schemeClr val="tx1"/>
                </a:solidFill>
              </a:rPr>
              <a:t> 13:17</a:t>
            </a:r>
          </a:p>
          <a:p>
            <a:endParaRPr lang="en-US" sz="1800" dirty="0">
              <a:solidFill>
                <a:schemeClr val="tx1"/>
              </a:solidFill>
            </a:endParaRPr>
          </a:p>
          <a:p>
            <a:pPr marL="0" indent="0">
              <a:buNone/>
            </a:pPr>
            <a:r>
              <a:rPr lang="en-US" sz="1800" dirty="0">
                <a:solidFill>
                  <a:schemeClr val="tx1"/>
                </a:solidFill>
              </a:rPr>
              <a:t>Admonish you</a:t>
            </a:r>
          </a:p>
          <a:p>
            <a:r>
              <a:rPr lang="en-US" sz="1800" dirty="0">
                <a:solidFill>
                  <a:schemeClr val="tx1"/>
                </a:solidFill>
              </a:rPr>
              <a:t>Titus 1:9</a:t>
            </a:r>
          </a:p>
          <a:p>
            <a:r>
              <a:rPr lang="en-US" sz="1800" dirty="0" err="1">
                <a:solidFill>
                  <a:schemeClr val="tx1"/>
                </a:solidFill>
              </a:rPr>
              <a:t>Prov</a:t>
            </a:r>
            <a:r>
              <a:rPr lang="en-US" sz="1800" dirty="0">
                <a:solidFill>
                  <a:schemeClr val="tx1"/>
                </a:solidFill>
              </a:rPr>
              <a:t> 19:20</a:t>
            </a:r>
          </a:p>
          <a:p>
            <a:pPr>
              <a:buFont typeface="Wingdings" pitchFamily="2" charset="2"/>
              <a:buChar char="§"/>
            </a:pPr>
            <a:endParaRPr lang="en-US" sz="2000" dirty="0"/>
          </a:p>
        </p:txBody>
      </p:sp>
      <p:sp>
        <p:nvSpPr>
          <p:cNvPr id="4" name="Content Placeholder 3"/>
          <p:cNvSpPr>
            <a:spLocks noGrp="1"/>
          </p:cNvSpPr>
          <p:nvPr>
            <p:ph sz="half" idx="2"/>
          </p:nvPr>
        </p:nvSpPr>
        <p:spPr/>
        <p:txBody>
          <a:bodyPr>
            <a:normAutofit/>
          </a:bodyPr>
          <a:lstStyle/>
          <a:p>
            <a:pPr marL="0" indent="0">
              <a:buNone/>
            </a:pPr>
            <a:r>
              <a:rPr lang="en-US" sz="1800" i="1" dirty="0">
                <a:solidFill>
                  <a:schemeClr val="tx1"/>
                </a:solidFill>
              </a:rPr>
              <a:t>“Let the elders who rule well be counted worthy of double honor, especially those who labor in the word and doctrine.” </a:t>
            </a:r>
          </a:p>
          <a:p>
            <a:pPr marL="0" indent="0">
              <a:buNone/>
            </a:pPr>
            <a:endParaRPr lang="en-US" sz="1800" i="1" dirty="0">
              <a:solidFill>
                <a:schemeClr val="tx1"/>
              </a:solidFill>
            </a:endParaRPr>
          </a:p>
          <a:p>
            <a:r>
              <a:rPr lang="en-US" sz="1800" dirty="0">
                <a:solidFill>
                  <a:schemeClr val="tx1"/>
                </a:solidFill>
              </a:rPr>
              <a:t>More likely spiritual labor</a:t>
            </a:r>
          </a:p>
          <a:p>
            <a:r>
              <a:rPr lang="en-US" sz="1800" dirty="0">
                <a:solidFill>
                  <a:schemeClr val="tx1"/>
                </a:solidFill>
              </a:rPr>
              <a:t>Teach classes</a:t>
            </a:r>
          </a:p>
          <a:p>
            <a:r>
              <a:rPr lang="en-US" sz="1800" dirty="0">
                <a:solidFill>
                  <a:schemeClr val="tx1"/>
                </a:solidFill>
              </a:rPr>
              <a:t>Know the Scriptures</a:t>
            </a:r>
          </a:p>
          <a:p>
            <a:r>
              <a:rPr lang="en-US" sz="1800" dirty="0">
                <a:solidFill>
                  <a:schemeClr val="tx1"/>
                </a:solidFill>
              </a:rPr>
              <a:t>Work behind the scenes</a:t>
            </a:r>
          </a:p>
        </p:txBody>
      </p:sp>
    </p:spTree>
    <p:extLst>
      <p:ext uri="{BB962C8B-B14F-4D97-AF65-F5344CB8AC3E}">
        <p14:creationId xmlns:p14="http://schemas.microsoft.com/office/powerpoint/2010/main" val="2542267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1910</TotalTime>
  <Words>3265</Words>
  <Application>Microsoft Office PowerPoint</Application>
  <PresentationFormat>On-screen Show (4:3)</PresentationFormat>
  <Paragraphs>700</Paragraphs>
  <Slides>58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58</vt:i4>
      </vt:variant>
    </vt:vector>
  </HeadingPairs>
  <TitlesOfParts>
    <vt:vector size="65" baseType="lpstr">
      <vt:lpstr>Calibri</vt:lpstr>
      <vt:lpstr>Franklin Gothic Book</vt:lpstr>
      <vt:lpstr>Franklin Gothic Medium</vt:lpstr>
      <vt:lpstr>Helvetica Neue</vt:lpstr>
      <vt:lpstr>Wingdings</vt:lpstr>
      <vt:lpstr>Wingdings 2</vt:lpstr>
      <vt:lpstr>Trek</vt:lpstr>
      <vt:lpstr>VARIOUS EXHORTATIONS</vt:lpstr>
      <vt:lpstr>CONTEXT</vt:lpstr>
      <vt:lpstr>CONTEXT</vt:lpstr>
      <vt:lpstr>CONTEXT</vt:lpstr>
      <vt:lpstr>CONTEXT</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leaders (vs. 12-13)</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brethren (vs. 14-15)</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situations (vs. 16-18)</vt:lpstr>
      <vt:lpstr>Attitude toward the spirit (vs. 19-22)</vt:lpstr>
      <vt:lpstr>Attitude toward the spirit (vs. 19-22)</vt:lpstr>
      <vt:lpstr>Attitude toward the spirit (vs. 19-22)</vt:lpstr>
      <vt:lpstr>Attitude toward the spirit (vs. 19-22)</vt:lpstr>
      <vt:lpstr>Attitude toward the spirit (vs. 19-22)</vt:lpstr>
      <vt:lpstr>Attitude toward the spirit (vs. 19-22)</vt:lpstr>
      <vt:lpstr>Attitude toward the spirit (vs. 19-22)</vt:lpstr>
      <vt:lpstr>Attitude toward the spirit (vs. 19-22)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Beacons to the world</dc:title>
  <dc:creator>Cory</dc:creator>
  <cp:lastModifiedBy>tchtcj@gmail.com</cp:lastModifiedBy>
  <cp:revision>98</cp:revision>
  <dcterms:created xsi:type="dcterms:W3CDTF">2013-03-16T01:47:36Z</dcterms:created>
  <dcterms:modified xsi:type="dcterms:W3CDTF">2016-06-08T02:46:08Z</dcterms:modified>
</cp:coreProperties>
</file>