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Lst>
  <p:sldIdLst>
    <p:sldId id="256" r:id="rId3"/>
    <p:sldId id="289" r:id="rId4"/>
    <p:sldId id="257" r:id="rId5"/>
    <p:sldId id="336" r:id="rId6"/>
    <p:sldId id="325" r:id="rId7"/>
    <p:sldId id="308" r:id="rId8"/>
    <p:sldId id="337" r:id="rId9"/>
    <p:sldId id="338" r:id="rId10"/>
    <p:sldId id="305" r:id="rId11"/>
    <p:sldId id="339" r:id="rId12"/>
    <p:sldId id="340" r:id="rId13"/>
    <p:sldId id="341" r:id="rId14"/>
    <p:sldId id="342" r:id="rId15"/>
    <p:sldId id="343" r:id="rId16"/>
    <p:sldId id="344" r:id="rId17"/>
    <p:sldId id="34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00000"/>
    <a:srgbClr val="FFFFCC"/>
    <a:srgbClr val="FFFF99"/>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8169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150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61975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74999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438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33207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647103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pPr/>
              <a:t>6/12/2016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892802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pPr/>
              <a:t>6/12/2016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4607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pPr/>
              <a:t>6/12/2016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931281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78756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64810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721687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788732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041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46069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9754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58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7212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561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13423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495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xmlns="" val="214881174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pPr/>
              <a:t>6/12/2016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766638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Bevel 3"/>
          <p:cNvSpPr/>
          <p:nvPr/>
        </p:nvSpPr>
        <p:spPr>
          <a:xfrm>
            <a:off x="906828" y="1752600"/>
            <a:ext cx="7308024" cy="1524000"/>
          </a:xfrm>
          <a:prstGeom prst="bevel">
            <a:avLst/>
          </a:prstGeom>
          <a:solidFill>
            <a:schemeClr val="tx1"/>
          </a:solidFill>
          <a:ln w="12700">
            <a:solidFill>
              <a:schemeClr val="accent6">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Other Things</a:t>
            </a:r>
          </a:p>
        </p:txBody>
      </p:sp>
    </p:spTree>
    <p:extLst>
      <p:ext uri="{BB962C8B-B14F-4D97-AF65-F5344CB8AC3E}">
        <p14:creationId xmlns:p14="http://schemas.microsoft.com/office/powerpoint/2010/main" xmlns="" val="131690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sp>
        <p:nvSpPr>
          <p:cNvPr id="8" name="Rectangle 7"/>
          <p:cNvSpPr/>
          <p:nvPr/>
        </p:nvSpPr>
        <p:spPr>
          <a:xfrm>
            <a:off x="567816" y="609600"/>
            <a:ext cx="8001000" cy="5638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Lord’s sufferings on cross only fed their sadistic thirst – </a:t>
            </a:r>
          </a:p>
          <a:p>
            <a:pPr marL="914400" lvl="1" indent="-457200">
              <a:spcAft>
                <a:spcPts val="12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Placed Him among robbers</a:t>
            </a:r>
          </a:p>
          <a:p>
            <a:pPr marL="914400" lvl="1" indent="-457200">
              <a:spcAft>
                <a:spcPts val="12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Ridiculed His claims</a:t>
            </a:r>
          </a:p>
          <a:p>
            <a:pPr marL="914400" lvl="1" indent="-457200">
              <a:spcAft>
                <a:spcPts val="12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Invited Him down</a:t>
            </a:r>
          </a:p>
          <a:p>
            <a:pPr marL="914400" lvl="1" indent="-457200">
              <a:spcAft>
                <a:spcPts val="12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Watched Him suffer</a:t>
            </a:r>
          </a:p>
          <a:p>
            <a:pPr marL="914400" lvl="1" indent="-457200">
              <a:spcAft>
                <a:spcPts val="12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Mocked His words</a:t>
            </a:r>
          </a:p>
          <a:p>
            <a:pPr marL="914400" lvl="1" indent="-457200">
              <a:spcAft>
                <a:spcPts val="600"/>
              </a:spcAft>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Wagged their heads</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31667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sp>
        <p:nvSpPr>
          <p:cNvPr id="8" name="Rectangle 7"/>
          <p:cNvSpPr/>
          <p:nvPr/>
        </p:nvSpPr>
        <p:spPr>
          <a:xfrm>
            <a:off x="567816" y="609600"/>
            <a:ext cx="8001000" cy="5638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700548" y="609600"/>
            <a:ext cx="7772400" cy="3200400"/>
          </a:xfrm>
          <a:prstGeom prst="rect">
            <a:avLst/>
          </a:prstGeom>
          <a:ln w="3175">
            <a:solidFill>
              <a:srgbClr val="00006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sz="3200" dirty="0">
                <a:solidFill>
                  <a:schemeClr val="tx1"/>
                </a:solidFill>
              </a:rPr>
              <a:t>“…to execute judgment on all, to convict all who are ungodly among them of all their ungodly deeds which they have committed in an ungodly way, and of all the harsh things which ungodly sinners have spoken against Him” </a:t>
            </a:r>
            <a:r>
              <a:rPr lang="en-US" sz="2800" dirty="0">
                <a:solidFill>
                  <a:schemeClr val="tx1"/>
                </a:solidFill>
              </a:rPr>
              <a:t>– Jude 15</a:t>
            </a:r>
            <a:endParaRPr lang="en-US" sz="4400" dirty="0">
              <a:solidFill>
                <a:schemeClr val="tx1"/>
              </a:solidFill>
            </a:endParaRPr>
          </a:p>
        </p:txBody>
      </p:sp>
    </p:spTree>
    <p:extLst>
      <p:ext uri="{BB962C8B-B14F-4D97-AF65-F5344CB8AC3E}">
        <p14:creationId xmlns:p14="http://schemas.microsoft.com/office/powerpoint/2010/main" xmlns="" val="1840827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sp>
        <p:nvSpPr>
          <p:cNvPr id="8" name="Rectangle 7"/>
          <p:cNvSpPr/>
          <p:nvPr/>
        </p:nvSpPr>
        <p:spPr>
          <a:xfrm>
            <a:off x="567816" y="609600"/>
            <a:ext cx="8001000" cy="5638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3200" dirty="0">
              <a:solidFill>
                <a:schemeClr val="tx1"/>
              </a:solidFill>
              <a:ea typeface="Verdana" panose="020B0604030504040204" pitchFamily="34" charset="0"/>
              <a:cs typeface="Verdana" panose="020B0604030504040204" pitchFamily="34" charset="0"/>
            </a:endParaRPr>
          </a:p>
          <a:p>
            <a:pPr>
              <a:spcAft>
                <a:spcPts val="600"/>
              </a:spcAft>
            </a:pPr>
            <a:r>
              <a:rPr lang="en-US" sz="3200" dirty="0">
                <a:solidFill>
                  <a:schemeClr val="tx1"/>
                </a:solidFill>
                <a:ea typeface="Verdana" panose="020B0604030504040204" pitchFamily="34" charset="0"/>
                <a:cs typeface="Verdana" panose="020B0604030504040204" pitchFamily="34" charset="0"/>
              </a:rPr>
              <a:t>Cannibalism, immorality, incest, family wreckers, hatred of mankind, disloyalty to Caesar.</a:t>
            </a:r>
          </a:p>
          <a:p>
            <a:pPr>
              <a:spcAft>
                <a:spcPts val="600"/>
              </a:spcAft>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700548" y="609600"/>
            <a:ext cx="7772400" cy="2209800"/>
          </a:xfrm>
          <a:prstGeom prst="rect">
            <a:avLst/>
          </a:prstGeom>
          <a:ln w="3175">
            <a:solidFill>
              <a:srgbClr val="00006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sz="3200" dirty="0">
                <a:solidFill>
                  <a:schemeClr val="tx1"/>
                </a:solidFill>
              </a:rPr>
              <a:t>“But we desire to hear from you what you think; for concerning this sect, we know that it is spoken against everywhere”</a:t>
            </a:r>
            <a:br>
              <a:rPr lang="en-US" sz="3200" dirty="0">
                <a:solidFill>
                  <a:schemeClr val="tx1"/>
                </a:solidFill>
              </a:rPr>
            </a:br>
            <a:r>
              <a:rPr lang="en-US" sz="2800" dirty="0">
                <a:solidFill>
                  <a:schemeClr val="tx1"/>
                </a:solidFill>
              </a:rPr>
              <a:t>– Acts 28:22</a:t>
            </a:r>
            <a:endParaRPr lang="en-US" sz="4400" dirty="0">
              <a:solidFill>
                <a:schemeClr val="tx1"/>
              </a:solidFill>
            </a:endParaRPr>
          </a:p>
        </p:txBody>
      </p:sp>
      <p:sp>
        <p:nvSpPr>
          <p:cNvPr id="6" name="Rectangle 5"/>
          <p:cNvSpPr/>
          <p:nvPr/>
        </p:nvSpPr>
        <p:spPr>
          <a:xfrm>
            <a:off x="685800" y="2971800"/>
            <a:ext cx="7772400" cy="1504950"/>
          </a:xfrm>
          <a:prstGeom prst="rect">
            <a:avLst/>
          </a:prstGeom>
          <a:ln w="3175">
            <a:solidFill>
              <a:srgbClr val="00006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sz="3200" dirty="0">
                <a:solidFill>
                  <a:schemeClr val="tx1"/>
                </a:solidFill>
              </a:rPr>
              <a:t>“Therefore let us go forth to Him, outside the camp, bearing His reproach” </a:t>
            </a:r>
            <a:br>
              <a:rPr lang="en-US" sz="3200" dirty="0">
                <a:solidFill>
                  <a:schemeClr val="tx1"/>
                </a:solidFill>
              </a:rPr>
            </a:br>
            <a:r>
              <a:rPr lang="en-US" sz="2800" dirty="0">
                <a:solidFill>
                  <a:schemeClr val="tx1"/>
                </a:solidFill>
              </a:rPr>
              <a:t>– Hb.13:13</a:t>
            </a:r>
            <a:endParaRPr lang="en-US" sz="4000" dirty="0">
              <a:solidFill>
                <a:schemeClr val="tx1"/>
              </a:solidFill>
            </a:endParaRPr>
          </a:p>
        </p:txBody>
      </p:sp>
      <p:sp>
        <p:nvSpPr>
          <p:cNvPr id="4" name="Rectangle 3"/>
          <p:cNvSpPr/>
          <p:nvPr/>
        </p:nvSpPr>
        <p:spPr>
          <a:xfrm>
            <a:off x="567816" y="4724400"/>
            <a:ext cx="80010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8941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685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  Desire For Other Things, Mk.4:19</a:t>
            </a:r>
          </a:p>
        </p:txBody>
      </p:sp>
      <p:sp>
        <p:nvSpPr>
          <p:cNvPr id="3" name="Rounded Rectangle 2"/>
          <p:cNvSpPr/>
          <p:nvPr/>
        </p:nvSpPr>
        <p:spPr>
          <a:xfrm>
            <a:off x="1143000" y="29718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IV.  Jesus Did Many</a:t>
            </a:r>
            <a:br>
              <a:rPr lang="en-US" sz="3200"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Other Things, Jn.21:25</a:t>
            </a:r>
          </a:p>
        </p:txBody>
      </p:sp>
      <p:sp>
        <p:nvSpPr>
          <p:cNvPr id="5" name="Rounded Rectangle 4"/>
          <p:cNvSpPr/>
          <p:nvPr/>
        </p:nvSpPr>
        <p:spPr>
          <a:xfrm>
            <a:off x="1143000" y="1447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II.  Many Other Things (Traditions), Mk.7:4</a:t>
            </a:r>
          </a:p>
        </p:txBody>
      </p:sp>
      <p:sp>
        <p:nvSpPr>
          <p:cNvPr id="6" name="Rounded Rectangle 5"/>
          <p:cNvSpPr/>
          <p:nvPr/>
        </p:nvSpPr>
        <p:spPr>
          <a:xfrm>
            <a:off x="1143000" y="2209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III.  Many Other Things (Blasphemy), Mk.7:4</a:t>
            </a:r>
          </a:p>
        </p:txBody>
      </p:sp>
    </p:spTree>
    <p:extLst>
      <p:ext uri="{BB962C8B-B14F-4D97-AF65-F5344CB8AC3E}">
        <p14:creationId xmlns:p14="http://schemas.microsoft.com/office/powerpoint/2010/main" xmlns="" val="1333658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Autofit/>
          </a:bodyPr>
          <a:lstStyle/>
          <a:p>
            <a:pPr algn="ct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If John refers to</a:t>
            </a:r>
            <a:b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b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Jesus’ earthly ministry . . .</a:t>
            </a:r>
          </a:p>
        </p:txBody>
      </p:sp>
      <p:sp>
        <p:nvSpPr>
          <p:cNvPr id="3" name="Content Placeholder 2"/>
          <p:cNvSpPr>
            <a:spLocks noGrp="1"/>
          </p:cNvSpPr>
          <p:nvPr>
            <p:ph idx="1"/>
          </p:nvPr>
        </p:nvSpPr>
        <p:spPr>
          <a:xfrm>
            <a:off x="562896" y="1143000"/>
            <a:ext cx="8001000" cy="5334000"/>
          </a:xfrm>
        </p:spPr>
        <p:txBody>
          <a:bodyPr>
            <a:normAutofit/>
          </a:bodyPr>
          <a:lstStyle/>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Not only did He do many other </a:t>
            </a:r>
            <a:r>
              <a:rPr lang="en-US" u="sng" dirty="0">
                <a:latin typeface="Verdana" panose="020B0604030504040204" pitchFamily="34" charset="0"/>
                <a:ea typeface="Verdana" panose="020B0604030504040204" pitchFamily="34" charset="0"/>
                <a:cs typeface="Verdana" panose="020B0604030504040204" pitchFamily="34" charset="0"/>
              </a:rPr>
              <a:t>signs</a:t>
            </a:r>
            <a:r>
              <a:rPr lang="en-US" dirty="0">
                <a:latin typeface="Verdana" panose="020B0604030504040204" pitchFamily="34" charset="0"/>
                <a:ea typeface="Verdana" panose="020B0604030504040204" pitchFamily="34" charset="0"/>
                <a:cs typeface="Verdana" panose="020B0604030504040204" pitchFamily="34" charset="0"/>
              </a:rPr>
              <a:t> (20:30) but many other ‘</a:t>
            </a:r>
            <a:r>
              <a:rPr lang="en-US" u="sng" dirty="0">
                <a:latin typeface="Verdana" panose="020B0604030504040204" pitchFamily="34" charset="0"/>
                <a:ea typeface="Verdana" panose="020B0604030504040204" pitchFamily="34" charset="0"/>
                <a:cs typeface="Verdana" panose="020B0604030504040204" pitchFamily="34" charset="0"/>
              </a:rPr>
              <a:t>things</a:t>
            </a:r>
            <a:r>
              <a:rPr lang="en-US" dirty="0">
                <a:latin typeface="Verdana" panose="020B0604030504040204" pitchFamily="34" charset="0"/>
                <a:ea typeface="Verdana" panose="020B0604030504040204" pitchFamily="34" charset="0"/>
                <a:cs typeface="Verdana" panose="020B0604030504040204" pitchFamily="34" charset="0"/>
              </a:rPr>
              <a:t>’</a:t>
            </a:r>
          </a:p>
          <a:p>
            <a:pPr lvl="1">
              <a:spcBef>
                <a:spcPts val="0"/>
              </a:spcBef>
              <a:spcAft>
                <a:spcPts val="900"/>
              </a:spcAft>
              <a:buFont typeface="Courier New" panose="02070309020205020404" pitchFamily="49" charset="0"/>
              <a:buChar char="o"/>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A complete account</a:t>
            </a:r>
            <a:r>
              <a:rPr lang="en-US" sz="3200" dirty="0">
                <a:latin typeface="Verdana" panose="020B0604030504040204" pitchFamily="34" charset="0"/>
                <a:ea typeface="Verdana" panose="020B0604030504040204" pitchFamily="34" charset="0"/>
                <a:cs typeface="Verdana" panose="020B0604030504040204" pitchFamily="34" charset="0"/>
              </a:rPr>
              <a:t> [</a:t>
            </a:r>
            <a:r>
              <a:rPr lang="en-US" sz="3200" i="1" dirty="0">
                <a:latin typeface="Verdana" panose="020B0604030504040204" pitchFamily="34" charset="0"/>
                <a:ea typeface="Verdana" panose="020B0604030504040204" pitchFamily="34" charset="0"/>
                <a:cs typeface="Verdana" panose="020B0604030504040204" pitchFamily="34" charset="0"/>
              </a:rPr>
              <a:t>one by one, </a:t>
            </a:r>
            <a:r>
              <a:rPr lang="en-US" sz="3200" dirty="0">
                <a:latin typeface="Verdana" panose="020B0604030504040204" pitchFamily="34" charset="0"/>
                <a:ea typeface="Verdana" panose="020B0604030504040204" pitchFamily="34" charset="0"/>
                <a:cs typeface="Verdana" panose="020B0604030504040204" pitchFamily="34" charset="0"/>
              </a:rPr>
              <a:t>or</a:t>
            </a:r>
            <a:r>
              <a:rPr lang="en-US" sz="3200" i="1" dirty="0">
                <a:latin typeface="Verdana" panose="020B0604030504040204" pitchFamily="34" charset="0"/>
                <a:ea typeface="Verdana" panose="020B0604030504040204" pitchFamily="34" charset="0"/>
                <a:cs typeface="Verdana" panose="020B0604030504040204" pitchFamily="34" charset="0"/>
              </a:rPr>
              <a:t> every one, </a:t>
            </a:r>
            <a:r>
              <a:rPr lang="en-US" sz="3200" dirty="0">
                <a:latin typeface="Verdana" panose="020B0604030504040204" pitchFamily="34" charset="0"/>
                <a:ea typeface="Verdana" panose="020B0604030504040204" pitchFamily="34" charset="0"/>
                <a:cs typeface="Verdana" panose="020B0604030504040204" pitchFamily="34" charset="0"/>
              </a:rPr>
              <a:t>or</a:t>
            </a:r>
            <a:r>
              <a:rPr lang="en-US" sz="3200" i="1" dirty="0">
                <a:latin typeface="Verdana" panose="020B0604030504040204" pitchFamily="34" charset="0"/>
                <a:ea typeface="Verdana" panose="020B0604030504040204" pitchFamily="34" charset="0"/>
                <a:cs typeface="Verdana" panose="020B0604030504040204" pitchFamily="34" charset="0"/>
              </a:rPr>
              <a:t> in detail</a:t>
            </a:r>
            <a:r>
              <a:rPr lang="en-US" sz="3200" dirty="0">
                <a:latin typeface="Verdana" panose="020B0604030504040204" pitchFamily="34" charset="0"/>
                <a:ea typeface="Verdana" panose="020B0604030504040204" pitchFamily="34" charset="0"/>
                <a:cs typeface="Verdana" panose="020B0604030504040204" pitchFamily="34" charset="0"/>
              </a:rPr>
              <a:t>, or </a:t>
            </a:r>
            <a:r>
              <a:rPr lang="en-US" sz="3200" i="1" dirty="0">
                <a:latin typeface="Verdana" panose="020B0604030504040204" pitchFamily="34" charset="0"/>
                <a:ea typeface="Verdana" panose="020B0604030504040204" pitchFamily="34" charset="0"/>
                <a:cs typeface="Verdana" panose="020B0604030504040204" pitchFamily="34" charset="0"/>
              </a:rPr>
              <a:t>one after the other</a:t>
            </a:r>
            <a:r>
              <a:rPr lang="en-US" sz="3200" dirty="0">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would be practically infinite</a:t>
            </a:r>
          </a:p>
          <a:p>
            <a:pPr lvl="1">
              <a:spcBef>
                <a:spcPts val="0"/>
              </a:spcBef>
              <a:spcAft>
                <a:spcPts val="900"/>
              </a:spcAft>
              <a:buFont typeface="Courier New" panose="02070309020205020404" pitchFamily="49" charset="0"/>
              <a:buChar char="o"/>
            </a:pPr>
            <a:r>
              <a:rPr lang="en-US" sz="3100" dirty="0">
                <a:latin typeface="Verdana" panose="020B0604030504040204" pitchFamily="34" charset="0"/>
                <a:ea typeface="Verdana" panose="020B0604030504040204" pitchFamily="34" charset="0"/>
                <a:cs typeface="Verdana" panose="020B0604030504040204" pitchFamily="34" charset="0"/>
              </a:rPr>
              <a:t>Socrates: 40 years</a:t>
            </a:r>
          </a:p>
          <a:p>
            <a:pPr lvl="1">
              <a:spcBef>
                <a:spcPts val="0"/>
              </a:spcBef>
              <a:spcAft>
                <a:spcPts val="900"/>
              </a:spcAft>
              <a:buFont typeface="Courier New" panose="02070309020205020404" pitchFamily="49" charset="0"/>
              <a:buChar char="o"/>
            </a:pPr>
            <a:r>
              <a:rPr lang="en-US" sz="3100" dirty="0">
                <a:latin typeface="Verdana" panose="020B0604030504040204" pitchFamily="34" charset="0"/>
                <a:ea typeface="Verdana" panose="020B0604030504040204" pitchFamily="34" charset="0"/>
                <a:cs typeface="Verdana" panose="020B0604030504040204" pitchFamily="34" charset="0"/>
              </a:rPr>
              <a:t>Plato: 50 years</a:t>
            </a:r>
          </a:p>
          <a:p>
            <a:pPr lvl="1">
              <a:spcBef>
                <a:spcPts val="0"/>
              </a:spcBef>
              <a:spcAft>
                <a:spcPts val="900"/>
              </a:spcAft>
              <a:buFont typeface="Courier New" panose="02070309020205020404" pitchFamily="49" charset="0"/>
              <a:buChar char="o"/>
            </a:pPr>
            <a:r>
              <a:rPr lang="en-US" sz="3100" dirty="0">
                <a:latin typeface="Verdana" panose="020B0604030504040204" pitchFamily="34" charset="0"/>
                <a:ea typeface="Verdana" panose="020B0604030504040204" pitchFamily="34" charset="0"/>
                <a:cs typeface="Verdana" panose="020B0604030504040204" pitchFamily="34" charset="0"/>
              </a:rPr>
              <a:t>Aristotle: 40 years</a:t>
            </a: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5410200" y="4360608"/>
            <a:ext cx="3048000" cy="1676400"/>
          </a:xfrm>
          <a:prstGeom prst="rect">
            <a:avLst/>
          </a:prstGeom>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Jesus:</a:t>
            </a:r>
            <a:br>
              <a:rPr lang="en-US" sz="3600" dirty="0">
                <a:latin typeface="Verdana" panose="020B0604030504040204" pitchFamily="34" charset="0"/>
                <a:ea typeface="Verdana" panose="020B0604030504040204" pitchFamily="34" charset="0"/>
                <a:cs typeface="Verdana" panose="020B0604030504040204" pitchFamily="34" charset="0"/>
              </a:rPr>
            </a:br>
            <a:r>
              <a:rPr lang="en-US" sz="3600" dirty="0">
                <a:latin typeface="Verdana" panose="020B0604030504040204" pitchFamily="34" charset="0"/>
                <a:ea typeface="Verdana" panose="020B0604030504040204" pitchFamily="34" charset="0"/>
                <a:cs typeface="Verdana" panose="020B0604030504040204" pitchFamily="34" charset="0"/>
              </a:rPr>
              <a:t>three years</a:t>
            </a:r>
          </a:p>
        </p:txBody>
      </p:sp>
    </p:spTree>
    <p:extLst>
      <p:ext uri="{BB962C8B-B14F-4D97-AF65-F5344CB8AC3E}">
        <p14:creationId xmlns:p14="http://schemas.microsoft.com/office/powerpoint/2010/main" xmlns="" val="315925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Autofit/>
          </a:bodyPr>
          <a:lstStyle/>
          <a:p>
            <a:pPr algn="ct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But:</a:t>
            </a:r>
            <a:r>
              <a:rPr lang="en-US" sz="3300" dirty="0">
                <a:latin typeface="Verdana" panose="020B0604030504040204" pitchFamily="34" charset="0"/>
                <a:ea typeface="Verdana" panose="020B0604030504040204" pitchFamily="34" charset="0"/>
                <a:cs typeface="Verdana" panose="020B0604030504040204" pitchFamily="34" charset="0"/>
              </a:rPr>
              <a:t> John 21:24</a:t>
            </a:r>
            <a:br>
              <a:rPr lang="en-US" sz="3300" dirty="0">
                <a:latin typeface="Verdana" panose="020B0604030504040204" pitchFamily="34" charset="0"/>
                <a:ea typeface="Verdana" panose="020B0604030504040204" pitchFamily="34" charset="0"/>
                <a:cs typeface="Verdana" panose="020B0604030504040204" pitchFamily="34" charset="0"/>
              </a:rPr>
            </a:b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alludes to chapter 1</a:t>
            </a:r>
          </a:p>
        </p:txBody>
      </p:sp>
      <p:sp>
        <p:nvSpPr>
          <p:cNvPr id="3" name="Content Placeholder 2"/>
          <p:cNvSpPr>
            <a:spLocks noGrp="1"/>
          </p:cNvSpPr>
          <p:nvPr>
            <p:ph idx="1"/>
          </p:nvPr>
        </p:nvSpPr>
        <p:spPr>
          <a:xfrm>
            <a:off x="577644" y="973392"/>
            <a:ext cx="8001000" cy="5715000"/>
          </a:xfrm>
        </p:spPr>
        <p:txBody>
          <a:bodyPr>
            <a:normAutofit/>
          </a:bodyPr>
          <a:lstStyle/>
          <a:p>
            <a:pPr marL="0" indent="0">
              <a:spcBef>
                <a:spcPts val="0"/>
              </a:spcBef>
              <a:spcAft>
                <a:spcPts val="1200"/>
              </a:spcAft>
              <a:buNone/>
            </a:pPr>
            <a:r>
              <a:rPr lang="en-US" dirty="0">
                <a:latin typeface="Verdana" panose="020B0604030504040204" pitchFamily="34" charset="0"/>
                <a:ea typeface="Verdana" panose="020B0604030504040204" pitchFamily="34" charset="0"/>
                <a:cs typeface="Verdana" panose="020B0604030504040204" pitchFamily="34" charset="0"/>
              </a:rPr>
              <a:t>Incarnate Word, created universe</a:t>
            </a:r>
          </a:p>
          <a:p>
            <a:pPr lvl="1">
              <a:spcBef>
                <a:spcPts val="0"/>
              </a:spcBef>
              <a:spcAft>
                <a:spcPts val="600"/>
              </a:spcAft>
              <a:buFont typeface="Courier New" panose="02070309020205020404" pitchFamily="49" charset="0"/>
              <a:buChar char="o"/>
            </a:pPr>
            <a:r>
              <a:rPr lang="en-US" sz="3200" dirty="0">
                <a:latin typeface="Verdana" panose="020B0604030504040204" pitchFamily="34" charset="0"/>
                <a:ea typeface="Verdana" panose="020B0604030504040204" pitchFamily="34" charset="0"/>
                <a:cs typeface="Verdana" panose="020B0604030504040204" pitchFamily="34" charset="0"/>
              </a:rPr>
              <a:t>If all His deeds were itemized, the world would be too small a library to contain it all</a:t>
            </a:r>
          </a:p>
          <a:p>
            <a:pPr lvl="1">
              <a:spcBef>
                <a:spcPts val="0"/>
              </a:spcBef>
              <a:spcAft>
                <a:spcPts val="1200"/>
              </a:spcAft>
              <a:buFont typeface="Courier New" panose="02070309020205020404" pitchFamily="49" charset="0"/>
              <a:buChar char="o"/>
            </a:pPr>
            <a:r>
              <a:rPr lang="en-US" sz="3200" i="1" dirty="0">
                <a:latin typeface="Verdana" panose="020B0604030504040204" pitchFamily="34" charset="0"/>
                <a:ea typeface="Verdana" panose="020B0604030504040204" pitchFamily="34" charset="0"/>
                <a:cs typeface="Verdana" panose="020B0604030504040204" pitchFamily="34" charset="0"/>
              </a:rPr>
              <a:t>Our Lord is infinite</a:t>
            </a:r>
          </a:p>
          <a:p>
            <a:pPr marL="457200" lvl="1" indent="-457200">
              <a:spcBef>
                <a:spcPts val="0"/>
              </a:spcBef>
              <a:spcAft>
                <a:spcPts val="1200"/>
              </a:spcAft>
              <a:buNone/>
            </a:pPr>
            <a:r>
              <a:rPr lang="en-US" sz="3200" dirty="0">
                <a:latin typeface="Verdana" panose="020B0604030504040204" pitchFamily="34" charset="0"/>
                <a:ea typeface="Verdana" panose="020B0604030504040204" pitchFamily="34" charset="0"/>
                <a:cs typeface="Verdana" panose="020B0604030504040204" pitchFamily="34" charset="0"/>
              </a:rPr>
              <a:t>After 2000 years, no new information will be given . . . or needed</a:t>
            </a:r>
          </a:p>
          <a:p>
            <a:pPr marL="457200" lvl="1" indent="-457200">
              <a:spcBef>
                <a:spcPts val="0"/>
              </a:spcBef>
              <a:spcAft>
                <a:spcPts val="900"/>
              </a:spcAft>
              <a:buNone/>
            </a:pPr>
            <a:r>
              <a:rPr lang="en-US" sz="3200" dirty="0">
                <a:latin typeface="Verdana" panose="020B0604030504040204" pitchFamily="34" charset="0"/>
                <a:ea typeface="Verdana" panose="020B0604030504040204" pitchFamily="34" charset="0"/>
                <a:cs typeface="Verdana" panose="020B0604030504040204" pitchFamily="34" charset="0"/>
              </a:rPr>
              <a:t>If NT evidence does not convince us, what else would?</a:t>
            </a: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5106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Autofit/>
          </a:bodyPr>
          <a:lstStyle/>
          <a:p>
            <a:pPr algn="ct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But:</a:t>
            </a:r>
            <a:r>
              <a:rPr lang="en-US" sz="3300" dirty="0">
                <a:latin typeface="Verdana" panose="020B0604030504040204" pitchFamily="34" charset="0"/>
                <a:ea typeface="Verdana" panose="020B0604030504040204" pitchFamily="34" charset="0"/>
                <a:cs typeface="Verdana" panose="020B0604030504040204" pitchFamily="34" charset="0"/>
              </a:rPr>
              <a:t> John 21:24</a:t>
            </a:r>
            <a:br>
              <a:rPr lang="en-US" sz="3300" dirty="0">
                <a:latin typeface="Verdana" panose="020B0604030504040204" pitchFamily="34" charset="0"/>
                <a:ea typeface="Verdana" panose="020B0604030504040204" pitchFamily="34" charset="0"/>
                <a:cs typeface="Verdana" panose="020B0604030504040204" pitchFamily="34" charset="0"/>
              </a:rPr>
            </a:br>
            <a:r>
              <a:rPr lang="en-US" sz="3300" dirty="0">
                <a:solidFill>
                  <a:srgbClr val="000066"/>
                </a:solidFill>
                <a:latin typeface="Verdana" panose="020B0604030504040204" pitchFamily="34" charset="0"/>
                <a:ea typeface="Verdana" panose="020B0604030504040204" pitchFamily="34" charset="0"/>
                <a:cs typeface="Verdana" panose="020B0604030504040204" pitchFamily="34" charset="0"/>
              </a:rPr>
              <a:t>alludes to chapter 1</a:t>
            </a:r>
          </a:p>
        </p:txBody>
      </p:sp>
      <p:sp>
        <p:nvSpPr>
          <p:cNvPr id="3" name="Content Placeholder 2"/>
          <p:cNvSpPr>
            <a:spLocks noGrp="1"/>
          </p:cNvSpPr>
          <p:nvPr>
            <p:ph idx="1"/>
          </p:nvPr>
        </p:nvSpPr>
        <p:spPr>
          <a:xfrm>
            <a:off x="577644" y="1143000"/>
            <a:ext cx="8001000" cy="5715000"/>
          </a:xfrm>
        </p:spPr>
        <p:txBody>
          <a:bodyPr>
            <a:normAutofit/>
          </a:bodyPr>
          <a:lstStyle/>
          <a:p>
            <a:pPr marL="0" indent="0">
              <a:spcBef>
                <a:spcPts val="0"/>
              </a:spcBef>
              <a:spcAft>
                <a:spcPts val="1200"/>
              </a:spcAft>
              <a:buNone/>
            </a:pPr>
            <a:r>
              <a:rPr lang="en-US" dirty="0">
                <a:latin typeface="Verdana" panose="020B0604030504040204" pitchFamily="34" charset="0"/>
                <a:ea typeface="Verdana" panose="020B0604030504040204" pitchFamily="34" charset="0"/>
                <a:cs typeface="Verdana" panose="020B0604030504040204" pitchFamily="34" charset="0"/>
              </a:rPr>
              <a:t>How many books would it take to explain how the Lord’s body lay in Joseph’s tomb as He sustained the universe?  Or…</a:t>
            </a:r>
          </a:p>
          <a:p>
            <a:pPr marL="0" indent="0">
              <a:spcBef>
                <a:spcPts val="0"/>
              </a:spcBef>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How Joseph’s tomb was not a tomb at all, but a room for a traveler? </a:t>
            </a: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3074965" y="4419600"/>
            <a:ext cx="3018646" cy="685800"/>
          </a:xfrm>
          <a:prstGeom prst="rect">
            <a:avLst/>
          </a:prstGeom>
          <a:solidFill>
            <a:schemeClr val="accent1">
              <a:alpha val="41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2">
                    <a:lumMod val="50000"/>
                  </a:schemeClr>
                </a:solidFill>
              </a:rPr>
              <a:t>Phil.3:13</a:t>
            </a:r>
          </a:p>
        </p:txBody>
      </p:sp>
    </p:spTree>
    <p:extLst>
      <p:ext uri="{BB962C8B-B14F-4D97-AF65-F5344CB8AC3E}">
        <p14:creationId xmlns:p14="http://schemas.microsoft.com/office/powerpoint/2010/main" xmlns="" val="240113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8382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  Desire For Other Things, Mk.4:19</a:t>
            </a:r>
          </a:p>
        </p:txBody>
      </p:sp>
    </p:spTree>
    <p:extLst>
      <p:ext uri="{BB962C8B-B14F-4D97-AF65-F5344CB8AC3E}">
        <p14:creationId xmlns:p14="http://schemas.microsoft.com/office/powerpoint/2010/main" xmlns="" val="1790581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Thorny soil starts well, then…</a:t>
            </a:r>
          </a:p>
        </p:txBody>
      </p:sp>
      <p:sp>
        <p:nvSpPr>
          <p:cNvPr id="3" name="Content Placeholder 2"/>
          <p:cNvSpPr>
            <a:spLocks noGrp="1"/>
          </p:cNvSpPr>
          <p:nvPr>
            <p:ph idx="1"/>
          </p:nvPr>
        </p:nvSpPr>
        <p:spPr>
          <a:xfrm>
            <a:off x="457200" y="838200"/>
            <a:ext cx="8229600" cy="5638800"/>
          </a:xfrm>
        </p:spPr>
        <p:txBody>
          <a:bodyPr>
            <a:normAutofit/>
          </a:bodyPr>
          <a:lstStyle/>
          <a:p>
            <a:pPr marL="0" indent="0" algn="ctr">
              <a:spcBef>
                <a:spcPts val="0"/>
              </a:spcBef>
              <a:spcAft>
                <a:spcPts val="900"/>
              </a:spcAft>
              <a:buNone/>
            </a:pPr>
            <a:r>
              <a:rPr lang="en-US" sz="3600" dirty="0">
                <a:latin typeface="Verdana" panose="020B0604030504040204" pitchFamily="34" charset="0"/>
                <a:ea typeface="Verdana" panose="020B0604030504040204" pitchFamily="34" charset="0"/>
                <a:cs typeface="Verdana" panose="020B0604030504040204" pitchFamily="34" charset="0"/>
              </a:rPr>
              <a:t>gets distracted by other things</a:t>
            </a:r>
          </a:p>
          <a:p>
            <a:pPr marL="0" indent="0">
              <a:spcBef>
                <a:spcPts val="0"/>
              </a:spcBef>
              <a:spcAft>
                <a:spcPts val="900"/>
              </a:spcAft>
              <a:buNone/>
            </a:pPr>
            <a:r>
              <a:rPr lang="en-US" sz="2400" dirty="0">
                <a:solidFill>
                  <a:srgbClr val="000066"/>
                </a:solidFill>
                <a:latin typeface="Verdana" panose="020B0604030504040204" pitchFamily="34" charset="0"/>
                <a:ea typeface="Verdana" panose="020B0604030504040204" pitchFamily="34" charset="0"/>
                <a:cs typeface="Verdana" panose="020B0604030504040204" pitchFamily="34" charset="0"/>
              </a:rPr>
              <a:t>1.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Cares of world.   </a:t>
            </a:r>
          </a:p>
          <a:p>
            <a:pPr lvl="1">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Divide, distract the mind</a:t>
            </a:r>
          </a:p>
          <a:p>
            <a:pPr lvl="2">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Lk.12:13 </a:t>
            </a:r>
          </a:p>
          <a:p>
            <a:pPr lvl="2">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Mt.12:25</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457200" lvl="1" indent="-457200">
              <a:spcBef>
                <a:spcPts val="0"/>
              </a:spcBef>
              <a:spcAft>
                <a:spcPts val="900"/>
              </a:spcAft>
              <a:buNone/>
            </a:pPr>
            <a:r>
              <a:rPr lang="en-US" sz="2400" dirty="0">
                <a:solidFill>
                  <a:srgbClr val="000066"/>
                </a:solidFill>
                <a:latin typeface="Verdana" panose="020B0604030504040204" pitchFamily="34" charset="0"/>
                <a:ea typeface="Verdana" panose="020B0604030504040204" pitchFamily="34" charset="0"/>
                <a:cs typeface="Verdana" panose="020B0604030504040204" pitchFamily="34" charset="0"/>
              </a:rPr>
              <a:t>2. </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Deceitfulness of riches.	</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2 Th.2:10, unrighteous deception</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Hb.3:13, deception of sin</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Mk.4:19, of riches, as Lk.12</a:t>
            </a:r>
          </a:p>
          <a:p>
            <a:pPr lvl="1">
              <a:spcBef>
                <a:spcPts val="0"/>
              </a:spcBef>
              <a:spcAft>
                <a:spcPts val="900"/>
              </a:spcAft>
              <a:buFont typeface="Wingdings" panose="05000000000000000000" pitchFamily="2" charset="2"/>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919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Thorny soil starts well, then…</a:t>
            </a:r>
          </a:p>
        </p:txBody>
      </p:sp>
      <p:sp>
        <p:nvSpPr>
          <p:cNvPr id="3" name="Content Placeholder 2"/>
          <p:cNvSpPr>
            <a:spLocks noGrp="1"/>
          </p:cNvSpPr>
          <p:nvPr>
            <p:ph idx="1"/>
          </p:nvPr>
        </p:nvSpPr>
        <p:spPr>
          <a:xfrm>
            <a:off x="457200" y="838200"/>
            <a:ext cx="8229600" cy="5638800"/>
          </a:xfrm>
        </p:spPr>
        <p:txBody>
          <a:bodyPr>
            <a:normAutofit/>
          </a:bodyPr>
          <a:lstStyle/>
          <a:p>
            <a:pPr marL="0" indent="0" algn="ctr">
              <a:spcBef>
                <a:spcPts val="0"/>
              </a:spcBef>
              <a:spcAft>
                <a:spcPts val="900"/>
              </a:spcAft>
              <a:buNone/>
            </a:pPr>
            <a:r>
              <a:rPr lang="en-US" sz="3600" dirty="0">
                <a:latin typeface="Verdana" panose="020B0604030504040204" pitchFamily="34" charset="0"/>
                <a:ea typeface="Verdana" panose="020B0604030504040204" pitchFamily="34" charset="0"/>
                <a:cs typeface="Verdana" panose="020B0604030504040204" pitchFamily="34" charset="0"/>
              </a:rPr>
              <a:t>gets distracted by other things</a:t>
            </a:r>
          </a:p>
          <a:p>
            <a:pPr marL="0" indent="0">
              <a:spcBef>
                <a:spcPts val="0"/>
              </a:spcBef>
              <a:spcAft>
                <a:spcPts val="900"/>
              </a:spcAft>
              <a:buNone/>
            </a:pPr>
            <a:r>
              <a:rPr lang="en-US" sz="2400" dirty="0">
                <a:latin typeface="Verdana" panose="020B0604030504040204" pitchFamily="34" charset="0"/>
                <a:ea typeface="Verdana" panose="020B0604030504040204" pitchFamily="34" charset="0"/>
                <a:cs typeface="Verdana" panose="020B0604030504040204" pitchFamily="34" charset="0"/>
              </a:rPr>
              <a:t>1. </a:t>
            </a:r>
            <a:r>
              <a:rPr lang="en-US" dirty="0">
                <a:latin typeface="Verdana" panose="020B0604030504040204" pitchFamily="34" charset="0"/>
                <a:ea typeface="Verdana" panose="020B0604030504040204" pitchFamily="34" charset="0"/>
                <a:cs typeface="Verdana" panose="020B0604030504040204" pitchFamily="34" charset="0"/>
              </a:rPr>
              <a:t>Cares of world.   </a:t>
            </a:r>
          </a:p>
          <a:p>
            <a:pPr marL="457200" lvl="1" indent="-457200">
              <a:spcBef>
                <a:spcPts val="0"/>
              </a:spcBef>
              <a:spcAft>
                <a:spcPts val="900"/>
              </a:spcAft>
              <a:buNone/>
            </a:pPr>
            <a:r>
              <a:rPr lang="en-US" sz="2400" dirty="0">
                <a:latin typeface="Verdana" panose="020B0604030504040204" pitchFamily="34" charset="0"/>
                <a:ea typeface="Verdana" panose="020B0604030504040204" pitchFamily="34" charset="0"/>
                <a:cs typeface="Verdana" panose="020B0604030504040204" pitchFamily="34" charset="0"/>
              </a:rPr>
              <a:t>2.</a:t>
            </a:r>
            <a:r>
              <a:rPr lang="en-US" sz="3200" dirty="0">
                <a:latin typeface="Verdana" panose="020B0604030504040204" pitchFamily="34" charset="0"/>
                <a:ea typeface="Verdana" panose="020B0604030504040204" pitchFamily="34" charset="0"/>
                <a:cs typeface="Verdana" panose="020B0604030504040204" pitchFamily="34" charset="0"/>
              </a:rPr>
              <a:t> Deceitfulness of riches.	</a:t>
            </a:r>
          </a:p>
          <a:p>
            <a:pPr marL="457200" lvl="1" indent="-457200">
              <a:spcBef>
                <a:spcPts val="0"/>
              </a:spcBef>
              <a:spcAft>
                <a:spcPts val="900"/>
              </a:spcAft>
              <a:buNone/>
            </a:pPr>
            <a:r>
              <a:rPr lang="en-US" sz="2400" dirty="0">
                <a:solidFill>
                  <a:srgbClr val="000066"/>
                </a:solidFill>
                <a:latin typeface="Verdana" panose="020B0604030504040204" pitchFamily="34" charset="0"/>
                <a:ea typeface="Verdana" panose="020B0604030504040204" pitchFamily="34" charset="0"/>
                <a:cs typeface="Verdana" panose="020B0604030504040204" pitchFamily="34" charset="0"/>
              </a:rPr>
              <a:t>3. </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Desires for other things.</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Longing, craving</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Choke word.  Lk.8:42</a:t>
            </a:r>
          </a:p>
          <a:p>
            <a:pPr marL="857250" lvl="2" indent="-457200">
              <a:spcBef>
                <a:spcPts val="0"/>
              </a:spcBef>
              <a:spcAft>
                <a:spcPts val="900"/>
              </a:spcAft>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Unfruitful (useless, unproductive).  </a:t>
            </a:r>
          </a:p>
          <a:p>
            <a:pPr lvl="1">
              <a:spcBef>
                <a:spcPts val="0"/>
              </a:spcBef>
              <a:spcAft>
                <a:spcPts val="900"/>
              </a:spcAft>
              <a:buFont typeface="Wingdings" panose="05000000000000000000" pitchFamily="2" charset="2"/>
              <a:buChar char="§"/>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600"/>
              </a:spcAft>
              <a:buNone/>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524000" y="5257800"/>
            <a:ext cx="6096000" cy="1143000"/>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000066"/>
                </a:solidFill>
              </a:rPr>
              <a:t>One thing is needed,</a:t>
            </a:r>
            <a:br>
              <a:rPr lang="en-US" sz="4000" dirty="0">
                <a:solidFill>
                  <a:srgbClr val="000066"/>
                </a:solidFill>
              </a:rPr>
            </a:br>
            <a:r>
              <a:rPr lang="en-US" sz="4000" dirty="0">
                <a:solidFill>
                  <a:schemeClr val="tx1"/>
                </a:solidFill>
              </a:rPr>
              <a:t>Luke 10:42</a:t>
            </a:r>
          </a:p>
        </p:txBody>
      </p:sp>
    </p:spTree>
    <p:extLst>
      <p:ext uri="{BB962C8B-B14F-4D97-AF65-F5344CB8AC3E}">
        <p14:creationId xmlns:p14="http://schemas.microsoft.com/office/powerpoint/2010/main" xmlns="" val="230538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685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  Desire For Other Things, Mk.4:19</a:t>
            </a:r>
          </a:p>
        </p:txBody>
      </p:sp>
      <p:sp>
        <p:nvSpPr>
          <p:cNvPr id="3" name="Rounded Rectangle 2"/>
          <p:cNvSpPr/>
          <p:nvPr/>
        </p:nvSpPr>
        <p:spPr>
          <a:xfrm>
            <a:off x="1143000" y="15240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II.  Many Other Things (Traditions) Mk.7:4</a:t>
            </a:r>
          </a:p>
        </p:txBody>
      </p:sp>
    </p:spTree>
    <p:extLst>
      <p:ext uri="{BB962C8B-B14F-4D97-AF65-F5344CB8AC3E}">
        <p14:creationId xmlns:p14="http://schemas.microsoft.com/office/powerpoint/2010/main" xmlns="" val="626612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00">
            <a:alpha val="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fontScale="90000"/>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‘The progression would be this:</a:t>
            </a:r>
          </a:p>
        </p:txBody>
      </p:sp>
      <p:sp>
        <p:nvSpPr>
          <p:cNvPr id="3" name="Content Placeholder 2"/>
          <p:cNvSpPr>
            <a:spLocks noGrp="1"/>
          </p:cNvSpPr>
          <p:nvPr>
            <p:ph idx="1"/>
          </p:nvPr>
        </p:nvSpPr>
        <p:spPr>
          <a:xfrm>
            <a:off x="562896" y="990600"/>
            <a:ext cx="8001000" cy="5486400"/>
          </a:xfrm>
        </p:spPr>
        <p:txBody>
          <a:bodyPr>
            <a:normAutofit/>
          </a:bodyPr>
          <a:lstStyle/>
          <a:p>
            <a:pPr marL="571500" indent="-571500">
              <a:spcBef>
                <a:spcPts val="0"/>
              </a:spcBef>
              <a:spcAft>
                <a:spcPts val="900"/>
              </a:spcAft>
              <a:buAutoNum type="romanLcPeriod"/>
            </a:pPr>
            <a:r>
              <a:rPr lang="en-US" dirty="0">
                <a:latin typeface="Verdana" panose="020B0604030504040204" pitchFamily="34" charset="0"/>
                <a:ea typeface="Verdana" panose="020B0604030504040204" pitchFamily="34" charset="0"/>
                <a:cs typeface="Verdana" panose="020B0604030504040204" pitchFamily="34" charset="0"/>
              </a:rPr>
              <a:t>Before every meal the washing of hands;  </a:t>
            </a:r>
          </a:p>
          <a:p>
            <a:pPr marL="571500" indent="-571500">
              <a:spcBef>
                <a:spcPts val="0"/>
              </a:spcBef>
              <a:spcAft>
                <a:spcPts val="900"/>
              </a:spcAft>
              <a:buAutoNum type="romanLcPeriod"/>
            </a:pPr>
            <a:r>
              <a:rPr lang="en-US" dirty="0">
                <a:latin typeface="Verdana" panose="020B0604030504040204" pitchFamily="34" charset="0"/>
                <a:ea typeface="Verdana" panose="020B0604030504040204" pitchFamily="34" charset="0"/>
                <a:cs typeface="Verdana" panose="020B0604030504040204" pitchFamily="34" charset="0"/>
              </a:rPr>
              <a:t>but, after the return from market, where there was so much danger of coming into contact with unclean men, the bath was used as a washing of the whole man’ </a:t>
            </a:r>
            <a:br>
              <a:rPr lang="en-US" dirty="0">
                <a:latin typeface="Verdana" panose="020B0604030504040204" pitchFamily="34" charset="0"/>
                <a:ea typeface="Verdana" panose="020B0604030504040204" pitchFamily="34" charset="0"/>
                <a:cs typeface="Verdana" panose="020B0604030504040204" pitchFamily="34" charset="0"/>
              </a:rPr>
            </a:br>
            <a:r>
              <a:rPr lang="en-US" sz="1800" dirty="0">
                <a:latin typeface="Verdana" panose="020B0604030504040204" pitchFamily="34" charset="0"/>
                <a:ea typeface="Verdana" panose="020B0604030504040204" pitchFamily="34" charset="0"/>
                <a:cs typeface="Verdana" panose="020B0604030504040204" pitchFamily="34" charset="0"/>
              </a:rPr>
              <a:t>– Lange</a:t>
            </a: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2444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300">
            <a:alpha val="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Mk.7:4 – apostasy . . .</a:t>
            </a:r>
          </a:p>
        </p:txBody>
      </p:sp>
      <p:sp>
        <p:nvSpPr>
          <p:cNvPr id="3" name="Content Placeholder 2"/>
          <p:cNvSpPr>
            <a:spLocks noGrp="1"/>
          </p:cNvSpPr>
          <p:nvPr>
            <p:ph idx="1"/>
          </p:nvPr>
        </p:nvSpPr>
        <p:spPr>
          <a:xfrm>
            <a:off x="562896" y="838200"/>
            <a:ext cx="8001000" cy="5638800"/>
          </a:xfrm>
        </p:spPr>
        <p:txBody>
          <a:bodyPr>
            <a:normAutofit/>
          </a:bodyPr>
          <a:lstStyle/>
          <a:p>
            <a:pPr marL="514350" indent="-514350">
              <a:spcBef>
                <a:spcPts val="0"/>
              </a:spcBef>
              <a:spcAft>
                <a:spcPts val="900"/>
              </a:spcAft>
              <a:buAutoNum type="arabicPeriod"/>
            </a:pPr>
            <a:r>
              <a:rPr lang="en-US" dirty="0">
                <a:latin typeface="Verdana" panose="020B0604030504040204" pitchFamily="34" charset="0"/>
                <a:ea typeface="Verdana" panose="020B0604030504040204" pitchFamily="34" charset="0"/>
                <a:cs typeface="Verdana" panose="020B0604030504040204" pitchFamily="34" charset="0"/>
              </a:rPr>
              <a:t>Often begins with sincerity.</a:t>
            </a:r>
          </a:p>
          <a:p>
            <a:pPr marL="514350" indent="-514350">
              <a:spcBef>
                <a:spcPts val="0"/>
              </a:spcBef>
              <a:spcAft>
                <a:spcPts val="1800"/>
              </a:spcAft>
              <a:buAutoNum type="arabicPeriod"/>
            </a:pPr>
            <a:r>
              <a:rPr lang="en-US" dirty="0">
                <a:latin typeface="Verdana" panose="020B0604030504040204" pitchFamily="34" charset="0"/>
                <a:ea typeface="Verdana" panose="020B0604030504040204" pitchFamily="34" charset="0"/>
                <a:cs typeface="Verdana" panose="020B0604030504040204" pitchFamily="34" charset="0"/>
              </a:rPr>
              <a:t>Grows in numbers.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Many</a:t>
            </a:r>
            <a:r>
              <a:rPr lang="en-US" dirty="0">
                <a:latin typeface="Verdana" panose="020B0604030504040204" pitchFamily="34" charset="0"/>
                <a:ea typeface="Verdana" panose="020B0604030504040204" pitchFamily="34" charset="0"/>
                <a:cs typeface="Verdana" panose="020B0604030504040204" pitchFamily="34" charset="0"/>
              </a:rPr>
              <a:t> other…”</a:t>
            </a: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3. Grows worse with time (6-13).</a:t>
            </a: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9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Ac.19:32</a:t>
            </a: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1644444" y="2057399"/>
            <a:ext cx="5867400" cy="685801"/>
          </a:xfrm>
          <a:prstGeom prst="roundRect">
            <a:avLst/>
          </a:prstGeom>
          <a:solidFill>
            <a:srgbClr val="0033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Three legged stool</a:t>
            </a:r>
          </a:p>
        </p:txBody>
      </p:sp>
      <p:sp>
        <p:nvSpPr>
          <p:cNvPr id="5" name="Rounded Rectangle 4"/>
          <p:cNvSpPr/>
          <p:nvPr/>
        </p:nvSpPr>
        <p:spPr>
          <a:xfrm>
            <a:off x="1324896" y="3352800"/>
            <a:ext cx="6523704" cy="685800"/>
          </a:xfrm>
          <a:prstGeom prst="roundRect">
            <a:avLst/>
          </a:prstGeom>
          <a:solidFill>
            <a:srgbClr val="0033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Man’s lusts overrule God’s laws</a:t>
            </a:r>
          </a:p>
        </p:txBody>
      </p:sp>
      <p:sp>
        <p:nvSpPr>
          <p:cNvPr id="6" name="Rounded Rectangle 5"/>
          <p:cNvSpPr/>
          <p:nvPr/>
        </p:nvSpPr>
        <p:spPr>
          <a:xfrm>
            <a:off x="1322436" y="4191000"/>
            <a:ext cx="6523704" cy="685800"/>
          </a:xfrm>
          <a:prstGeom prst="roundRect">
            <a:avLst/>
          </a:prstGeom>
          <a:solidFill>
            <a:srgbClr val="0033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One-elder oversight…</a:t>
            </a:r>
          </a:p>
        </p:txBody>
      </p:sp>
      <p:sp>
        <p:nvSpPr>
          <p:cNvPr id="7" name="Rounded Rectangle 6"/>
          <p:cNvSpPr/>
          <p:nvPr/>
        </p:nvSpPr>
        <p:spPr>
          <a:xfrm>
            <a:off x="1310148" y="5029200"/>
            <a:ext cx="6523704" cy="685800"/>
          </a:xfrm>
          <a:prstGeom prst="roundRect">
            <a:avLst/>
          </a:prstGeom>
          <a:solidFill>
            <a:srgbClr val="0033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Methodist Discipline, 1896</a:t>
            </a:r>
          </a:p>
        </p:txBody>
      </p:sp>
    </p:spTree>
    <p:extLst>
      <p:ext uri="{BB962C8B-B14F-4D97-AF65-F5344CB8AC3E}">
        <p14:creationId xmlns:p14="http://schemas.microsoft.com/office/powerpoint/2010/main" xmlns="" val="156746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685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  Desire For Other Things, Mk.4:19</a:t>
            </a:r>
          </a:p>
        </p:txBody>
      </p:sp>
      <p:sp>
        <p:nvSpPr>
          <p:cNvPr id="3" name="Rounded Rectangle 2"/>
          <p:cNvSpPr/>
          <p:nvPr/>
        </p:nvSpPr>
        <p:spPr>
          <a:xfrm>
            <a:off x="1143000" y="22098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III.  Many Other Things (Blasphemy) Lk.22:65</a:t>
            </a:r>
          </a:p>
        </p:txBody>
      </p:sp>
      <p:sp>
        <p:nvSpPr>
          <p:cNvPr id="5" name="Rounded Rectangle 4"/>
          <p:cNvSpPr/>
          <p:nvPr/>
        </p:nvSpPr>
        <p:spPr>
          <a:xfrm>
            <a:off x="1143000" y="1447800"/>
            <a:ext cx="6858000" cy="6096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II.  Many Other Things (Traditions), Mk.7:4</a:t>
            </a:r>
          </a:p>
        </p:txBody>
      </p:sp>
    </p:spTree>
    <p:extLst>
      <p:ext uri="{BB962C8B-B14F-4D97-AF65-F5344CB8AC3E}">
        <p14:creationId xmlns:p14="http://schemas.microsoft.com/office/powerpoint/2010/main" xmlns="" val="4274913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sp>
        <p:nvSpPr>
          <p:cNvPr id="8" name="Rectangle 7"/>
          <p:cNvSpPr/>
          <p:nvPr/>
        </p:nvSpPr>
        <p:spPr>
          <a:xfrm>
            <a:off x="567816" y="609600"/>
            <a:ext cx="8001000" cy="5638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Lk.2:34 </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Lk.4, just one of us</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Mt.27:63, ‘that deceiver’</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Jn.8:48, Samaritan; demoniac</a:t>
            </a:r>
          </a:p>
          <a:p>
            <a:pPr>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Talmud: </a:t>
            </a:r>
            <a:r>
              <a:rPr lang="en-US" sz="3200" dirty="0">
                <a:latin typeface="Verdana" panose="020B0604030504040204" pitchFamily="34" charset="0"/>
                <a:ea typeface="Verdana" panose="020B0604030504040204" pitchFamily="34" charset="0"/>
                <a:cs typeface="Verdana" panose="020B0604030504040204" pitchFamily="34" charset="0"/>
              </a:rPr>
              <a:t>	</a:t>
            </a:r>
          </a:p>
        </p:txBody>
      </p:sp>
      <p:sp>
        <p:nvSpPr>
          <p:cNvPr id="2" name="Rectangle 1"/>
          <p:cNvSpPr/>
          <p:nvPr/>
        </p:nvSpPr>
        <p:spPr>
          <a:xfrm>
            <a:off x="2590800" y="3254724"/>
            <a:ext cx="2667000" cy="50292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‘So and so’</a:t>
            </a:r>
          </a:p>
        </p:txBody>
      </p:sp>
      <p:sp>
        <p:nvSpPr>
          <p:cNvPr id="11" name="Rectangle 10"/>
          <p:cNvSpPr/>
          <p:nvPr/>
        </p:nvSpPr>
        <p:spPr>
          <a:xfrm>
            <a:off x="5410200" y="3248088"/>
            <a:ext cx="2667000" cy="50292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t>
            </a:r>
            <a:r>
              <a:rPr lang="en-US" sz="3200" i="1" dirty="0">
                <a:solidFill>
                  <a:schemeClr val="bg1"/>
                </a:solidFill>
              </a:rPr>
              <a:t>that </a:t>
            </a:r>
            <a:r>
              <a:rPr lang="en-US" sz="3200" dirty="0">
                <a:solidFill>
                  <a:schemeClr val="bg1"/>
                </a:solidFill>
              </a:rPr>
              <a:t>man’</a:t>
            </a:r>
          </a:p>
        </p:txBody>
      </p:sp>
      <p:sp>
        <p:nvSpPr>
          <p:cNvPr id="12" name="Rectangle 11"/>
          <p:cNvSpPr/>
          <p:nvPr/>
        </p:nvSpPr>
        <p:spPr>
          <a:xfrm>
            <a:off x="2590800" y="3893820"/>
            <a:ext cx="2667000" cy="50292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‘Absalom’</a:t>
            </a:r>
          </a:p>
        </p:txBody>
      </p:sp>
      <p:sp>
        <p:nvSpPr>
          <p:cNvPr id="13" name="Rectangle 12"/>
          <p:cNvSpPr/>
          <p:nvPr/>
        </p:nvSpPr>
        <p:spPr>
          <a:xfrm>
            <a:off x="5410200" y="3887184"/>
            <a:ext cx="2667000" cy="50292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‘the</a:t>
            </a:r>
            <a:r>
              <a:rPr lang="en-US" sz="3200" i="1" dirty="0">
                <a:solidFill>
                  <a:schemeClr val="bg1"/>
                </a:solidFill>
              </a:rPr>
              <a:t> </a:t>
            </a:r>
            <a:r>
              <a:rPr lang="en-US" sz="3200" dirty="0">
                <a:solidFill>
                  <a:schemeClr val="bg1"/>
                </a:solidFill>
              </a:rPr>
              <a:t>hung’</a:t>
            </a:r>
          </a:p>
        </p:txBody>
      </p:sp>
      <p:sp>
        <p:nvSpPr>
          <p:cNvPr id="14" name="Rectangle 13"/>
          <p:cNvSpPr/>
          <p:nvPr/>
        </p:nvSpPr>
        <p:spPr>
          <a:xfrm>
            <a:off x="2590800" y="4526280"/>
            <a:ext cx="5486400" cy="50292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‘the son of </a:t>
            </a:r>
            <a:r>
              <a:rPr lang="en-US" sz="3200" dirty="0" err="1">
                <a:solidFill>
                  <a:schemeClr val="bg1"/>
                </a:solidFill>
              </a:rPr>
              <a:t>Pandera</a:t>
            </a:r>
            <a:r>
              <a:rPr lang="en-US" sz="3200" dirty="0">
                <a:solidFill>
                  <a:schemeClr val="bg1"/>
                </a:solidFill>
              </a:rPr>
              <a:t>’</a:t>
            </a:r>
          </a:p>
        </p:txBody>
      </p:sp>
    </p:spTree>
    <p:extLst>
      <p:ext uri="{BB962C8B-B14F-4D97-AF65-F5344CB8AC3E}">
        <p14:creationId xmlns:p14="http://schemas.microsoft.com/office/powerpoint/2010/main" xmlns="" val="143456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1861</TotalTime>
  <Words>580</Words>
  <Application>Microsoft Office PowerPoint</Application>
  <PresentationFormat>On-screen Show (4:3)</PresentationFormat>
  <Paragraphs>117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4_Default Design</vt:lpstr>
      <vt:lpstr>Office Theme</vt:lpstr>
      <vt:lpstr>Slide 1</vt:lpstr>
      <vt:lpstr>Slide 2</vt:lpstr>
      <vt:lpstr>Thorny soil starts well, then…</vt:lpstr>
      <vt:lpstr>Thorny soil starts well, then…</vt:lpstr>
      <vt:lpstr>Slide 5</vt:lpstr>
      <vt:lpstr>‘The progression would be this:</vt:lpstr>
      <vt:lpstr>Mk.7:4 – apostasy . . .</vt:lpstr>
      <vt:lpstr>Slide 8</vt:lpstr>
      <vt:lpstr>                </vt:lpstr>
      <vt:lpstr>                </vt:lpstr>
      <vt:lpstr>                </vt:lpstr>
      <vt:lpstr>                </vt:lpstr>
      <vt:lpstr>Slide 13</vt:lpstr>
      <vt:lpstr>If John refers to Jesus’ earthly ministry . . .</vt:lpstr>
      <vt:lpstr>But: John 21:24 alludes to chapter 1</vt:lpstr>
      <vt:lpstr>But: John 21:24 alludes to chapter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That Changed Lives</dc:title>
  <dc:creator>Owner</dc:creator>
  <cp:lastModifiedBy>church of Christ</cp:lastModifiedBy>
  <cp:revision>220</cp:revision>
  <dcterms:created xsi:type="dcterms:W3CDTF">2015-11-27T18:49:23Z</dcterms:created>
  <dcterms:modified xsi:type="dcterms:W3CDTF">2016-06-12T16:25:42Z</dcterms:modified>
</cp:coreProperties>
</file>