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sldIdLst>
    <p:sldId id="276" r:id="rId3"/>
    <p:sldId id="267" r:id="rId4"/>
    <p:sldId id="258" r:id="rId5"/>
    <p:sldId id="261" r:id="rId6"/>
    <p:sldId id="279" r:id="rId7"/>
    <p:sldId id="263" r:id="rId8"/>
    <p:sldId id="268" r:id="rId9"/>
    <p:sldId id="278" r:id="rId10"/>
    <p:sldId id="262" r:id="rId11"/>
    <p:sldId id="269" r:id="rId12"/>
    <p:sldId id="264" r:id="rId13"/>
    <p:sldId id="277" r:id="rId14"/>
    <p:sldId id="265" r:id="rId15"/>
    <p:sldId id="266"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a:srgbClr val="CC00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9BA5151-9745-4B1A-99FF-6DF7B4ED4502}" type="slidenum">
              <a:rPr lang="en-US" altLang="en-US" smtClean="0"/>
              <a:pPr>
                <a:defRPr/>
              </a:pPr>
              <a:t>‹#›</a:t>
            </a:fld>
            <a:endParaRPr lang="en-US" altLang="en-US"/>
          </a:p>
        </p:txBody>
      </p:sp>
    </p:spTree>
    <p:extLst>
      <p:ext uri="{BB962C8B-B14F-4D97-AF65-F5344CB8AC3E}">
        <p14:creationId xmlns:p14="http://schemas.microsoft.com/office/powerpoint/2010/main" xmlns="" val="399917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98F3E8C-3C57-41CD-A26B-F85B08754B34}" type="slidenum">
              <a:rPr lang="en-US" altLang="en-US" smtClean="0"/>
              <a:pPr>
                <a:defRPr/>
              </a:pPr>
              <a:t>‹#›</a:t>
            </a:fld>
            <a:endParaRPr lang="en-US" altLang="en-US"/>
          </a:p>
        </p:txBody>
      </p:sp>
    </p:spTree>
    <p:extLst>
      <p:ext uri="{BB962C8B-B14F-4D97-AF65-F5344CB8AC3E}">
        <p14:creationId xmlns:p14="http://schemas.microsoft.com/office/powerpoint/2010/main" xmlns="" val="328283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B4AD43-B0B6-41EF-88FA-61CBB0BC9DCA}" type="slidenum">
              <a:rPr lang="en-US" altLang="en-US" smtClean="0"/>
              <a:pPr>
                <a:defRPr/>
              </a:pPr>
              <a:t>‹#›</a:t>
            </a:fld>
            <a:endParaRPr lang="en-US" altLang="en-US"/>
          </a:p>
        </p:txBody>
      </p:sp>
    </p:spTree>
    <p:extLst>
      <p:ext uri="{BB962C8B-B14F-4D97-AF65-F5344CB8AC3E}">
        <p14:creationId xmlns:p14="http://schemas.microsoft.com/office/powerpoint/2010/main" xmlns="" val="22423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25098-F39A-43C7-9B48-42DEC590C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4471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2920E-C45B-44F1-A1D7-F6EFA0292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59650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BCF90E-72F8-4EE6-9176-1B877AD21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584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6C780A-7F27-4499-A2F3-63D5BAA1D8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919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0EC1AA-D6AA-49BF-B895-720E85178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6288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6226A-F5F0-427E-BD04-8ABE607AD6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4110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964D03-541A-4B7A-B39F-816AF9611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16639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6AE82A-DF2F-47AD-930E-041545FFB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355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C4DD44-3DAD-44B0-AD4F-F73AD5B21274}" type="slidenum">
              <a:rPr lang="en-US" altLang="en-US" smtClean="0"/>
              <a:pPr>
                <a:defRPr/>
              </a:pPr>
              <a:t>‹#›</a:t>
            </a:fld>
            <a:endParaRPr lang="en-US" altLang="en-US"/>
          </a:p>
        </p:txBody>
      </p:sp>
    </p:spTree>
    <p:extLst>
      <p:ext uri="{BB962C8B-B14F-4D97-AF65-F5344CB8AC3E}">
        <p14:creationId xmlns:p14="http://schemas.microsoft.com/office/powerpoint/2010/main" xmlns="" val="250355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2A33E0-D01C-4FC7-8540-A4BD09E45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70973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74059-D456-4DCA-84CC-D90728ABD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60910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98DFF-FBC4-41E5-94C6-F19339EF7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5643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7BDB1AD-6164-4064-B4EB-B6D9DDEED712}" type="slidenum">
              <a:rPr lang="en-US" altLang="en-US" smtClean="0"/>
              <a:pPr>
                <a:defRPr/>
              </a:pPr>
              <a:t>‹#›</a:t>
            </a:fld>
            <a:endParaRPr lang="en-US" altLang="en-US"/>
          </a:p>
        </p:txBody>
      </p:sp>
    </p:spTree>
    <p:extLst>
      <p:ext uri="{BB962C8B-B14F-4D97-AF65-F5344CB8AC3E}">
        <p14:creationId xmlns:p14="http://schemas.microsoft.com/office/powerpoint/2010/main" xmlns="" val="335768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3DE56F4-87B8-43FF-A865-EAF2DED27913}" type="slidenum">
              <a:rPr lang="en-US" altLang="en-US" smtClean="0"/>
              <a:pPr>
                <a:defRPr/>
              </a:pPr>
              <a:t>‹#›</a:t>
            </a:fld>
            <a:endParaRPr lang="en-US" altLang="en-US"/>
          </a:p>
        </p:txBody>
      </p:sp>
    </p:spTree>
    <p:extLst>
      <p:ext uri="{BB962C8B-B14F-4D97-AF65-F5344CB8AC3E}">
        <p14:creationId xmlns:p14="http://schemas.microsoft.com/office/powerpoint/2010/main" xmlns="" val="34003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3EE1593-5ED2-4C7F-BA0B-7DB56053C909}" type="slidenum">
              <a:rPr lang="en-US" altLang="en-US" smtClean="0"/>
              <a:pPr>
                <a:defRPr/>
              </a:pPr>
              <a:t>‹#›</a:t>
            </a:fld>
            <a:endParaRPr lang="en-US" altLang="en-US"/>
          </a:p>
        </p:txBody>
      </p:sp>
    </p:spTree>
    <p:extLst>
      <p:ext uri="{BB962C8B-B14F-4D97-AF65-F5344CB8AC3E}">
        <p14:creationId xmlns:p14="http://schemas.microsoft.com/office/powerpoint/2010/main" xmlns="" val="412404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FFB24F1-EF40-4CB9-BDED-77F8598E3C05}" type="slidenum">
              <a:rPr lang="en-US" altLang="en-US" smtClean="0"/>
              <a:pPr>
                <a:defRPr/>
              </a:pPr>
              <a:t>‹#›</a:t>
            </a:fld>
            <a:endParaRPr lang="en-US" altLang="en-US"/>
          </a:p>
        </p:txBody>
      </p:sp>
    </p:spTree>
    <p:extLst>
      <p:ext uri="{BB962C8B-B14F-4D97-AF65-F5344CB8AC3E}">
        <p14:creationId xmlns:p14="http://schemas.microsoft.com/office/powerpoint/2010/main" xmlns="" val="234722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AB16B4CE-5800-4078-A713-BF587264E58F}" type="slidenum">
              <a:rPr lang="en-US" altLang="en-US" smtClean="0"/>
              <a:pPr>
                <a:defRPr/>
              </a:pPr>
              <a:t>‹#›</a:t>
            </a:fld>
            <a:endParaRPr lang="en-US" altLang="en-US"/>
          </a:p>
        </p:txBody>
      </p:sp>
    </p:spTree>
    <p:extLst>
      <p:ext uri="{BB962C8B-B14F-4D97-AF65-F5344CB8AC3E}">
        <p14:creationId xmlns:p14="http://schemas.microsoft.com/office/powerpoint/2010/main" xmlns="" val="13879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83D70F4-D39D-4749-8D06-47BC621F989B}" type="slidenum">
              <a:rPr lang="en-US" altLang="en-US" smtClean="0"/>
              <a:pPr>
                <a:defRPr/>
              </a:pPr>
              <a:t>‹#›</a:t>
            </a:fld>
            <a:endParaRPr lang="en-US" altLang="en-US"/>
          </a:p>
        </p:txBody>
      </p:sp>
    </p:spTree>
    <p:extLst>
      <p:ext uri="{BB962C8B-B14F-4D97-AF65-F5344CB8AC3E}">
        <p14:creationId xmlns:p14="http://schemas.microsoft.com/office/powerpoint/2010/main" xmlns="" val="38815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2FA927E-CE66-4006-9170-4E2D0566E26E}" type="slidenum">
              <a:rPr lang="en-US" altLang="en-US" smtClean="0"/>
              <a:pPr>
                <a:defRPr/>
              </a:pPr>
              <a:t>‹#›</a:t>
            </a:fld>
            <a:endParaRPr lang="en-US" altLang="en-US"/>
          </a:p>
        </p:txBody>
      </p:sp>
    </p:spTree>
    <p:extLst>
      <p:ext uri="{BB962C8B-B14F-4D97-AF65-F5344CB8AC3E}">
        <p14:creationId xmlns:p14="http://schemas.microsoft.com/office/powerpoint/2010/main" xmlns="" val="340624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E85E72-EE4B-448E-9FBB-4B8DEEA08FCD}" type="slidenum">
              <a:rPr lang="en-US" altLang="en-US" smtClean="0"/>
              <a:pPr>
                <a:defRPr/>
              </a:pPr>
              <a:t>‹#›</a:t>
            </a:fld>
            <a:endParaRPr lang="en-US" altLang="en-US"/>
          </a:p>
        </p:txBody>
      </p:sp>
    </p:spTree>
    <p:extLst>
      <p:ext uri="{BB962C8B-B14F-4D97-AF65-F5344CB8AC3E}">
        <p14:creationId xmlns:p14="http://schemas.microsoft.com/office/powerpoint/2010/main" xmlns="" val="39901156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A990441-334E-4E7F-B844-9325D3A65DF3}"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0932674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Asa’s Apostasy</a:t>
            </a:r>
          </a:p>
        </p:txBody>
      </p:sp>
      <p:sp>
        <p:nvSpPr>
          <p:cNvPr id="5" name="Subtitle 4"/>
          <p:cNvSpPr>
            <a:spLocks noGrp="1"/>
          </p:cNvSpPr>
          <p:nvPr>
            <p:ph type="subTitle" idx="1"/>
          </p:nvPr>
        </p:nvSpPr>
        <p:spPr>
          <a:xfrm>
            <a:off x="1371600" y="3810000"/>
            <a:ext cx="6400800" cy="1752600"/>
          </a:xfrm>
        </p:spPr>
        <p:txBody>
          <a:bodyPr/>
          <a:lstStyle/>
          <a:p>
            <a:r>
              <a:rPr lang="en-US" sz="3600" dirty="0"/>
              <a:t>2 Chronicles 14-16</a:t>
            </a:r>
          </a:p>
        </p:txBody>
      </p:sp>
    </p:spTree>
    <p:extLst>
      <p:ext uri="{BB962C8B-B14F-4D97-AF65-F5344CB8AC3E}">
        <p14:creationId xmlns:p14="http://schemas.microsoft.com/office/powerpoint/2010/main" xmlns="" val="385524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457200" y="533400"/>
            <a:ext cx="8229600" cy="5867400"/>
          </a:xfrm>
        </p:spPr>
        <p:txBody>
          <a:bodyPr/>
          <a:lstStyle/>
          <a:p>
            <a:pPr marL="0" indent="0" eaLnBrk="1" hangingPunct="1">
              <a:buFont typeface="Wingdings" panose="05000000000000000000" pitchFamily="2" charset="2"/>
              <a:buNone/>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“Faith does not blind the eyes.  It looks the difficulties square in the face and heaps them to one side of the balances.  On the other side, it puts, simply and solely – God” </a:t>
            </a:r>
            <a:endParaRPr lang="en-US" altLang="en-US" b="1" dirty="0">
              <a:solidFill>
                <a:srgbClr val="000066"/>
              </a:solidFill>
            </a:endParaRP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9296" y="3048000"/>
            <a:ext cx="4694237" cy="16002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7" name="Rectangle 5"/>
          <p:cNvSpPr>
            <a:spLocks noChangeArrowheads="1"/>
          </p:cNvSpPr>
          <p:nvPr/>
        </p:nvSpPr>
        <p:spPr bwMode="auto">
          <a:xfrm>
            <a:off x="2315496" y="3200400"/>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t>difficulties</a:t>
            </a:r>
          </a:p>
        </p:txBody>
      </p:sp>
      <p:sp>
        <p:nvSpPr>
          <p:cNvPr id="28678" name="Rectangle 6"/>
          <p:cNvSpPr>
            <a:spLocks noChangeArrowheads="1"/>
          </p:cNvSpPr>
          <p:nvPr/>
        </p:nvSpPr>
        <p:spPr bwMode="auto">
          <a:xfrm>
            <a:off x="4984956" y="3200400"/>
            <a:ext cx="1371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altLang="en-US" sz="3200" dirty="0">
                <a:effectLst>
                  <a:outerShdw blurRad="38100" dist="38100" dir="2700000" algn="tl">
                    <a:srgbClr val="C0C0C0"/>
                  </a:outerShdw>
                </a:effectLst>
              </a:rPr>
              <a:t>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066800"/>
          </a:xfrm>
        </p:spPr>
        <p:txBody>
          <a:bodyPr>
            <a:normAutofit/>
          </a:bodyPr>
          <a:lstStyle/>
          <a:p>
            <a:pPr algn="ct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1. Relied on man, 2 Chr.16:1-7</a:t>
            </a:r>
            <a:r>
              <a:rPr lang="en-US" altLang="en-US" sz="4000" dirty="0">
                <a:latin typeface="Verdana" panose="020B0604030504040204" pitchFamily="34" charset="0"/>
                <a:ea typeface="Verdana" panose="020B0604030504040204" pitchFamily="34" charset="0"/>
                <a:cs typeface="Verdana" panose="020B0604030504040204" pitchFamily="34" charset="0"/>
              </a:rPr>
              <a:t/>
            </a:r>
            <a:br>
              <a:rPr lang="en-US" altLang="en-US" sz="4000" dirty="0">
                <a:latin typeface="Verdana" panose="020B0604030504040204" pitchFamily="34" charset="0"/>
                <a:ea typeface="Verdana" panose="020B0604030504040204" pitchFamily="34" charset="0"/>
                <a:cs typeface="Verdana" panose="020B0604030504040204" pitchFamily="34" charset="0"/>
              </a:rPr>
            </a:br>
            <a:r>
              <a:rPr lang="en-US" altLang="en-US" sz="2400" b="1" dirty="0">
                <a:solidFill>
                  <a:srgbClr val="000066"/>
                </a:solidFill>
                <a:latin typeface="Verdana" panose="020B0604030504040204" pitchFamily="34" charset="0"/>
                <a:ea typeface="Verdana" panose="020B0604030504040204" pitchFamily="34" charset="0"/>
                <a:cs typeface="Verdana" panose="020B0604030504040204" pitchFamily="34" charset="0"/>
              </a:rPr>
              <a:t>2. </a:t>
            </a:r>
            <a:r>
              <a:rPr lang="en-US" altLang="en-US" sz="3600" dirty="0">
                <a:solidFill>
                  <a:srgbClr val="000066"/>
                </a:solidFill>
                <a:latin typeface="Verdana" panose="020B0604030504040204" pitchFamily="34" charset="0"/>
                <a:ea typeface="Verdana" panose="020B0604030504040204" pitchFamily="34" charset="0"/>
                <a:cs typeface="Verdana" panose="020B0604030504040204" pitchFamily="34" charset="0"/>
              </a:rPr>
              <a:t>Rejected God’s warning,</a:t>
            </a:r>
            <a:r>
              <a:rPr lang="en-US" altLang="en-US" sz="3600" dirty="0">
                <a:latin typeface="Verdana" panose="020B0604030504040204" pitchFamily="34" charset="0"/>
                <a:ea typeface="Verdana" panose="020B0604030504040204" pitchFamily="34" charset="0"/>
                <a:cs typeface="Verdana" panose="020B0604030504040204" pitchFamily="34" charset="0"/>
              </a:rPr>
              <a:t> 7-10</a:t>
            </a:r>
            <a:endParaRPr lang="en-US" altLang="en-US" sz="3800" dirty="0">
              <a:latin typeface="Verdana" panose="020B0604030504040204" pitchFamily="34" charset="0"/>
              <a:ea typeface="Verdana" panose="020B0604030504040204" pitchFamily="34" charset="0"/>
              <a:cs typeface="Verdana" panose="020B0604030504040204" pitchFamily="34" charset="0"/>
            </a:endParaRPr>
          </a:p>
        </p:txBody>
      </p:sp>
      <p:sp>
        <p:nvSpPr>
          <p:cNvPr id="14339" name="Rectangle 3"/>
          <p:cNvSpPr>
            <a:spLocks noGrp="1" noChangeArrowheads="1"/>
          </p:cNvSpPr>
          <p:nvPr>
            <p:ph idx="1"/>
          </p:nvPr>
        </p:nvSpPr>
        <p:spPr>
          <a:xfrm>
            <a:off x="457200" y="1447800"/>
            <a:ext cx="8229600" cy="4953000"/>
          </a:xfrm>
        </p:spPr>
        <p:txBody>
          <a:bodyPr/>
          <a:lstStyle/>
          <a:p>
            <a:pPr eaLnBrk="1" hangingPunct="1">
              <a:spcAft>
                <a:spcPts val="600"/>
              </a:spcAft>
            </a:pPr>
            <a:r>
              <a:rPr lang="en-US" altLang="en-US" sz="3200" u="sng" dirty="0">
                <a:latin typeface="Verdana" panose="020B0604030504040204" pitchFamily="34" charset="0"/>
                <a:ea typeface="Verdana" panose="020B0604030504040204" pitchFamily="34" charset="0"/>
                <a:cs typeface="Verdana" panose="020B0604030504040204" pitchFamily="34" charset="0"/>
              </a:rPr>
              <a:t>7-8</a:t>
            </a:r>
            <a:r>
              <a:rPr lang="en-US" altLang="en-US" sz="3200" dirty="0">
                <a:latin typeface="Verdana" panose="020B0604030504040204" pitchFamily="34" charset="0"/>
                <a:ea typeface="Verdana" panose="020B0604030504040204" pitchFamily="34" charset="0"/>
                <a:cs typeface="Verdana" panose="020B0604030504040204" pitchFamily="34" charset="0"/>
              </a:rPr>
              <a:t>: is Asa infallible?  …omniscient?</a:t>
            </a:r>
          </a:p>
          <a:p>
            <a:pPr marL="0" indent="0" eaLnBrk="1" hangingPunct="1">
              <a:buNone/>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None/>
            </a:pPr>
            <a:endParaRPr lang="en-US" altLang="en-US" b="1" dirty="0"/>
          </a:p>
          <a:p>
            <a:pPr eaLnBrk="1" hangingPunct="1">
              <a:spcBef>
                <a:spcPts val="1200"/>
              </a:spcBef>
              <a:spcAft>
                <a:spcPts val="1200"/>
              </a:spcAft>
            </a:pPr>
            <a:r>
              <a:rPr lang="en-US" altLang="en-US" sz="3200" u="sng" dirty="0">
                <a:latin typeface="Verdana" panose="020B0604030504040204" pitchFamily="34" charset="0"/>
                <a:ea typeface="Verdana" panose="020B0604030504040204" pitchFamily="34" charset="0"/>
                <a:cs typeface="Verdana" panose="020B0604030504040204" pitchFamily="34" charset="0"/>
              </a:rPr>
              <a:t>9</a:t>
            </a:r>
            <a:r>
              <a:rPr lang="en-US" altLang="en-US" sz="3200" dirty="0">
                <a:latin typeface="Verdana" panose="020B0604030504040204" pitchFamily="34" charset="0"/>
                <a:ea typeface="Verdana" panose="020B0604030504040204" pitchFamily="34" charset="0"/>
                <a:cs typeface="Verdana" panose="020B0604030504040204" pitchFamily="34" charset="0"/>
              </a:rPr>
              <a:t>: God knew his problems.  1 Pt.3:12</a:t>
            </a:r>
          </a:p>
          <a:p>
            <a:pPr eaLnBrk="1" hangingPunct="1">
              <a:spcAft>
                <a:spcPts val="1200"/>
              </a:spcAft>
            </a:pPr>
            <a:r>
              <a:rPr lang="en-US" altLang="en-US" sz="3200" u="sng" dirty="0">
                <a:latin typeface="Verdana" panose="020B0604030504040204" pitchFamily="34" charset="0"/>
                <a:ea typeface="Verdana" panose="020B0604030504040204" pitchFamily="34" charset="0"/>
                <a:cs typeface="Verdana" panose="020B0604030504040204" pitchFamily="34" charset="0"/>
              </a:rPr>
              <a:t>10</a:t>
            </a:r>
            <a:r>
              <a:rPr lang="en-US" altLang="en-US" sz="3200" dirty="0">
                <a:latin typeface="Verdana" panose="020B0604030504040204" pitchFamily="34" charset="0"/>
                <a:ea typeface="Verdana" panose="020B0604030504040204" pitchFamily="34" charset="0"/>
                <a:cs typeface="Verdana" panose="020B0604030504040204" pitchFamily="34" charset="0"/>
              </a:rPr>
              <a:t>: pride rejects correction</a:t>
            </a:r>
          </a:p>
        </p:txBody>
      </p:sp>
      <p:sp>
        <p:nvSpPr>
          <p:cNvPr id="14341" name="AutoShape 5"/>
          <p:cNvSpPr>
            <a:spLocks noChangeArrowheads="1"/>
          </p:cNvSpPr>
          <p:nvPr/>
        </p:nvSpPr>
        <p:spPr bwMode="auto">
          <a:xfrm>
            <a:off x="1740312" y="2042432"/>
            <a:ext cx="5638800" cy="831273"/>
          </a:xfrm>
          <a:prstGeom prst="roundRect">
            <a:avLst>
              <a:gd name="adj" fmla="val 16667"/>
            </a:avLst>
          </a:prstGeom>
          <a:solidFill>
            <a:srgbClr val="000066"/>
          </a:solidFill>
          <a:ln w="9525">
            <a:solidFill>
              <a:srgbClr val="000066"/>
            </a:solidFill>
            <a:round/>
            <a:headEnd/>
            <a:tailEnd/>
          </a:ln>
          <a:effectLst>
            <a:outerShdw dist="35921" dir="2700000" algn="ctr" rotWithShape="0">
              <a:schemeClr val="bg2"/>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chemeClr val="bg1"/>
                </a:solidFill>
              </a:rPr>
              <a:t>Pro.14:12 – a dead end</a:t>
            </a:r>
          </a:p>
        </p:txBody>
      </p:sp>
      <p:sp>
        <p:nvSpPr>
          <p:cNvPr id="8" name="AutoShape 5"/>
          <p:cNvSpPr>
            <a:spLocks noChangeArrowheads="1"/>
          </p:cNvSpPr>
          <p:nvPr/>
        </p:nvSpPr>
        <p:spPr bwMode="auto">
          <a:xfrm>
            <a:off x="1752600" y="4350327"/>
            <a:ext cx="5638800" cy="831273"/>
          </a:xfrm>
          <a:prstGeom prst="roundRect">
            <a:avLst>
              <a:gd name="adj" fmla="val 16667"/>
            </a:avLst>
          </a:prstGeom>
          <a:solidFill>
            <a:srgbClr val="000066"/>
          </a:solidFill>
          <a:ln w="9525">
            <a:solidFill>
              <a:srgbClr val="000066"/>
            </a:solidFill>
            <a:round/>
            <a:headEnd/>
            <a:tailEnd/>
          </a:ln>
          <a:effectLst>
            <a:outerShdw dist="35921" dir="2700000" algn="ctr" rotWithShape="0">
              <a:schemeClr val="bg2"/>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chemeClr val="bg1"/>
                </a:solidFill>
              </a:rPr>
              <a:t>‘…angry…in a rage’</a:t>
            </a:r>
          </a:p>
        </p:txBody>
      </p:sp>
      <p:sp>
        <p:nvSpPr>
          <p:cNvPr id="9" name="AutoShape 5"/>
          <p:cNvSpPr>
            <a:spLocks noChangeArrowheads="1"/>
          </p:cNvSpPr>
          <p:nvPr/>
        </p:nvSpPr>
        <p:spPr bwMode="auto">
          <a:xfrm>
            <a:off x="1764888" y="5334000"/>
            <a:ext cx="5638800" cy="831273"/>
          </a:xfrm>
          <a:prstGeom prst="roundRect">
            <a:avLst>
              <a:gd name="adj" fmla="val 16667"/>
            </a:avLst>
          </a:prstGeom>
          <a:solidFill>
            <a:srgbClr val="000066"/>
          </a:solidFill>
          <a:ln w="9525">
            <a:solidFill>
              <a:srgbClr val="000066"/>
            </a:solidFill>
            <a:round/>
            <a:headEnd/>
            <a:tailEnd/>
          </a:ln>
          <a:effectLst>
            <a:outerShdw dist="35921" dir="2700000" algn="ctr" rotWithShape="0">
              <a:schemeClr val="bg2"/>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chemeClr val="bg1"/>
                </a:solidFill>
              </a:rPr>
              <a:t>‘house of the stocks’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066800"/>
          </a:xfrm>
        </p:spPr>
        <p:txBody>
          <a:bodyPr>
            <a:normAutofit/>
          </a:bodyPr>
          <a:lstStyle/>
          <a:p>
            <a:pPr algn="ct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1. Relied on man, 2 Chr.16:1-7</a:t>
            </a:r>
            <a:r>
              <a:rPr lang="en-US" altLang="en-US" sz="4000" dirty="0">
                <a:latin typeface="Verdana" panose="020B0604030504040204" pitchFamily="34" charset="0"/>
                <a:ea typeface="Verdana" panose="020B0604030504040204" pitchFamily="34" charset="0"/>
                <a:cs typeface="Verdana" panose="020B0604030504040204" pitchFamily="34" charset="0"/>
              </a:rPr>
              <a:t/>
            </a:r>
            <a:br>
              <a:rPr lang="en-US" altLang="en-US" sz="4000" dirty="0">
                <a:latin typeface="Verdana" panose="020B0604030504040204" pitchFamily="34" charset="0"/>
                <a:ea typeface="Verdana" panose="020B0604030504040204" pitchFamily="34" charset="0"/>
                <a:cs typeface="Verdana" panose="020B0604030504040204" pitchFamily="34" charset="0"/>
              </a:rPr>
            </a:br>
            <a:r>
              <a:rPr lang="en-US" altLang="en-US" sz="2400" b="1" dirty="0">
                <a:solidFill>
                  <a:srgbClr val="000066"/>
                </a:solidFill>
                <a:latin typeface="Verdana" panose="020B0604030504040204" pitchFamily="34" charset="0"/>
                <a:ea typeface="Verdana" panose="020B0604030504040204" pitchFamily="34" charset="0"/>
                <a:cs typeface="Verdana" panose="020B0604030504040204" pitchFamily="34" charset="0"/>
              </a:rPr>
              <a:t>2. </a:t>
            </a:r>
            <a:r>
              <a:rPr lang="en-US" altLang="en-US" sz="3600" dirty="0">
                <a:solidFill>
                  <a:srgbClr val="000066"/>
                </a:solidFill>
                <a:latin typeface="Verdana" panose="020B0604030504040204" pitchFamily="34" charset="0"/>
                <a:ea typeface="Verdana" panose="020B0604030504040204" pitchFamily="34" charset="0"/>
                <a:cs typeface="Verdana" panose="020B0604030504040204" pitchFamily="34" charset="0"/>
              </a:rPr>
              <a:t>Rejected God’s warning,</a:t>
            </a:r>
            <a:r>
              <a:rPr lang="en-US" altLang="en-US" sz="3600" dirty="0">
                <a:latin typeface="Verdana" panose="020B0604030504040204" pitchFamily="34" charset="0"/>
                <a:ea typeface="Verdana" panose="020B0604030504040204" pitchFamily="34" charset="0"/>
                <a:cs typeface="Verdana" panose="020B0604030504040204" pitchFamily="34" charset="0"/>
              </a:rPr>
              <a:t> 7-10</a:t>
            </a:r>
            <a:endParaRPr lang="en-US" altLang="en-US" sz="3800" dirty="0">
              <a:latin typeface="Verdana" panose="020B0604030504040204" pitchFamily="34" charset="0"/>
              <a:ea typeface="Verdana" panose="020B0604030504040204" pitchFamily="34" charset="0"/>
              <a:cs typeface="Verdana" panose="020B0604030504040204" pitchFamily="34" charset="0"/>
            </a:endParaRPr>
          </a:p>
        </p:txBody>
      </p:sp>
      <p:sp>
        <p:nvSpPr>
          <p:cNvPr id="14339" name="Rectangle 3"/>
          <p:cNvSpPr>
            <a:spLocks noGrp="1" noChangeArrowheads="1"/>
          </p:cNvSpPr>
          <p:nvPr>
            <p:ph idx="1"/>
          </p:nvPr>
        </p:nvSpPr>
        <p:spPr>
          <a:xfrm>
            <a:off x="457200" y="1447800"/>
            <a:ext cx="8229600" cy="4953000"/>
          </a:xfrm>
        </p:spPr>
        <p:txBody>
          <a:bodyPr/>
          <a:lstStyle/>
          <a:p>
            <a:pPr eaLnBrk="1" hangingPunct="1">
              <a:spcAft>
                <a:spcPts val="600"/>
              </a:spcAft>
            </a:pPr>
            <a:r>
              <a:rPr lang="en-US" altLang="en-US" sz="3200" u="sng" dirty="0">
                <a:latin typeface="Verdana" panose="020B0604030504040204" pitchFamily="34" charset="0"/>
                <a:ea typeface="Verdana" panose="020B0604030504040204" pitchFamily="34" charset="0"/>
                <a:cs typeface="Verdana" panose="020B0604030504040204" pitchFamily="34" charset="0"/>
              </a:rPr>
              <a:t>7-8</a:t>
            </a:r>
            <a:r>
              <a:rPr lang="en-US" altLang="en-US" sz="3200" dirty="0">
                <a:latin typeface="Verdana" panose="020B0604030504040204" pitchFamily="34" charset="0"/>
                <a:ea typeface="Verdana" panose="020B0604030504040204" pitchFamily="34" charset="0"/>
                <a:cs typeface="Verdana" panose="020B0604030504040204" pitchFamily="34" charset="0"/>
              </a:rPr>
              <a:t>: is Asa infallible?  …omniscient?</a:t>
            </a:r>
          </a:p>
          <a:p>
            <a:pPr marL="0" indent="0" eaLnBrk="1" hangingPunct="1">
              <a:buNone/>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None/>
            </a:pPr>
            <a:endParaRPr lang="en-US" altLang="en-US" b="1" dirty="0"/>
          </a:p>
          <a:p>
            <a:pPr eaLnBrk="1" hangingPunct="1">
              <a:spcBef>
                <a:spcPts val="1200"/>
              </a:spcBef>
              <a:spcAft>
                <a:spcPts val="1200"/>
              </a:spcAft>
            </a:pPr>
            <a:r>
              <a:rPr lang="en-US" altLang="en-US" sz="3200" u="sng" dirty="0">
                <a:latin typeface="Verdana" panose="020B0604030504040204" pitchFamily="34" charset="0"/>
                <a:ea typeface="Verdana" panose="020B0604030504040204" pitchFamily="34" charset="0"/>
                <a:cs typeface="Verdana" panose="020B0604030504040204" pitchFamily="34" charset="0"/>
              </a:rPr>
              <a:t>9</a:t>
            </a:r>
            <a:r>
              <a:rPr lang="en-US" altLang="en-US" sz="3200" dirty="0">
                <a:latin typeface="Verdana" panose="020B0604030504040204" pitchFamily="34" charset="0"/>
                <a:ea typeface="Verdana" panose="020B0604030504040204" pitchFamily="34" charset="0"/>
                <a:cs typeface="Verdana" panose="020B0604030504040204" pitchFamily="34" charset="0"/>
              </a:rPr>
              <a:t>: God knew his problems.  1 Pt.3:12</a:t>
            </a:r>
          </a:p>
          <a:p>
            <a:pPr eaLnBrk="1" hangingPunct="1">
              <a:spcAft>
                <a:spcPts val="1200"/>
              </a:spcAft>
            </a:pPr>
            <a:r>
              <a:rPr lang="en-US" altLang="en-US" sz="3200" u="sng" dirty="0">
                <a:latin typeface="Verdana" panose="020B0604030504040204" pitchFamily="34" charset="0"/>
                <a:ea typeface="Verdana" panose="020B0604030504040204" pitchFamily="34" charset="0"/>
                <a:cs typeface="Verdana" panose="020B0604030504040204" pitchFamily="34" charset="0"/>
              </a:rPr>
              <a:t>10</a:t>
            </a:r>
            <a:r>
              <a:rPr lang="en-US" altLang="en-US" sz="3200" dirty="0">
                <a:latin typeface="Verdana" panose="020B0604030504040204" pitchFamily="34" charset="0"/>
                <a:ea typeface="Verdana" panose="020B0604030504040204" pitchFamily="34" charset="0"/>
                <a:cs typeface="Verdana" panose="020B0604030504040204" pitchFamily="34" charset="0"/>
              </a:rPr>
              <a:t>: pride rejects correction</a:t>
            </a:r>
          </a:p>
          <a:p>
            <a:pPr marL="855663" lvl="1" indent="-398463" eaLnBrk="1" hangingPunct="1">
              <a:spcAft>
                <a:spcPts val="1200"/>
              </a:spcAft>
            </a:pPr>
            <a:r>
              <a:rPr lang="en-US" altLang="en-US" sz="3200" dirty="0">
                <a:latin typeface="Verdana" panose="020B0604030504040204" pitchFamily="34" charset="0"/>
                <a:ea typeface="Verdana" panose="020B0604030504040204" pitchFamily="34" charset="0"/>
                <a:cs typeface="Verdana" panose="020B0604030504040204" pitchFamily="34" charset="0"/>
              </a:rPr>
              <a:t>2 Sm.12; Ga.4:13…16</a:t>
            </a:r>
          </a:p>
          <a:p>
            <a:pPr marL="457200" lvl="1" indent="0" eaLnBrk="1" hangingPunct="1">
              <a:buNone/>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4341" name="AutoShape 5"/>
          <p:cNvSpPr>
            <a:spLocks noChangeArrowheads="1"/>
          </p:cNvSpPr>
          <p:nvPr/>
        </p:nvSpPr>
        <p:spPr bwMode="auto">
          <a:xfrm>
            <a:off x="1740312" y="2049579"/>
            <a:ext cx="5638800" cy="831273"/>
          </a:xfrm>
          <a:prstGeom prst="roundRect">
            <a:avLst>
              <a:gd name="adj" fmla="val 16667"/>
            </a:avLst>
          </a:prstGeom>
          <a:solidFill>
            <a:srgbClr val="000066"/>
          </a:solidFill>
          <a:ln w="9525">
            <a:solidFill>
              <a:srgbClr val="000066"/>
            </a:solidFill>
            <a:round/>
            <a:headEnd/>
            <a:tailEnd/>
          </a:ln>
          <a:effectLst>
            <a:outerShdw dist="35921" dir="2700000" algn="ctr" rotWithShape="0">
              <a:schemeClr val="bg2"/>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chemeClr val="bg1"/>
                </a:solidFill>
              </a:rPr>
              <a:t>Pro.14:12 – a dead end</a:t>
            </a:r>
          </a:p>
        </p:txBody>
      </p:sp>
      <p:sp>
        <p:nvSpPr>
          <p:cNvPr id="7" name="AutoShape 5"/>
          <p:cNvSpPr>
            <a:spLocks noChangeArrowheads="1"/>
          </p:cNvSpPr>
          <p:nvPr/>
        </p:nvSpPr>
        <p:spPr bwMode="auto">
          <a:xfrm>
            <a:off x="1477296" y="5033667"/>
            <a:ext cx="6172200" cy="831273"/>
          </a:xfrm>
          <a:prstGeom prst="roundRect">
            <a:avLst>
              <a:gd name="adj" fmla="val 16667"/>
            </a:avLst>
          </a:prstGeom>
          <a:solidFill>
            <a:srgbClr val="000066"/>
          </a:solidFill>
          <a:ln w="9525">
            <a:solidFill>
              <a:srgbClr val="000066"/>
            </a:solidFill>
            <a:round/>
            <a:headEnd/>
            <a:tailEnd/>
          </a:ln>
          <a:effectLst>
            <a:outerShdw dist="35921" dir="2700000" algn="ctr" rotWithShape="0">
              <a:schemeClr val="bg2"/>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chemeClr val="bg1"/>
                </a:solidFill>
              </a:rPr>
              <a:t>Oppressed . . . people.  1 K.22</a:t>
            </a:r>
          </a:p>
        </p:txBody>
      </p:sp>
    </p:spTree>
    <p:extLst>
      <p:ext uri="{BB962C8B-B14F-4D97-AF65-F5344CB8AC3E}">
        <p14:creationId xmlns:p14="http://schemas.microsoft.com/office/powerpoint/2010/main" xmlns="" val="318936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6696" y="152400"/>
            <a:ext cx="8153400" cy="1325563"/>
          </a:xfrm>
        </p:spPr>
        <p:txBody>
          <a:bodyPr>
            <a:normAutofit fontScale="90000"/>
          </a:bodyPr>
          <a:lstStyle/>
          <a:p>
            <a:pPr marL="838200" indent="-838200" algn="ct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1. Relied on man</a:t>
            </a:r>
            <a:br>
              <a:rPr lang="en-US" altLang="en-US" sz="2000" dirty="0">
                <a:latin typeface="Verdana" panose="020B0604030504040204" pitchFamily="34" charset="0"/>
                <a:ea typeface="Verdana" panose="020B0604030504040204" pitchFamily="34" charset="0"/>
                <a:cs typeface="Verdana" panose="020B0604030504040204" pitchFamily="34" charset="0"/>
              </a:rPr>
            </a:br>
            <a:r>
              <a:rPr lang="en-US" altLang="en-US" sz="2000" dirty="0">
                <a:latin typeface="Verdana" panose="020B0604030504040204" pitchFamily="34" charset="0"/>
                <a:ea typeface="Verdana" panose="020B0604030504040204" pitchFamily="34" charset="0"/>
                <a:cs typeface="Verdana" panose="020B0604030504040204" pitchFamily="34" charset="0"/>
              </a:rPr>
              <a:t>2. Rejected God’s correction</a:t>
            </a:r>
            <a:r>
              <a:rPr lang="en-US" altLang="en-US" sz="3800" dirty="0">
                <a:latin typeface="Verdana" panose="020B0604030504040204" pitchFamily="34" charset="0"/>
                <a:ea typeface="Verdana" panose="020B0604030504040204" pitchFamily="34" charset="0"/>
                <a:cs typeface="Verdana" panose="020B0604030504040204" pitchFamily="34" charset="0"/>
              </a:rPr>
              <a:t/>
            </a:r>
            <a:br>
              <a:rPr lang="en-US" altLang="en-US" sz="3800" dirty="0">
                <a:latin typeface="Verdana" panose="020B0604030504040204" pitchFamily="34" charset="0"/>
                <a:ea typeface="Verdana" panose="020B0604030504040204" pitchFamily="34" charset="0"/>
                <a:cs typeface="Verdana" panose="020B0604030504040204" pitchFamily="34" charset="0"/>
              </a:rPr>
            </a:br>
            <a:r>
              <a:rPr lang="en-US" altLang="en-US" sz="2700" b="1" dirty="0">
                <a:solidFill>
                  <a:srgbClr val="000066"/>
                </a:solidFill>
                <a:latin typeface="Verdana" panose="020B0604030504040204" pitchFamily="34" charset="0"/>
                <a:ea typeface="Verdana" panose="020B0604030504040204" pitchFamily="34" charset="0"/>
                <a:cs typeface="Verdana" panose="020B0604030504040204" pitchFamily="34" charset="0"/>
              </a:rPr>
              <a:t>3. </a:t>
            </a:r>
            <a:r>
              <a:rPr lang="en-US" altLang="en-US" sz="4000" dirty="0">
                <a:solidFill>
                  <a:srgbClr val="000066"/>
                </a:solidFill>
                <a:latin typeface="Verdana" panose="020B0604030504040204" pitchFamily="34" charset="0"/>
                <a:ea typeface="Verdana" panose="020B0604030504040204" pitchFamily="34" charset="0"/>
                <a:cs typeface="Verdana" panose="020B0604030504040204" pitchFamily="34" charset="0"/>
              </a:rPr>
              <a:t>Requested physicians,</a:t>
            </a:r>
            <a:r>
              <a:rPr lang="en-US" altLang="en-US" sz="4000" dirty="0">
                <a:latin typeface="Verdana" panose="020B0604030504040204" pitchFamily="34" charset="0"/>
                <a:ea typeface="Verdana" panose="020B0604030504040204" pitchFamily="34" charset="0"/>
                <a:cs typeface="Verdana" panose="020B0604030504040204" pitchFamily="34" charset="0"/>
              </a:rPr>
              <a:t> 16:12</a:t>
            </a:r>
            <a:endParaRPr lang="en-US" altLang="en-US" sz="3800" dirty="0">
              <a:latin typeface="Verdana" panose="020B0604030504040204" pitchFamily="34" charset="0"/>
              <a:ea typeface="Verdana" panose="020B0604030504040204" pitchFamily="34" charset="0"/>
              <a:cs typeface="Verdana" panose="020B0604030504040204" pitchFamily="34" charset="0"/>
            </a:endParaRPr>
          </a:p>
        </p:txBody>
      </p:sp>
      <p:sp>
        <p:nvSpPr>
          <p:cNvPr id="15363" name="Rectangle 3"/>
          <p:cNvSpPr>
            <a:spLocks noGrp="1" noChangeArrowheads="1"/>
          </p:cNvSpPr>
          <p:nvPr>
            <p:ph idx="1"/>
          </p:nvPr>
        </p:nvSpPr>
        <p:spPr>
          <a:xfrm>
            <a:off x="628650" y="1447800"/>
            <a:ext cx="7886700" cy="4876800"/>
          </a:xfrm>
        </p:spPr>
        <p:txBody>
          <a:bodyPr>
            <a:normAutofit/>
          </a:bodyPr>
          <a:lstStyle/>
          <a:p>
            <a:pPr eaLnBrk="1" hangingPunct="1"/>
            <a:r>
              <a:rPr lang="en-US" altLang="en-US" sz="3200" dirty="0">
                <a:latin typeface="Verdana" panose="020B0604030504040204" pitchFamily="34" charset="0"/>
                <a:ea typeface="Verdana" panose="020B0604030504040204" pitchFamily="34" charset="0"/>
                <a:cs typeface="Verdana" panose="020B0604030504040204" pitchFamily="34" charset="0"/>
              </a:rPr>
              <a:t>Passage pictures doctors negatively</a:t>
            </a:r>
          </a:p>
          <a:p>
            <a:pPr marL="0" indent="0" eaLnBrk="1" hangingPunct="1">
              <a:buNone/>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marL="914400" lvl="1" indent="-457200" eaLnBrk="1" hangingPunct="1">
              <a:buFont typeface="Wingdings" panose="05000000000000000000" pitchFamily="2" charset="2"/>
              <a:buNone/>
            </a:pPr>
            <a:endParaRPr lang="en-US" altLang="en-US" b="1" dirty="0"/>
          </a:p>
          <a:p>
            <a:pPr eaLnBrk="1" hangingPunct="1">
              <a:spcBef>
                <a:spcPts val="1200"/>
              </a:spcBef>
              <a:spcAft>
                <a:spcPts val="1200"/>
              </a:spcAft>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1200"/>
              </a:spcBef>
              <a:spcAft>
                <a:spcPts val="1200"/>
              </a:spcAft>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1200"/>
              </a:spcBef>
              <a:spcAft>
                <a:spcPts val="1200"/>
              </a:spcAft>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1200"/>
              </a:spcBef>
              <a:spcAft>
                <a:spcPts val="1200"/>
              </a:spcAft>
            </a:pPr>
            <a:r>
              <a:rPr lang="en-US" altLang="en-US" sz="3200" dirty="0">
                <a:latin typeface="Verdana" panose="020B0604030504040204" pitchFamily="34" charset="0"/>
                <a:ea typeface="Verdana" panose="020B0604030504040204" pitchFamily="34" charset="0"/>
                <a:cs typeface="Verdana" panose="020B0604030504040204" pitchFamily="34" charset="0"/>
              </a:rPr>
              <a:t>Asa’s problem: doctors replaced God</a:t>
            </a:r>
          </a:p>
          <a:p>
            <a:pPr marL="914400" lvl="1" indent="-457200" eaLnBrk="1" hangingPunct="1"/>
            <a:r>
              <a:rPr lang="en-US" altLang="en-US" sz="3200" dirty="0">
                <a:latin typeface="Verdana" panose="020B0604030504040204" pitchFamily="34" charset="0"/>
                <a:ea typeface="Verdana" panose="020B0604030504040204" pitchFamily="34" charset="0"/>
                <a:cs typeface="Verdana" panose="020B0604030504040204" pitchFamily="34" charset="0"/>
              </a:rPr>
              <a:t>2 K.1</a:t>
            </a:r>
          </a:p>
        </p:txBody>
      </p:sp>
      <p:sp>
        <p:nvSpPr>
          <p:cNvPr id="15364" name="AutoShape 4"/>
          <p:cNvSpPr>
            <a:spLocks noChangeArrowheads="1"/>
          </p:cNvSpPr>
          <p:nvPr/>
        </p:nvSpPr>
        <p:spPr bwMode="auto">
          <a:xfrm>
            <a:off x="1189704" y="2050114"/>
            <a:ext cx="6779340" cy="1548325"/>
          </a:xfrm>
          <a:prstGeom prst="roundRect">
            <a:avLst>
              <a:gd name="adj" fmla="val 16667"/>
            </a:avLst>
          </a:prstGeom>
          <a:solidFill>
            <a:srgbClr val="FFFFCC"/>
          </a:solidFill>
          <a:ln w="3175">
            <a:solidFill>
              <a:srgbClr val="000066"/>
            </a:solidFill>
            <a:round/>
            <a:headEnd/>
            <a:tailEnd/>
          </a:ln>
          <a:effectLst/>
          <a:scene3d>
            <a:camera prst="orthographicFront"/>
            <a:lightRig rig="threePt" dir="t"/>
          </a:scene3d>
          <a:sp3d>
            <a:bevelT prst="convex"/>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ea typeface="Times New Roman" panose="02020603050405020304" pitchFamily="18" charset="0"/>
                <a:cs typeface="Arial" panose="020B0604020202020204" pitchFamily="34" charset="0"/>
              </a:rPr>
              <a:t>Those who are well have no need</a:t>
            </a:r>
          </a:p>
          <a:p>
            <a:pPr algn="ctr"/>
            <a:r>
              <a:rPr lang="en-US" sz="3200" dirty="0">
                <a:ea typeface="Times New Roman" panose="02020603050405020304" pitchFamily="18" charset="0"/>
                <a:cs typeface="Arial" panose="020B0604020202020204" pitchFamily="34" charset="0"/>
              </a:rPr>
              <a:t>of a physician, </a:t>
            </a:r>
            <a:r>
              <a:rPr lang="en-US" sz="3200" b="1" dirty="0">
                <a:ea typeface="Times New Roman" panose="02020603050405020304" pitchFamily="18" charset="0"/>
                <a:cs typeface="Arial" panose="020B0604020202020204" pitchFamily="34" charset="0"/>
              </a:rPr>
              <a:t>but those who</a:t>
            </a:r>
            <a:br>
              <a:rPr lang="en-US" sz="3200" b="1" dirty="0">
                <a:ea typeface="Times New Roman" panose="02020603050405020304" pitchFamily="18" charset="0"/>
                <a:cs typeface="Arial" panose="020B0604020202020204" pitchFamily="34" charset="0"/>
              </a:rPr>
            </a:br>
            <a:r>
              <a:rPr lang="en-US" sz="3200" b="1" dirty="0">
                <a:ea typeface="Times New Roman" panose="02020603050405020304" pitchFamily="18" charset="0"/>
                <a:cs typeface="Arial" panose="020B0604020202020204" pitchFamily="34" charset="0"/>
              </a:rPr>
              <a:t>are sick </a:t>
            </a:r>
            <a:r>
              <a:rPr lang="en-US" sz="2400" dirty="0">
                <a:ea typeface="Times New Roman" panose="02020603050405020304" pitchFamily="18" charset="0"/>
                <a:cs typeface="Arial" panose="020B0604020202020204" pitchFamily="34" charset="0"/>
              </a:rPr>
              <a:t>– Mt.9:12</a:t>
            </a:r>
            <a:r>
              <a:rPr lang="en-US" sz="2000" dirty="0">
                <a:ea typeface="Times New Roman" panose="02020603050405020304" pitchFamily="18" charset="0"/>
                <a:cs typeface="Arial" panose="020B0604020202020204" pitchFamily="34" charset="0"/>
              </a:rPr>
              <a:t>.</a:t>
            </a:r>
            <a:r>
              <a:rPr lang="en-US" sz="2400" dirty="0">
                <a:ea typeface="Times New Roman" panose="02020603050405020304" pitchFamily="18" charset="0"/>
                <a:cs typeface="Arial" panose="020B0604020202020204" pitchFamily="34" charset="0"/>
              </a:rPr>
              <a:t> </a:t>
            </a:r>
            <a:endParaRPr lang="en-US" altLang="en-US" sz="3200" dirty="0">
              <a:solidFill>
                <a:srgbClr val="000066"/>
              </a:solidFill>
              <a:cs typeface="Arial" panose="020B0604020202020204" pitchFamily="34" charset="0"/>
            </a:endParaRPr>
          </a:p>
        </p:txBody>
      </p:sp>
      <p:sp>
        <p:nvSpPr>
          <p:cNvPr id="15366" name="AutoShape 6"/>
          <p:cNvSpPr>
            <a:spLocks noChangeArrowheads="1"/>
          </p:cNvSpPr>
          <p:nvPr/>
        </p:nvSpPr>
        <p:spPr bwMode="auto">
          <a:xfrm>
            <a:off x="1187244" y="3762312"/>
            <a:ext cx="6779340" cy="1173480"/>
          </a:xfrm>
          <a:prstGeom prst="roundRect">
            <a:avLst>
              <a:gd name="adj" fmla="val 16667"/>
            </a:avLst>
          </a:prstGeom>
          <a:solidFill>
            <a:srgbClr val="FFFFCC"/>
          </a:solidFill>
          <a:ln w="3175">
            <a:solidFill>
              <a:srgbClr val="000066"/>
            </a:solidFill>
            <a:round/>
            <a:headEnd/>
            <a:tailEnd/>
          </a:ln>
          <a:effectLst/>
          <a:scene3d>
            <a:camera prst="orthographicFront"/>
            <a:lightRig rig="threePt" dir="t"/>
          </a:scene3d>
          <a:sp3d>
            <a:bevelT prst="convex"/>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2" indent="0" algn="ctr"/>
            <a:r>
              <a:rPr lang="en-US" sz="3200" i="1" dirty="0"/>
              <a:t>Luke, the </a:t>
            </a:r>
            <a:r>
              <a:rPr lang="en-US" sz="3200" b="1" i="1" dirty="0"/>
              <a:t>beloved physician</a:t>
            </a:r>
            <a:br>
              <a:rPr lang="en-US" sz="3200" b="1" i="1" dirty="0"/>
            </a:br>
            <a:r>
              <a:rPr lang="en-US" sz="3200" dirty="0"/>
              <a:t>(sends greetings) </a:t>
            </a:r>
            <a:r>
              <a:rPr lang="en-US" sz="2400" dirty="0"/>
              <a:t>– Col.4:14</a:t>
            </a:r>
            <a:r>
              <a:rPr lang="en-US" sz="2000" dirty="0"/>
              <a:t>.</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8650" y="365127"/>
            <a:ext cx="7886700" cy="1006474"/>
          </a:xfrm>
        </p:spPr>
        <p:txBody>
          <a:bodyPr>
            <a:normAutofit/>
          </a:bodyPr>
          <a:lstStyle/>
          <a:p>
            <a:pPr algn="ctr" eaLnBrk="1" hangingPunct="1"/>
            <a:r>
              <a:rPr lang="en-US" altLang="en-US" sz="3600" dirty="0">
                <a:latin typeface="Verdana" panose="020B0604030504040204" pitchFamily="34" charset="0"/>
                <a:ea typeface="Verdana" panose="020B0604030504040204" pitchFamily="34" charset="0"/>
                <a:cs typeface="Verdana" panose="020B0604030504040204" pitchFamily="34" charset="0"/>
              </a:rPr>
              <a:t>Asa: 41 year reign</a:t>
            </a:r>
          </a:p>
        </p:txBody>
      </p:sp>
      <p:sp>
        <p:nvSpPr>
          <p:cNvPr id="16387" name="Rectangle 3"/>
          <p:cNvSpPr>
            <a:spLocks noGrp="1" noChangeArrowheads="1"/>
          </p:cNvSpPr>
          <p:nvPr>
            <p:ph idx="1"/>
          </p:nvPr>
        </p:nvSpPr>
        <p:spPr>
          <a:xfrm>
            <a:off x="552450" y="1371600"/>
            <a:ext cx="8058150" cy="5029200"/>
          </a:xfrm>
        </p:spPr>
        <p:txBody>
          <a:bodyPr>
            <a:normAutofit/>
          </a:bodyPr>
          <a:lstStyle/>
          <a:p>
            <a:pPr eaLnBrk="1" hangingPunct="1">
              <a:spcAft>
                <a:spcPts val="600"/>
              </a:spcAft>
            </a:pPr>
            <a:r>
              <a:rPr lang="en-US" altLang="en-US" sz="3200" dirty="0">
                <a:latin typeface="Verdana" panose="020B0604030504040204" pitchFamily="34" charset="0"/>
                <a:ea typeface="Verdana" panose="020B0604030504040204" pitchFamily="34" charset="0"/>
                <a:cs typeface="Verdana" panose="020B0604030504040204" pitchFamily="34" charset="0"/>
              </a:rPr>
              <a:t>God blessed him abundantly</a:t>
            </a:r>
          </a:p>
          <a:p>
            <a:pPr eaLnBrk="1" hangingPunct="1">
              <a:spcAft>
                <a:spcPts val="600"/>
              </a:spcAft>
            </a:pPr>
            <a:r>
              <a:rPr lang="en-US" altLang="en-US" sz="3200" dirty="0">
                <a:latin typeface="Verdana" panose="020B0604030504040204" pitchFamily="34" charset="0"/>
                <a:ea typeface="Verdana" panose="020B0604030504040204" pitchFamily="34" charset="0"/>
                <a:cs typeface="Verdana" panose="020B0604030504040204" pitchFamily="34" charset="0"/>
              </a:rPr>
              <a:t>His character deteriorated as he aged</a:t>
            </a:r>
          </a:p>
          <a:p>
            <a:pPr eaLnBrk="1" hangingPunct="1">
              <a:lnSpc>
                <a:spcPct val="100000"/>
              </a:lnSpc>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Still worshipped God, but lost his holiness.   </a:t>
            </a:r>
            <a:r>
              <a:rPr lang="en-US" altLang="en-US" sz="3200" dirty="0">
                <a:latin typeface="Verdana" panose="020B0604030504040204" pitchFamily="34" charset="0"/>
                <a:ea typeface="Verdana" panose="020B0604030504040204" pitchFamily="34" charset="0"/>
                <a:cs typeface="Verdana" panose="020B0604030504040204" pitchFamily="34" charset="0"/>
              </a:rPr>
              <a:t>Ja.5:9</a:t>
            </a:r>
          </a:p>
          <a:p>
            <a:pPr eaLnBrk="1" hangingPunct="1">
              <a:lnSpc>
                <a:spcPct val="100000"/>
              </a:lnSpc>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Which way are </a:t>
            </a:r>
            <a:r>
              <a:rPr lang="en-US" altLang="en-US" sz="3200" dirty="0">
                <a:solidFill>
                  <a:srgbClr val="000066"/>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we</a:t>
            </a: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 going? </a:t>
            </a:r>
          </a:p>
        </p:txBody>
      </p:sp>
      <p:sp>
        <p:nvSpPr>
          <p:cNvPr id="16388" name="Oval 4"/>
          <p:cNvSpPr>
            <a:spLocks noChangeArrowheads="1"/>
          </p:cNvSpPr>
          <p:nvPr/>
        </p:nvSpPr>
        <p:spPr bwMode="auto">
          <a:xfrm>
            <a:off x="2224548" y="4419600"/>
            <a:ext cx="2209800" cy="1828800"/>
          </a:xfrm>
          <a:prstGeom prst="ellipse">
            <a:avLst/>
          </a:prstGeom>
          <a:solidFill>
            <a:schemeClr val="accent6">
              <a:lumMod val="20000"/>
              <a:lumOff val="80000"/>
            </a:schemeClr>
          </a:solidFill>
          <a:ln w="6350">
            <a:solidFill>
              <a:schemeClr val="accent6">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Christian</a:t>
            </a:r>
          </a:p>
        </p:txBody>
      </p:sp>
      <p:sp>
        <p:nvSpPr>
          <p:cNvPr id="16389" name="Oval 5"/>
          <p:cNvSpPr>
            <a:spLocks noChangeArrowheads="1"/>
          </p:cNvSpPr>
          <p:nvPr/>
        </p:nvSpPr>
        <p:spPr bwMode="auto">
          <a:xfrm>
            <a:off x="4739148" y="4419600"/>
            <a:ext cx="2209800" cy="1828800"/>
          </a:xfrm>
          <a:prstGeom prst="ellipse">
            <a:avLst/>
          </a:prstGeom>
          <a:solidFill>
            <a:schemeClr val="accent6">
              <a:lumMod val="20000"/>
              <a:lumOff val="80000"/>
            </a:schemeClr>
          </a:solidFill>
          <a:ln w="6350">
            <a:solidFill>
              <a:schemeClr val="accent6">
                <a:lumMod val="50000"/>
              </a:schemeClr>
            </a:solidFill>
            <a:round/>
            <a:headEnd/>
            <a:tailEnd/>
          </a:ln>
          <a:effectLst>
            <a:outerShdw blurRad="50800" dist="38100" dir="2700000" algn="tl" rotWithShape="0">
              <a:prstClr val="black">
                <a:alpha val="40000"/>
              </a:prstClr>
            </a:outerShdw>
          </a:effectLst>
          <a:scene3d>
            <a:camera prst="orthographicFront"/>
            <a:lightRig rig="threePt" dir="t"/>
          </a:scene3d>
          <a:sp3d>
            <a:bevelT/>
          </a:sp3d>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solidFill>
                  <a:srgbClr val="000066"/>
                </a:solidFill>
                <a:latin typeface="Verdana" panose="020B0604030504040204" pitchFamily="34" charset="0"/>
                <a:ea typeface="Verdana" panose="020B0604030504040204" pitchFamily="34" charset="0"/>
                <a:cs typeface="Verdana" panose="020B0604030504040204" pitchFamily="34" charset="0"/>
              </a:rPr>
              <a:t>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8650" y="365127"/>
            <a:ext cx="7886700" cy="1006474"/>
          </a:xfrm>
        </p:spPr>
        <p:txBody>
          <a:bodyPr>
            <a:normAutofit/>
          </a:bodyPr>
          <a:lstStyle/>
          <a:p>
            <a:pPr algn="ctr" eaLnBrk="1" hangingPunct="1"/>
            <a:r>
              <a:rPr lang="en-US" altLang="en-US" sz="3600" dirty="0">
                <a:latin typeface="Verdana" panose="020B0604030504040204" pitchFamily="34" charset="0"/>
                <a:ea typeface="Verdana" panose="020B0604030504040204" pitchFamily="34" charset="0"/>
                <a:cs typeface="Verdana" panose="020B0604030504040204" pitchFamily="34" charset="0"/>
              </a:rPr>
              <a:t>Where will I end up?</a:t>
            </a:r>
          </a:p>
        </p:txBody>
      </p:sp>
      <p:sp>
        <p:nvSpPr>
          <p:cNvPr id="16387" name="Rectangle 3"/>
          <p:cNvSpPr>
            <a:spLocks noGrp="1" noChangeArrowheads="1"/>
          </p:cNvSpPr>
          <p:nvPr>
            <p:ph idx="1"/>
          </p:nvPr>
        </p:nvSpPr>
        <p:spPr>
          <a:xfrm>
            <a:off x="552450" y="1371600"/>
            <a:ext cx="8058150" cy="5029200"/>
          </a:xfrm>
        </p:spPr>
        <p:txBody>
          <a:bodyPr>
            <a:normAutofit/>
          </a:bodyPr>
          <a:lstStyle/>
          <a:p>
            <a:pPr eaLnBrk="1" hangingPunct="1">
              <a:spcAft>
                <a:spcPts val="900"/>
              </a:spcAft>
            </a:pPr>
            <a:r>
              <a:rPr lang="en-US" altLang="en-US" sz="3200" dirty="0">
                <a:latin typeface="Verdana" panose="020B0604030504040204" pitchFamily="34" charset="0"/>
                <a:ea typeface="Verdana" panose="020B0604030504040204" pitchFamily="34" charset="0"/>
                <a:cs typeface="Verdana" panose="020B0604030504040204" pitchFamily="34" charset="0"/>
              </a:rPr>
              <a:t>Depends on way I am taking now.</a:t>
            </a:r>
          </a:p>
          <a:p>
            <a:pPr eaLnBrk="1" hangingPunct="1">
              <a:spcAft>
                <a:spcPts val="900"/>
              </a:spcAft>
            </a:pPr>
            <a:r>
              <a:rPr lang="en-US" altLang="en-US" sz="3200" dirty="0">
                <a:latin typeface="Verdana" panose="020B0604030504040204" pitchFamily="34" charset="0"/>
                <a:ea typeface="Verdana" panose="020B0604030504040204" pitchFamily="34" charset="0"/>
                <a:cs typeface="Verdana" panose="020B0604030504040204" pitchFamily="34" charset="0"/>
              </a:rPr>
              <a:t>Not enough to confess faults; must correct them.  (1 Sm.24, 26)</a:t>
            </a:r>
          </a:p>
          <a:p>
            <a:pPr eaLnBrk="1" hangingPunct="1">
              <a:lnSpc>
                <a:spcPct val="100000"/>
              </a:lnSpc>
              <a:spcAft>
                <a:spcPts val="200"/>
              </a:spcAft>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Dangers: </a:t>
            </a:r>
          </a:p>
          <a:p>
            <a:pPr lvl="1">
              <a:lnSpc>
                <a:spcPct val="100000"/>
              </a:lnSpc>
              <a:spcAft>
                <a:spcPts val="900"/>
              </a:spcAft>
            </a:pPr>
            <a:r>
              <a:rPr lang="en-US" altLang="en-US" sz="3200" dirty="0">
                <a:solidFill>
                  <a:srgbClr val="000066"/>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Impenitence</a:t>
            </a: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 set in our ways; unwilling to change.</a:t>
            </a:r>
          </a:p>
          <a:p>
            <a:pPr lvl="1">
              <a:lnSpc>
                <a:spcPct val="100000"/>
              </a:lnSpc>
              <a:spcAft>
                <a:spcPts val="900"/>
              </a:spcAft>
            </a:pPr>
            <a:r>
              <a:rPr lang="en-US" altLang="en-US" sz="3200" dirty="0">
                <a:solidFill>
                  <a:srgbClr val="000066"/>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Immodesty</a:t>
            </a: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 start believing our press . . .</a:t>
            </a:r>
          </a:p>
        </p:txBody>
      </p:sp>
    </p:spTree>
    <p:extLst>
      <p:ext uri="{BB962C8B-B14F-4D97-AF65-F5344CB8AC3E}">
        <p14:creationId xmlns:p14="http://schemas.microsoft.com/office/powerpoint/2010/main" xmlns="" val="458454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339644" y="152400"/>
            <a:ext cx="6488113" cy="6705600"/>
          </a:xfrm>
          <a:noFill/>
        </p:spPr>
      </p:pic>
      <p:sp>
        <p:nvSpPr>
          <p:cNvPr id="22536" name="Oval 8"/>
          <p:cNvSpPr>
            <a:spLocks noChangeArrowheads="1"/>
          </p:cNvSpPr>
          <p:nvPr/>
        </p:nvSpPr>
        <p:spPr bwMode="auto">
          <a:xfrm>
            <a:off x="3856704" y="4100052"/>
            <a:ext cx="381000" cy="395748"/>
          </a:xfrm>
          <a:prstGeom prst="ellipse">
            <a:avLst/>
          </a:prstGeom>
          <a:noFill/>
          <a:ln w="38100">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 name="Rectangle 1"/>
          <p:cNvSpPr/>
          <p:nvPr/>
        </p:nvSpPr>
        <p:spPr>
          <a:xfrm>
            <a:off x="2514600" y="4724400"/>
            <a:ext cx="2748781" cy="484909"/>
          </a:xfrm>
          <a:prstGeom prst="rect">
            <a:avLst/>
          </a:prstGeom>
          <a:solidFill>
            <a:srgbClr val="FFFFCC">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 Chr.14:9-15:7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strips(downRight)">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8650" y="365127"/>
            <a:ext cx="7886700" cy="1006474"/>
          </a:xfrm>
        </p:spPr>
        <p:txBody>
          <a:bodyPr>
            <a:normAutofit/>
          </a:bodyPr>
          <a:lstStyle/>
          <a:p>
            <a:pPr algn="ctr" eaLnBrk="1" hangingPunct="1"/>
            <a:r>
              <a:rPr lang="en-US" altLang="en-US" sz="3600" dirty="0">
                <a:latin typeface="Verdana" panose="020B0604030504040204" pitchFamily="34" charset="0"/>
                <a:ea typeface="Verdana" panose="020B0604030504040204" pitchFamily="34" charset="0"/>
                <a:cs typeface="Verdana" panose="020B0604030504040204" pitchFamily="34" charset="0"/>
              </a:rPr>
              <a:t>2 Chr.15:1-7</a:t>
            </a:r>
          </a:p>
        </p:txBody>
      </p:sp>
      <p:sp>
        <p:nvSpPr>
          <p:cNvPr id="4099" name="Rectangle 3"/>
          <p:cNvSpPr>
            <a:spLocks noGrp="1" noChangeArrowheads="1"/>
          </p:cNvSpPr>
          <p:nvPr>
            <p:ph idx="1"/>
          </p:nvPr>
        </p:nvSpPr>
        <p:spPr>
          <a:xfrm>
            <a:off x="628650" y="1371600"/>
            <a:ext cx="7886700" cy="4351338"/>
          </a:xfrm>
        </p:spPr>
        <p:txBody>
          <a:bodyPr>
            <a:normAutofit/>
          </a:bodyPr>
          <a:lstStyle/>
          <a:p>
            <a:pPr marL="0" indent="0" algn="ctr" eaLnBrk="1" hangingPunct="1">
              <a:spcAft>
                <a:spcPts val="600"/>
              </a:spcAft>
              <a:buNone/>
            </a:pPr>
            <a:r>
              <a:rPr lang="en-US" altLang="en-US" sz="3200" dirty="0">
                <a:latin typeface="Verdana" panose="020B0604030504040204" pitchFamily="34" charset="0"/>
                <a:ea typeface="Verdana" panose="020B0604030504040204" pitchFamily="34" charset="0"/>
                <a:cs typeface="Verdana" panose="020B0604030504040204" pitchFamily="34" charset="0"/>
              </a:rPr>
              <a:t>Azariah speaks to Asa</a:t>
            </a:r>
          </a:p>
          <a:p>
            <a:pPr eaLnBrk="1" hangingPunct="1">
              <a:spcAft>
                <a:spcPts val="600"/>
              </a:spcAft>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Does not applaud his victory,</a:t>
            </a:r>
            <a:r>
              <a:rPr lang="en-US" altLang="en-US" sz="3200" dirty="0">
                <a:latin typeface="Verdana" panose="020B0604030504040204" pitchFamily="34" charset="0"/>
                <a:ea typeface="Verdana" panose="020B0604030504040204" pitchFamily="34" charset="0"/>
                <a:cs typeface="Verdana" panose="020B0604030504040204" pitchFamily="34" charset="0"/>
              </a:rPr>
              <a:t> 2</a:t>
            </a:r>
          </a:p>
          <a:p>
            <a:pPr eaLnBrk="1" hangingPunct="1">
              <a:spcAft>
                <a:spcPts val="600"/>
              </a:spcAft>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Warns him: God will be with you IF …</a:t>
            </a:r>
            <a:r>
              <a:rPr lang="en-US" altLang="en-US" sz="3200" dirty="0">
                <a:latin typeface="Verdana" panose="020B0604030504040204" pitchFamily="34" charset="0"/>
                <a:ea typeface="Verdana" panose="020B0604030504040204" pitchFamily="34" charset="0"/>
                <a:cs typeface="Verdana" panose="020B0604030504040204" pitchFamily="34" charset="0"/>
              </a:rPr>
              <a:t> 2</a:t>
            </a: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 </a:t>
            </a:r>
          </a:p>
          <a:p>
            <a:pPr eaLnBrk="1" hangingPunct="1">
              <a:spcAft>
                <a:spcPts val="600"/>
              </a:spcAft>
            </a:pP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Consequences of forsaking God, </a:t>
            </a:r>
            <a:r>
              <a:rPr lang="en-US" altLang="en-US" sz="3200" dirty="0">
                <a:latin typeface="Verdana" panose="020B0604030504040204" pitchFamily="34" charset="0"/>
                <a:ea typeface="Verdana" panose="020B0604030504040204" pitchFamily="34" charset="0"/>
                <a:cs typeface="Verdana" panose="020B0604030504040204" pitchFamily="34" charset="0"/>
              </a:rPr>
              <a:t>3-6</a:t>
            </a: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   </a:t>
            </a:r>
          </a:p>
          <a:p>
            <a:pPr eaLnBrk="1" hangingPunct="1"/>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Victories are dangerous, </a:t>
            </a:r>
            <a:r>
              <a:rPr lang="en-US" altLang="en-US" sz="3200" dirty="0">
                <a:latin typeface="Verdana" panose="020B0604030504040204" pitchFamily="34" charset="0"/>
                <a:ea typeface="Verdana" panose="020B0604030504040204" pitchFamily="34" charset="0"/>
                <a:cs typeface="Verdana" panose="020B0604030504040204"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1905000" y="1981200"/>
            <a:ext cx="5410200" cy="914400"/>
          </a:xfrm>
          <a:prstGeom prst="roundRect">
            <a:avLst>
              <a:gd name="adj" fmla="val 16667"/>
            </a:avLst>
          </a:prstGeom>
          <a:solidFill>
            <a:schemeClr val="accent2"/>
          </a:solidFill>
          <a:ln w="9525">
            <a:solidFill>
              <a:srgbClr val="000066"/>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dirty="0">
                <a:solidFill>
                  <a:srgbClr val="000066"/>
                </a:solidFill>
                <a:latin typeface="Verdana" panose="020B0604030504040204" pitchFamily="34" charset="0"/>
                <a:ea typeface="Verdana" panose="020B0604030504040204" pitchFamily="34" charset="0"/>
                <a:cs typeface="Verdana" panose="020B0604030504040204" pitchFamily="34" charset="0"/>
              </a:rPr>
              <a:t>I. Asa’s Rise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471948" y="228600"/>
            <a:ext cx="8229600" cy="6096000"/>
          </a:xfrm>
        </p:spPr>
        <p:txBody>
          <a:bodyPr>
            <a:normAutofit/>
          </a:bodyPr>
          <a:lstStyle/>
          <a:p>
            <a:pPr marL="465138" indent="-465138" eaLnBrk="1" hangingPunct="1">
              <a:spcBef>
                <a:spcPts val="600"/>
              </a:spcBef>
              <a:spcAft>
                <a:spcPts val="1200"/>
              </a:spcAft>
              <a:buFont typeface="Wingdings" panose="05000000000000000000" pitchFamily="2" charset="2"/>
              <a:buNone/>
              <a:defRPr/>
            </a:pPr>
            <a:r>
              <a:rPr lang="en-US" altLang="en-US" sz="3200" dirty="0">
                <a:latin typeface="Verdana" panose="020B0604030504040204" pitchFamily="34" charset="0"/>
                <a:ea typeface="Verdana" panose="020B0604030504040204" pitchFamily="34" charset="0"/>
                <a:cs typeface="Verdana" panose="020B0604030504040204" pitchFamily="34" charset="0"/>
              </a:rPr>
              <a:t>1. </a:t>
            </a:r>
            <a:r>
              <a:rPr lang="en-US" altLang="en-US" sz="3200" dirty="0">
                <a:solidFill>
                  <a:srgbClr val="000066"/>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Devoted</a:t>
            </a:r>
            <a:r>
              <a:rPr lang="en-US" altLang="en-US" sz="3200" dirty="0">
                <a:solidFill>
                  <a:srgbClr val="000066"/>
                </a:solidFill>
                <a:latin typeface="Verdana" panose="020B0604030504040204" pitchFamily="34" charset="0"/>
                <a:ea typeface="Verdana" panose="020B0604030504040204" pitchFamily="34" charset="0"/>
                <a:cs typeface="Verdana" panose="020B0604030504040204" pitchFamily="34" charset="0"/>
              </a:rPr>
              <a:t> </a:t>
            </a:r>
            <a:r>
              <a:rPr lang="en-US" altLang="en-US" sz="3200" dirty="0">
                <a:latin typeface="Verdana" panose="020B0604030504040204" pitchFamily="34" charset="0"/>
                <a:ea typeface="Verdana" panose="020B0604030504040204" pitchFamily="34" charset="0"/>
                <a:cs typeface="Verdana" panose="020B0604030504040204" pitchFamily="34" charset="0"/>
              </a:rPr>
              <a:t>to God despite wicked father, 1 K.15:2-3, 12; 2 Chr.14:2</a:t>
            </a:r>
          </a:p>
          <a:p>
            <a:pPr marL="0" indent="0" eaLnBrk="1" hangingPunct="1">
              <a:spcBef>
                <a:spcPts val="600"/>
              </a:spcBef>
              <a:spcAft>
                <a:spcPts val="1200"/>
              </a:spcAft>
              <a:buFont typeface="Wingdings" panose="05000000000000000000" pitchFamily="2" charset="2"/>
              <a:buNone/>
              <a:defRPr/>
            </a:pPr>
            <a:r>
              <a:rPr lang="en-US" altLang="en-US" sz="3200" dirty="0">
                <a:latin typeface="Verdana" panose="020B0604030504040204" pitchFamily="34" charset="0"/>
                <a:ea typeface="Verdana" panose="020B0604030504040204" pitchFamily="34" charset="0"/>
                <a:cs typeface="Verdana" panose="020B0604030504040204" pitchFamily="34" charset="0"/>
              </a:rPr>
              <a:t>2. </a:t>
            </a:r>
            <a:r>
              <a:rPr lang="en-US" altLang="en-US" sz="3200" dirty="0">
                <a:solidFill>
                  <a:srgbClr val="000066"/>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Deposed</a:t>
            </a:r>
            <a:r>
              <a:rPr lang="en-US" altLang="en-US" sz="3200" dirty="0">
                <a:latin typeface="Verdana" panose="020B0604030504040204" pitchFamily="34" charset="0"/>
                <a:ea typeface="Verdana" panose="020B0604030504040204" pitchFamily="34" charset="0"/>
                <a:cs typeface="Verdana" panose="020B0604030504040204" pitchFamily="34" charset="0"/>
              </a:rPr>
              <a:t> idols, 2 Chr.14:3-6</a:t>
            </a:r>
          </a:p>
          <a:p>
            <a:pPr marL="0" indent="0" eaLnBrk="1" hangingPunct="1">
              <a:spcBef>
                <a:spcPts val="600"/>
              </a:spcBef>
              <a:spcAft>
                <a:spcPts val="1200"/>
              </a:spcAft>
              <a:buFont typeface="Wingdings" panose="05000000000000000000" pitchFamily="2" charset="2"/>
              <a:buNone/>
              <a:defRPr/>
            </a:pPr>
            <a:r>
              <a:rPr lang="en-US" altLang="en-US" sz="3200" dirty="0">
                <a:latin typeface="Verdana" panose="020B0604030504040204" pitchFamily="34" charset="0"/>
                <a:ea typeface="Verdana" panose="020B0604030504040204" pitchFamily="34" charset="0"/>
                <a:cs typeface="Verdana" panose="020B0604030504040204" pitchFamily="34" charset="0"/>
              </a:rPr>
              <a:t>3. </a:t>
            </a:r>
            <a:r>
              <a:rPr lang="en-US" altLang="en-US" sz="3200" dirty="0">
                <a:solidFill>
                  <a:srgbClr val="000066"/>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Defeated</a:t>
            </a:r>
            <a:r>
              <a:rPr lang="en-US" altLang="en-US" sz="3200" dirty="0">
                <a:latin typeface="Verdana" panose="020B0604030504040204" pitchFamily="34" charset="0"/>
                <a:ea typeface="Verdana" panose="020B0604030504040204" pitchFamily="34" charset="0"/>
                <a:cs typeface="Verdana" panose="020B0604030504040204" pitchFamily="34" charset="0"/>
              </a:rPr>
              <a:t> enemies, 2 Chr.14:8-15 </a:t>
            </a:r>
          </a:p>
          <a:p>
            <a:pPr marL="465138" indent="-465138" eaLnBrk="1" hangingPunct="1">
              <a:spcBef>
                <a:spcPts val="600"/>
              </a:spcBef>
              <a:spcAft>
                <a:spcPts val="1200"/>
              </a:spcAft>
              <a:buFont typeface="Wingdings" panose="05000000000000000000" pitchFamily="2" charset="2"/>
              <a:buNone/>
              <a:defRPr/>
            </a:pPr>
            <a:r>
              <a:rPr lang="en-US" altLang="en-US" sz="3200" dirty="0">
                <a:latin typeface="Verdana" panose="020B0604030504040204" pitchFamily="34" charset="0"/>
                <a:ea typeface="Verdana" panose="020B0604030504040204" pitchFamily="34" charset="0"/>
                <a:cs typeface="Verdana" panose="020B0604030504040204" pitchFamily="34" charset="0"/>
              </a:rPr>
              <a:t>4. </a:t>
            </a:r>
            <a:r>
              <a:rPr lang="en-US" altLang="en-US" sz="3200" dirty="0">
                <a:solidFill>
                  <a:srgbClr val="000066"/>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Dedicated</a:t>
            </a:r>
            <a:r>
              <a:rPr lang="en-US" altLang="en-US" sz="3200" dirty="0">
                <a:latin typeface="Verdana" panose="020B0604030504040204" pitchFamily="34" charset="0"/>
                <a:ea typeface="Verdana" panose="020B0604030504040204" pitchFamily="34" charset="0"/>
                <a:cs typeface="Verdana" panose="020B0604030504040204" pitchFamily="34" charset="0"/>
              </a:rPr>
              <a:t> people to God, 2 Chr. 15:8-15</a:t>
            </a:r>
          </a:p>
          <a:p>
            <a:pPr marL="465138" indent="-465138" eaLnBrk="1" hangingPunct="1">
              <a:spcBef>
                <a:spcPts val="600"/>
              </a:spcBef>
              <a:spcAft>
                <a:spcPts val="1200"/>
              </a:spcAft>
              <a:buFont typeface="Wingdings" panose="05000000000000000000" pitchFamily="2" charset="2"/>
              <a:buNone/>
              <a:defRPr/>
            </a:pPr>
            <a:r>
              <a:rPr lang="en-US" altLang="en-US" sz="3200" dirty="0">
                <a:latin typeface="Verdana" panose="020B0604030504040204" pitchFamily="34" charset="0"/>
                <a:ea typeface="Verdana" panose="020B0604030504040204" pitchFamily="34" charset="0"/>
                <a:cs typeface="Verdana" panose="020B0604030504040204" pitchFamily="34" charset="0"/>
              </a:rPr>
              <a:t>5. </a:t>
            </a:r>
            <a:r>
              <a:rPr lang="en-US" altLang="en-US" sz="3200" dirty="0">
                <a:solidFill>
                  <a:srgbClr val="000066"/>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Demoted</a:t>
            </a:r>
            <a:r>
              <a:rPr lang="en-US" altLang="en-US" sz="3200" dirty="0">
                <a:latin typeface="Verdana" panose="020B0604030504040204" pitchFamily="34" charset="0"/>
                <a:ea typeface="Verdana" panose="020B0604030504040204" pitchFamily="34" charset="0"/>
                <a:cs typeface="Verdana" panose="020B0604030504040204" pitchFamily="34" charset="0"/>
              </a:rPr>
              <a:t> grand-mother, 2 Chr.15: 16; 1 K.15:13 (2) </a:t>
            </a:r>
          </a:p>
          <a:p>
            <a:pPr marL="465138" indent="-465138" eaLnBrk="1" hangingPunct="1">
              <a:buFont typeface="Wingdings" panose="05000000000000000000" pitchFamily="2" charset="2"/>
              <a:buNone/>
              <a:defRPr/>
            </a:pPr>
            <a:r>
              <a:rPr lang="en-US" altLang="en-US" sz="3200" dirty="0">
                <a:latin typeface="Verdana" panose="020B0604030504040204" pitchFamily="34" charset="0"/>
                <a:ea typeface="Verdana" panose="020B0604030504040204" pitchFamily="34" charset="0"/>
                <a:cs typeface="Verdana" panose="020B0604030504040204" pitchFamily="34" charset="0"/>
              </a:rPr>
              <a:t>6. </a:t>
            </a:r>
            <a:r>
              <a:rPr lang="en-US" altLang="en-US" sz="3200" dirty="0">
                <a:solidFill>
                  <a:srgbClr val="000066"/>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Directed</a:t>
            </a:r>
            <a:r>
              <a:rPr lang="en-US" altLang="en-US" sz="3200" dirty="0">
                <a:latin typeface="Verdana" panose="020B0604030504040204" pitchFamily="34" charset="0"/>
                <a:ea typeface="Verdana" panose="020B0604030504040204" pitchFamily="34" charset="0"/>
                <a:cs typeface="Verdana" panose="020B0604030504040204" pitchFamily="34" charset="0"/>
              </a:rPr>
              <a:t> Jehoshaphat, 2 Chr.17:1</a:t>
            </a:r>
          </a:p>
        </p:txBody>
      </p:sp>
      <p:sp>
        <p:nvSpPr>
          <p:cNvPr id="10244" name="AutoShape 4"/>
          <p:cNvSpPr>
            <a:spLocks noChangeArrowheads="1"/>
          </p:cNvSpPr>
          <p:nvPr/>
        </p:nvSpPr>
        <p:spPr bwMode="auto">
          <a:xfrm>
            <a:off x="4859592" y="228600"/>
            <a:ext cx="3352800" cy="555523"/>
          </a:xfrm>
          <a:prstGeom prst="roundRect">
            <a:avLst>
              <a:gd name="adj" fmla="val 16667"/>
            </a:avLst>
          </a:prstGeom>
          <a:solidFill>
            <a:srgbClr val="FFFFCC"/>
          </a:solidFill>
          <a:ln w="3175">
            <a:solidFill>
              <a:srgbClr val="00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66"/>
                </a:solidFill>
              </a:rPr>
              <a:t>Independent piety</a:t>
            </a:r>
          </a:p>
        </p:txBody>
      </p:sp>
      <p:sp>
        <p:nvSpPr>
          <p:cNvPr id="10245" name="AutoShape 5"/>
          <p:cNvSpPr>
            <a:spLocks noChangeArrowheads="1"/>
          </p:cNvSpPr>
          <p:nvPr/>
        </p:nvSpPr>
        <p:spPr bwMode="auto">
          <a:xfrm>
            <a:off x="4876800" y="1312608"/>
            <a:ext cx="3352800" cy="533400"/>
          </a:xfrm>
          <a:prstGeom prst="roundRect">
            <a:avLst>
              <a:gd name="adj" fmla="val 16667"/>
            </a:avLst>
          </a:prstGeom>
          <a:solidFill>
            <a:srgbClr val="FFFFCC"/>
          </a:solidFill>
          <a:ln w="3175">
            <a:solidFill>
              <a:srgbClr val="00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66"/>
                </a:solidFill>
              </a:rPr>
              <a:t>Corrective piety</a:t>
            </a:r>
          </a:p>
        </p:txBody>
      </p:sp>
      <p:sp>
        <p:nvSpPr>
          <p:cNvPr id="10246" name="AutoShape 6"/>
          <p:cNvSpPr>
            <a:spLocks noChangeArrowheads="1"/>
          </p:cNvSpPr>
          <p:nvPr/>
        </p:nvSpPr>
        <p:spPr bwMode="auto">
          <a:xfrm>
            <a:off x="4876800" y="1995948"/>
            <a:ext cx="3352800" cy="533400"/>
          </a:xfrm>
          <a:prstGeom prst="roundRect">
            <a:avLst>
              <a:gd name="adj" fmla="val 16667"/>
            </a:avLst>
          </a:prstGeom>
          <a:solidFill>
            <a:srgbClr val="FFFFCC"/>
          </a:solidFill>
          <a:ln w="3175">
            <a:solidFill>
              <a:srgbClr val="00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66"/>
                </a:solidFill>
              </a:rPr>
              <a:t>Destructive piety</a:t>
            </a:r>
          </a:p>
        </p:txBody>
      </p:sp>
      <p:sp>
        <p:nvSpPr>
          <p:cNvPr id="10247" name="AutoShape 7"/>
          <p:cNvSpPr>
            <a:spLocks noChangeArrowheads="1"/>
          </p:cNvSpPr>
          <p:nvPr/>
        </p:nvSpPr>
        <p:spPr bwMode="auto">
          <a:xfrm>
            <a:off x="4876800" y="2669460"/>
            <a:ext cx="3352800" cy="533400"/>
          </a:xfrm>
          <a:prstGeom prst="roundRect">
            <a:avLst>
              <a:gd name="adj" fmla="val 16667"/>
            </a:avLst>
          </a:prstGeom>
          <a:solidFill>
            <a:srgbClr val="FFFFCC"/>
          </a:solidFill>
          <a:ln w="3175">
            <a:solidFill>
              <a:srgbClr val="00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66"/>
                </a:solidFill>
              </a:rPr>
              <a:t>Constructive piety</a:t>
            </a:r>
          </a:p>
        </p:txBody>
      </p:sp>
      <p:sp>
        <p:nvSpPr>
          <p:cNvPr id="10248" name="AutoShape 8"/>
          <p:cNvSpPr>
            <a:spLocks noChangeArrowheads="1"/>
          </p:cNvSpPr>
          <p:nvPr/>
        </p:nvSpPr>
        <p:spPr bwMode="auto">
          <a:xfrm>
            <a:off x="4876800" y="3780504"/>
            <a:ext cx="3352800" cy="533400"/>
          </a:xfrm>
          <a:prstGeom prst="roundRect">
            <a:avLst>
              <a:gd name="adj" fmla="val 16667"/>
            </a:avLst>
          </a:prstGeom>
          <a:solidFill>
            <a:srgbClr val="FFFFCC"/>
          </a:solidFill>
          <a:ln w="3175">
            <a:solidFill>
              <a:srgbClr val="00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66"/>
                </a:solidFill>
              </a:rPr>
              <a:t>Impartial piety</a:t>
            </a:r>
          </a:p>
        </p:txBody>
      </p:sp>
      <p:sp>
        <p:nvSpPr>
          <p:cNvPr id="10249" name="AutoShape 9"/>
          <p:cNvSpPr>
            <a:spLocks noChangeArrowheads="1"/>
          </p:cNvSpPr>
          <p:nvPr/>
        </p:nvSpPr>
        <p:spPr bwMode="auto">
          <a:xfrm>
            <a:off x="4876800" y="4923504"/>
            <a:ext cx="3352800" cy="533400"/>
          </a:xfrm>
          <a:prstGeom prst="roundRect">
            <a:avLst>
              <a:gd name="adj" fmla="val 16667"/>
            </a:avLst>
          </a:prstGeom>
          <a:solidFill>
            <a:srgbClr val="FFFFCC"/>
          </a:solidFill>
          <a:ln w="3175">
            <a:solidFill>
              <a:srgbClr val="00006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66"/>
                </a:solidFill>
              </a:rPr>
              <a:t>Parental piety</a:t>
            </a:r>
          </a:p>
        </p:txBody>
      </p:sp>
    </p:spTree>
    <p:extLst>
      <p:ext uri="{BB962C8B-B14F-4D97-AF65-F5344CB8AC3E}">
        <p14:creationId xmlns:p14="http://schemas.microsoft.com/office/powerpoint/2010/main" xmlns="" val="215096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subTnLst>
                                    <p:set>
                                      <p:cBhvr override="childStyle">
                                        <p:cTn dur="1" fill="hold" display="0" masterRel="nextClick" afterEffect="1"/>
                                        <p:tgtEl>
                                          <p:spTgt spid="1024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subTnLst>
                                    <p:set>
                                      <p:cBhvr override="childStyle">
                                        <p:cTn dur="1" fill="hold" display="0" masterRel="nextClick" afterEffect="1"/>
                                        <p:tgtEl>
                                          <p:spTgt spid="1024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childTnLst>
                                  <p:subTnLst>
                                    <p:set>
                                      <p:cBhvr override="childStyle">
                                        <p:cTn dur="1" fill="hold" display="0" masterRel="nextClick" afterEffect="1"/>
                                        <p:tgtEl>
                                          <p:spTgt spid="1024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7"/>
                                        </p:tgtEl>
                                        <p:attrNameLst>
                                          <p:attrName>style.visibility</p:attrName>
                                        </p:attrNameLst>
                                      </p:cBhvr>
                                      <p:to>
                                        <p:strVal val="visible"/>
                                      </p:to>
                                    </p:set>
                                  </p:childTnLst>
                                  <p:subTnLst>
                                    <p:set>
                                      <p:cBhvr override="childStyle">
                                        <p:cTn dur="1" fill="hold" display="0" masterRel="nextClick" afterEffect="1"/>
                                        <p:tgtEl>
                                          <p:spTgt spid="1024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8"/>
                                        </p:tgtEl>
                                        <p:attrNameLst>
                                          <p:attrName>style.visibility</p:attrName>
                                        </p:attrNameLst>
                                      </p:cBhvr>
                                      <p:to>
                                        <p:strVal val="visible"/>
                                      </p:to>
                                    </p:set>
                                  </p:childTnLst>
                                  <p:subTnLst>
                                    <p:set>
                                      <p:cBhvr override="childStyle">
                                        <p:cTn dur="1" fill="hold" display="0" masterRel="nextClick" afterEffect="1"/>
                                        <p:tgtEl>
                                          <p:spTgt spid="1024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0248" grpId="0" animBg="1"/>
      <p:bldP spid="102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875504" y="914400"/>
            <a:ext cx="5410200" cy="533400"/>
          </a:xfrm>
          <a:prstGeom prst="roundRect">
            <a:avLst>
              <a:gd name="adj" fmla="val 16667"/>
            </a:avLst>
          </a:prstGeom>
          <a:solidFill>
            <a:schemeClr val="accent2"/>
          </a:solidFill>
          <a:ln w="9525">
            <a:solidFill>
              <a:srgbClr val="000066"/>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latin typeface="Verdana" panose="020B0604030504040204" pitchFamily="34" charset="0"/>
                <a:ea typeface="Verdana" panose="020B0604030504040204" pitchFamily="34" charset="0"/>
                <a:cs typeface="Verdana" panose="020B0604030504040204" pitchFamily="34" charset="0"/>
              </a:rPr>
              <a:t>I. Asa’s Rise</a:t>
            </a:r>
          </a:p>
        </p:txBody>
      </p:sp>
      <p:sp>
        <p:nvSpPr>
          <p:cNvPr id="8195" name="AutoShape 3"/>
          <p:cNvSpPr>
            <a:spLocks noChangeArrowheads="1"/>
          </p:cNvSpPr>
          <p:nvPr/>
        </p:nvSpPr>
        <p:spPr bwMode="auto">
          <a:xfrm>
            <a:off x="1875504" y="1676400"/>
            <a:ext cx="5410200" cy="914400"/>
          </a:xfrm>
          <a:prstGeom prst="roundRect">
            <a:avLst>
              <a:gd name="adj" fmla="val 16667"/>
            </a:avLst>
          </a:prstGeom>
          <a:solidFill>
            <a:schemeClr val="accent2"/>
          </a:solidFill>
          <a:ln w="9525">
            <a:solidFill>
              <a:srgbClr val="000066"/>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dirty="0">
                <a:solidFill>
                  <a:srgbClr val="000066"/>
                </a:solidFill>
                <a:latin typeface="Verdana" panose="020B0604030504040204" pitchFamily="34" charset="0"/>
                <a:ea typeface="Verdana" panose="020B0604030504040204" pitchFamily="34" charset="0"/>
                <a:cs typeface="Verdana" panose="020B0604030504040204" pitchFamily="34" charset="0"/>
              </a:rPr>
              <a:t>II. Asa’s Fall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265904" y="304800"/>
            <a:ext cx="6629400" cy="6629400"/>
          </a:xfrm>
          <a:solidFill>
            <a:srgbClr val="000066"/>
          </a:solidFill>
        </p:spPr>
      </p:pic>
      <p:sp>
        <p:nvSpPr>
          <p:cNvPr id="26632" name="Oval 8"/>
          <p:cNvSpPr>
            <a:spLocks noChangeArrowheads="1"/>
          </p:cNvSpPr>
          <p:nvPr/>
        </p:nvSpPr>
        <p:spPr bwMode="auto">
          <a:xfrm>
            <a:off x="4849764" y="2467896"/>
            <a:ext cx="304800" cy="304800"/>
          </a:xfrm>
          <a:prstGeom prst="ellipse">
            <a:avLst/>
          </a:prstGeom>
          <a:noFill/>
          <a:ln w="38100">
            <a:solidFill>
              <a:schemeClr val="accent5">
                <a:lumMod val="50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3" name="Oval 9"/>
          <p:cNvSpPr>
            <a:spLocks noChangeArrowheads="1"/>
          </p:cNvSpPr>
          <p:nvPr/>
        </p:nvSpPr>
        <p:spPr bwMode="auto">
          <a:xfrm>
            <a:off x="3733800" y="1785858"/>
            <a:ext cx="304800" cy="304800"/>
          </a:xfrm>
          <a:prstGeom prst="ellipse">
            <a:avLst/>
          </a:prstGeom>
          <a:noFill/>
          <a:ln w="38100">
            <a:solidFill>
              <a:schemeClr val="accent5">
                <a:lumMod val="50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34" name="Text Box 10"/>
          <p:cNvSpPr txBox="1">
            <a:spLocks noChangeArrowheads="1"/>
          </p:cNvSpPr>
          <p:nvPr/>
        </p:nvSpPr>
        <p:spPr bwMode="auto">
          <a:xfrm>
            <a:off x="4953000" y="1600200"/>
            <a:ext cx="2438400" cy="528637"/>
          </a:xfrm>
          <a:prstGeom prst="rect">
            <a:avLst/>
          </a:prstGeom>
          <a:solidFill>
            <a:srgbClr val="000066"/>
          </a:solidFill>
          <a:ln w="9525">
            <a:solidFill>
              <a:srgbClr val="00006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a:solidFill>
                  <a:schemeClr val="bg1"/>
                </a:solidFill>
              </a:rPr>
              <a:t>2 Chr.16:</a:t>
            </a:r>
            <a:r>
              <a:rPr lang="ru-RU" altLang="en-US" sz="2800" b="1" dirty="0">
                <a:solidFill>
                  <a:schemeClr val="bg1"/>
                </a:solidFill>
              </a:rPr>
              <a:t>1</a:t>
            </a:r>
            <a:r>
              <a:rPr lang="en-US" altLang="en-US" sz="2800" b="1" dirty="0">
                <a:solidFill>
                  <a:schemeClr val="bg1"/>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strips(downRight)">
                                      <p:cBhvr>
                                        <p:cTn id="7" dur="500"/>
                                        <p:tgtEl>
                                          <p:spTgt spid="26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strips(downRight)">
                                      <p:cBhvr>
                                        <p:cTn id="12"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20278" y="15862"/>
            <a:ext cx="4713922" cy="6825588"/>
          </a:xfrm>
          <a:prstGeom prst="rect">
            <a:avLst/>
          </a:prstGeom>
        </p:spPr>
      </p:pic>
      <p:sp>
        <p:nvSpPr>
          <p:cNvPr id="3" name="Rectangle 2"/>
          <p:cNvSpPr/>
          <p:nvPr/>
        </p:nvSpPr>
        <p:spPr>
          <a:xfrm>
            <a:off x="6934200" y="5029200"/>
            <a:ext cx="1676400" cy="1295400"/>
          </a:xfrm>
          <a:prstGeom prst="rect">
            <a:avLst/>
          </a:prstGeom>
          <a:solidFill>
            <a:schemeClr val="tx1"/>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 Chron.</a:t>
            </a:r>
          </a:p>
          <a:p>
            <a:pPr algn="ctr"/>
            <a:r>
              <a:rPr lang="en-US" sz="3200" dirty="0"/>
              <a:t>16:1-7</a:t>
            </a:r>
          </a:p>
        </p:txBody>
      </p:sp>
    </p:spTree>
    <p:extLst>
      <p:ext uri="{BB962C8B-B14F-4D97-AF65-F5344CB8AC3E}">
        <p14:creationId xmlns:p14="http://schemas.microsoft.com/office/powerpoint/2010/main" xmlns="" val="395386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762000"/>
          </a:xfrm>
        </p:spPr>
        <p:txBody>
          <a:bodyPr>
            <a:normAutofit/>
          </a:bodyPr>
          <a:lstStyle/>
          <a:p>
            <a:pPr algn="ctr" eaLnBrk="1" hangingPunct="1"/>
            <a:r>
              <a:rPr lang="en-US" altLang="en-US" sz="2400" b="1" dirty="0">
                <a:solidFill>
                  <a:srgbClr val="000066"/>
                </a:solidFill>
                <a:latin typeface="Verdana" panose="020B0604030504040204" pitchFamily="34" charset="0"/>
                <a:ea typeface="Verdana" panose="020B0604030504040204" pitchFamily="34" charset="0"/>
                <a:cs typeface="Verdana" panose="020B0604030504040204" pitchFamily="34" charset="0"/>
              </a:rPr>
              <a:t>1. </a:t>
            </a:r>
            <a:r>
              <a:rPr lang="en-US" altLang="en-US" sz="3600" dirty="0">
                <a:solidFill>
                  <a:srgbClr val="000066"/>
                </a:solidFill>
                <a:latin typeface="Verdana" panose="020B0604030504040204" pitchFamily="34" charset="0"/>
                <a:ea typeface="Verdana" panose="020B0604030504040204" pitchFamily="34" charset="0"/>
                <a:cs typeface="Verdana" panose="020B0604030504040204" pitchFamily="34" charset="0"/>
              </a:rPr>
              <a:t>Relied on man,</a:t>
            </a:r>
            <a:r>
              <a:rPr lang="en-US" altLang="en-US" sz="3600" dirty="0">
                <a:latin typeface="Verdana" panose="020B0604030504040204" pitchFamily="34" charset="0"/>
                <a:ea typeface="Verdana" panose="020B0604030504040204" pitchFamily="34" charset="0"/>
                <a:cs typeface="Verdana" panose="020B0604030504040204" pitchFamily="34" charset="0"/>
              </a:rPr>
              <a:t> 2 Chr.16:1-7</a:t>
            </a:r>
          </a:p>
        </p:txBody>
      </p:sp>
      <p:sp>
        <p:nvSpPr>
          <p:cNvPr id="12291" name="Rectangle 3"/>
          <p:cNvSpPr>
            <a:spLocks noGrp="1" noChangeArrowheads="1"/>
          </p:cNvSpPr>
          <p:nvPr>
            <p:ph idx="1"/>
          </p:nvPr>
        </p:nvSpPr>
        <p:spPr>
          <a:xfrm>
            <a:off x="457200" y="1143000"/>
            <a:ext cx="8229600" cy="4953000"/>
          </a:xfrm>
        </p:spPr>
        <p:txBody>
          <a:bodyPr>
            <a:normAutofit/>
          </a:bodyPr>
          <a:lstStyle/>
          <a:p>
            <a:pPr marL="347663" indent="-347663" eaLnBrk="1" hangingPunct="1">
              <a:lnSpc>
                <a:spcPct val="90000"/>
              </a:lnSpc>
            </a:pPr>
            <a:r>
              <a:rPr lang="en-US" altLang="en-US" sz="3500" dirty="0">
                <a:latin typeface="Verdana" panose="020B0604030504040204" pitchFamily="34" charset="0"/>
                <a:ea typeface="Verdana" panose="020B0604030504040204" pitchFamily="34" charset="0"/>
                <a:cs typeface="Verdana" panose="020B0604030504040204" pitchFamily="34" charset="0"/>
              </a:rPr>
              <a:t>“Rent a king” worked.  </a:t>
            </a:r>
            <a:r>
              <a:rPr lang="en-US" altLang="en-US" sz="3200" dirty="0">
                <a:latin typeface="Verdana" panose="020B0604030504040204" pitchFamily="34" charset="0"/>
                <a:ea typeface="Verdana" panose="020B0604030504040204" pitchFamily="34" charset="0"/>
                <a:cs typeface="Verdana" panose="020B0604030504040204" pitchFamily="34" charset="0"/>
              </a:rPr>
              <a:t>(1 K.15:16)</a:t>
            </a:r>
          </a:p>
          <a:p>
            <a:pPr marL="347663" indent="-347663" eaLnBrk="1" hangingPunct="1">
              <a:lnSpc>
                <a:spcPct val="90000"/>
              </a:lnSpc>
            </a:pPr>
            <a:endParaRPr lang="en-US" altLang="en-US" sz="3200" dirty="0">
              <a:latin typeface="Verdana" panose="020B0604030504040204" pitchFamily="34" charset="0"/>
              <a:ea typeface="Verdana" panose="020B0604030504040204" pitchFamily="34" charset="0"/>
              <a:cs typeface="Verdana" panose="020B0604030504040204" pitchFamily="34" charset="0"/>
            </a:endParaRPr>
          </a:p>
          <a:p>
            <a:pPr marL="347663" indent="-347663" eaLnBrk="1" hangingPunct="1">
              <a:lnSpc>
                <a:spcPct val="90000"/>
              </a:lnSpc>
              <a:buFont typeface="Wingdings" panose="05000000000000000000" pitchFamily="2" charset="2"/>
              <a:buNone/>
            </a:pPr>
            <a:endParaRPr lang="en-US" altLang="en-US" b="1" dirty="0"/>
          </a:p>
          <a:p>
            <a:pPr marL="347663" indent="-347663" eaLnBrk="1" hangingPunct="1">
              <a:lnSpc>
                <a:spcPct val="90000"/>
              </a:lnSpc>
            </a:pPr>
            <a:endParaRPr lang="en-US" altLang="en-US" b="1" dirty="0"/>
          </a:p>
          <a:p>
            <a:pPr marL="347663" indent="-347663" eaLnBrk="1" hangingPunct="1">
              <a:lnSpc>
                <a:spcPct val="90000"/>
              </a:lnSpc>
            </a:pPr>
            <a:endParaRPr lang="en-US" altLang="en-US" b="1" dirty="0"/>
          </a:p>
          <a:p>
            <a:pPr marL="347663" indent="-347663" eaLnBrk="1" hangingPunct="1">
              <a:lnSpc>
                <a:spcPct val="90000"/>
              </a:lnSpc>
              <a:spcBef>
                <a:spcPts val="600"/>
              </a:spcBef>
              <a:spcAft>
                <a:spcPts val="600"/>
              </a:spcAft>
            </a:pPr>
            <a:r>
              <a:rPr lang="en-US" altLang="en-US" sz="3500" dirty="0">
                <a:latin typeface="Verdana" panose="020B0604030504040204" pitchFamily="34" charset="0"/>
                <a:ea typeface="Verdana" panose="020B0604030504040204" pitchFamily="34" charset="0"/>
                <a:cs typeface="Verdana" panose="020B0604030504040204" pitchFamily="34" charset="0"/>
              </a:rPr>
              <a:t>Success is not always good</a:t>
            </a:r>
          </a:p>
          <a:p>
            <a:pPr marL="339725" indent="-339725" defTabSz="633413" eaLnBrk="1" hangingPunct="1">
              <a:lnSpc>
                <a:spcPct val="90000"/>
              </a:lnSpc>
              <a:spcAft>
                <a:spcPts val="1200"/>
              </a:spcAft>
              <a:buFont typeface="Wingdings" panose="05000000000000000000" pitchFamily="2" charset="2"/>
              <a:buNone/>
            </a:pPr>
            <a:r>
              <a:rPr lang="en-US" altLang="en-US" sz="2600" dirty="0">
                <a:solidFill>
                  <a:srgbClr val="800000"/>
                </a:solidFill>
                <a:latin typeface="Verdana" panose="020B0604030504040204" pitchFamily="34" charset="0"/>
                <a:ea typeface="Verdana" panose="020B0604030504040204" pitchFamily="34" charset="0"/>
                <a:cs typeface="Verdana" panose="020B0604030504040204" pitchFamily="34" charset="0"/>
              </a:rPr>
              <a:t>	</a:t>
            </a:r>
            <a:r>
              <a:rPr lang="en-US" altLang="en-US" sz="2300" dirty="0">
                <a:solidFill>
                  <a:srgbClr val="800000"/>
                </a:solidFill>
                <a:latin typeface="Verdana" panose="020B0604030504040204" pitchFamily="34" charset="0"/>
                <a:ea typeface="Verdana" panose="020B0604030504040204" pitchFamily="34" charset="0"/>
                <a:cs typeface="Verdana" panose="020B0604030504040204" pitchFamily="34" charset="0"/>
              </a:rPr>
              <a:t>1. </a:t>
            </a:r>
            <a:r>
              <a:rPr lang="en-US" altLang="en-US" sz="3400" dirty="0">
                <a:solidFill>
                  <a:srgbClr val="000066"/>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trust: </a:t>
            </a:r>
            <a:r>
              <a:rPr lang="en-US" altLang="en-US" sz="3400" dirty="0">
                <a:solidFill>
                  <a:srgbClr val="000066"/>
                </a:solidFill>
                <a:latin typeface="Arial" panose="020B0604020202020204" pitchFamily="34" charset="0"/>
                <a:ea typeface="Verdana" panose="020B0604030504040204" pitchFamily="34" charset="0"/>
                <a:cs typeface="Arial" panose="020B0604020202020204" pitchFamily="34" charset="0"/>
              </a:rPr>
              <a:t>heathen king:</a:t>
            </a:r>
            <a:r>
              <a:rPr lang="en-US" altLang="en-US" sz="3400" dirty="0">
                <a:latin typeface="Arial" panose="020B0604020202020204" pitchFamily="34" charset="0"/>
                <a:ea typeface="Verdana" panose="020B0604030504040204" pitchFamily="34" charset="0"/>
                <a:cs typeface="Arial" panose="020B0604020202020204" pitchFamily="34" charset="0"/>
              </a:rPr>
              <a:t> 16:3.  1 Sm.8</a:t>
            </a:r>
          </a:p>
          <a:p>
            <a:pPr marL="339725" indent="-339725" defTabSz="633413" eaLnBrk="1" hangingPunct="1">
              <a:lnSpc>
                <a:spcPct val="90000"/>
              </a:lnSpc>
              <a:spcAft>
                <a:spcPts val="1200"/>
              </a:spcAft>
              <a:buFont typeface="Wingdings" panose="05000000000000000000" pitchFamily="2" charset="2"/>
              <a:buNone/>
            </a:pPr>
            <a:r>
              <a:rPr lang="en-US" altLang="en-US" sz="2600" dirty="0">
                <a:solidFill>
                  <a:srgbClr val="800000"/>
                </a:solidFill>
                <a:latin typeface="Verdana" panose="020B0604030504040204" pitchFamily="34" charset="0"/>
                <a:ea typeface="Verdana" panose="020B0604030504040204" pitchFamily="34" charset="0"/>
                <a:cs typeface="Verdana" panose="020B0604030504040204" pitchFamily="34" charset="0"/>
              </a:rPr>
              <a:t>	</a:t>
            </a:r>
            <a:r>
              <a:rPr lang="en-US" altLang="en-US" sz="2300" dirty="0">
                <a:solidFill>
                  <a:srgbClr val="800000"/>
                </a:solidFill>
                <a:latin typeface="Verdana" panose="020B0604030504040204" pitchFamily="34" charset="0"/>
                <a:ea typeface="Verdana" panose="020B0604030504040204" pitchFamily="34" charset="0"/>
                <a:cs typeface="Verdana" panose="020B0604030504040204" pitchFamily="34" charset="0"/>
              </a:rPr>
              <a:t>2.</a:t>
            </a:r>
            <a:r>
              <a:rPr lang="en-US" altLang="en-US" sz="2400" dirty="0">
                <a:solidFill>
                  <a:srgbClr val="800000"/>
                </a:solidFill>
                <a:latin typeface="Verdana" panose="020B0604030504040204" pitchFamily="34" charset="0"/>
                <a:ea typeface="Verdana" panose="020B0604030504040204" pitchFamily="34" charset="0"/>
                <a:cs typeface="Verdana" panose="020B0604030504040204" pitchFamily="34" charset="0"/>
              </a:rPr>
              <a:t> </a:t>
            </a:r>
            <a:r>
              <a:rPr lang="en-US" altLang="en-US" sz="3400" dirty="0">
                <a:solidFill>
                  <a:srgbClr val="000066"/>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treasury of God:</a:t>
            </a:r>
            <a:r>
              <a:rPr lang="en-US" altLang="en-US" sz="3400" dirty="0">
                <a:solidFill>
                  <a:srgbClr val="000066"/>
                </a:solidFill>
                <a:latin typeface="Arial" panose="020B0604020202020204" pitchFamily="34" charset="0"/>
                <a:ea typeface="Verdana" panose="020B0604030504040204" pitchFamily="34" charset="0"/>
                <a:cs typeface="Arial" panose="020B0604020202020204" pitchFamily="34" charset="0"/>
              </a:rPr>
              <a:t> bought ‘help’: </a:t>
            </a:r>
            <a:r>
              <a:rPr lang="en-US" altLang="en-US" sz="3400" dirty="0">
                <a:latin typeface="Arial" panose="020B0604020202020204" pitchFamily="34" charset="0"/>
                <a:ea typeface="Verdana" panose="020B0604030504040204" pitchFamily="34" charset="0"/>
                <a:cs typeface="Arial" panose="020B0604020202020204" pitchFamily="34" charset="0"/>
              </a:rPr>
              <a:t>16:2-3</a:t>
            </a:r>
          </a:p>
          <a:p>
            <a:pPr marL="339725" indent="-339725" defTabSz="633413" eaLnBrk="1" hangingPunct="1">
              <a:lnSpc>
                <a:spcPct val="90000"/>
              </a:lnSpc>
              <a:buFont typeface="Wingdings" panose="05000000000000000000" pitchFamily="2" charset="2"/>
              <a:buNone/>
            </a:pPr>
            <a:r>
              <a:rPr lang="en-US" altLang="en-US" sz="2600" dirty="0">
                <a:solidFill>
                  <a:srgbClr val="800000"/>
                </a:solidFill>
                <a:latin typeface="Verdana" panose="020B0604030504040204" pitchFamily="34" charset="0"/>
                <a:ea typeface="Verdana" panose="020B0604030504040204" pitchFamily="34" charset="0"/>
                <a:cs typeface="Verdana" panose="020B0604030504040204" pitchFamily="34" charset="0"/>
              </a:rPr>
              <a:t>	</a:t>
            </a:r>
            <a:r>
              <a:rPr lang="en-US" altLang="en-US" sz="2300" dirty="0">
                <a:solidFill>
                  <a:srgbClr val="800000"/>
                </a:solidFill>
                <a:latin typeface="Verdana" panose="020B0604030504040204" pitchFamily="34" charset="0"/>
                <a:ea typeface="Verdana" panose="020B0604030504040204" pitchFamily="34" charset="0"/>
                <a:cs typeface="Verdana" panose="020B0604030504040204" pitchFamily="34" charset="0"/>
              </a:rPr>
              <a:t>3.</a:t>
            </a:r>
            <a:r>
              <a:rPr lang="en-US" altLang="en-US" sz="2400" dirty="0">
                <a:solidFill>
                  <a:srgbClr val="800000"/>
                </a:solidFill>
                <a:latin typeface="Verdana" panose="020B0604030504040204" pitchFamily="34" charset="0"/>
                <a:ea typeface="Verdana" panose="020B0604030504040204" pitchFamily="34" charset="0"/>
                <a:cs typeface="Verdana" panose="020B0604030504040204" pitchFamily="34" charset="0"/>
              </a:rPr>
              <a:t> </a:t>
            </a:r>
            <a:r>
              <a:rPr lang="en-US" altLang="en-US" sz="3400" dirty="0">
                <a:solidFill>
                  <a:srgbClr val="000066"/>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treaty: </a:t>
            </a:r>
            <a:r>
              <a:rPr lang="en-US" altLang="en-US" sz="3400" dirty="0">
                <a:solidFill>
                  <a:srgbClr val="000066"/>
                </a:solidFill>
                <a:latin typeface="Arial" panose="020B0604020202020204" pitchFamily="34" charset="0"/>
                <a:ea typeface="Verdana" panose="020B0604030504040204" pitchFamily="34" charset="0"/>
                <a:cs typeface="Arial" panose="020B0604020202020204" pitchFamily="34" charset="0"/>
              </a:rPr>
              <a:t>tempted Ben-</a:t>
            </a:r>
            <a:r>
              <a:rPr lang="en-US" altLang="en-US" sz="3400" dirty="0" err="1">
                <a:solidFill>
                  <a:srgbClr val="000066"/>
                </a:solidFill>
                <a:latin typeface="Arial" panose="020B0604020202020204" pitchFamily="34" charset="0"/>
                <a:ea typeface="Verdana" panose="020B0604030504040204" pitchFamily="34" charset="0"/>
                <a:cs typeface="Arial" panose="020B0604020202020204" pitchFamily="34" charset="0"/>
              </a:rPr>
              <a:t>Hadad</a:t>
            </a:r>
            <a:r>
              <a:rPr lang="en-US" altLang="en-US" sz="3400" dirty="0">
                <a:solidFill>
                  <a:srgbClr val="000066"/>
                </a:solidFill>
                <a:latin typeface="Arial" panose="020B0604020202020204" pitchFamily="34" charset="0"/>
                <a:ea typeface="Verdana" panose="020B0604030504040204" pitchFamily="34" charset="0"/>
                <a:cs typeface="Arial" panose="020B0604020202020204" pitchFamily="34" charset="0"/>
              </a:rPr>
              <a:t>: </a:t>
            </a:r>
            <a:r>
              <a:rPr lang="en-US" altLang="en-US" sz="3400" dirty="0">
                <a:latin typeface="Arial" panose="020B0604020202020204" pitchFamily="34" charset="0"/>
                <a:ea typeface="Verdana" panose="020B0604030504040204" pitchFamily="34" charset="0"/>
                <a:cs typeface="Arial" panose="020B0604020202020204" pitchFamily="34" charset="0"/>
              </a:rPr>
              <a:t>16:3</a:t>
            </a:r>
          </a:p>
        </p:txBody>
      </p:sp>
      <p:sp>
        <p:nvSpPr>
          <p:cNvPr id="12292" name="Oval 4"/>
          <p:cNvSpPr>
            <a:spLocks noChangeArrowheads="1"/>
          </p:cNvSpPr>
          <p:nvPr/>
        </p:nvSpPr>
        <p:spPr bwMode="auto">
          <a:xfrm>
            <a:off x="457200" y="1905000"/>
            <a:ext cx="22098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rgbClr val="FFFF00"/>
                </a:solidFill>
              </a:rPr>
              <a:t>Spoils</a:t>
            </a:r>
            <a:br>
              <a:rPr lang="en-US" altLang="en-US" sz="3000" b="1" dirty="0">
                <a:solidFill>
                  <a:srgbClr val="FFFF00"/>
                </a:solidFill>
              </a:rPr>
            </a:br>
            <a:r>
              <a:rPr lang="en-US" altLang="en-US" sz="3000" b="1" dirty="0">
                <a:solidFill>
                  <a:schemeClr val="bg1"/>
                </a:solidFill>
              </a:rPr>
              <a:t>1-4, 6</a:t>
            </a:r>
          </a:p>
        </p:txBody>
      </p:sp>
      <p:sp>
        <p:nvSpPr>
          <p:cNvPr id="12293" name="Oval 5"/>
          <p:cNvSpPr>
            <a:spLocks noChangeArrowheads="1"/>
          </p:cNvSpPr>
          <p:nvPr/>
        </p:nvSpPr>
        <p:spPr bwMode="auto">
          <a:xfrm>
            <a:off x="6477000" y="1905000"/>
            <a:ext cx="2209800" cy="1143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rgbClr val="FFFF00"/>
                </a:solidFill>
              </a:rPr>
              <a:t>Halted,</a:t>
            </a:r>
            <a:br>
              <a:rPr lang="en-US" altLang="en-US" sz="3000" b="1" dirty="0">
                <a:solidFill>
                  <a:srgbClr val="FFFF00"/>
                </a:solidFill>
              </a:rPr>
            </a:br>
            <a:r>
              <a:rPr lang="en-US" altLang="en-US" sz="3000" b="1" dirty="0">
                <a:solidFill>
                  <a:schemeClr val="bg1"/>
                </a:solidFill>
              </a:rPr>
              <a:t>5</a:t>
            </a:r>
          </a:p>
        </p:txBody>
      </p:sp>
      <p:sp>
        <p:nvSpPr>
          <p:cNvPr id="12294" name="AutoShape 6"/>
          <p:cNvSpPr>
            <a:spLocks noChangeArrowheads="1"/>
          </p:cNvSpPr>
          <p:nvPr/>
        </p:nvSpPr>
        <p:spPr bwMode="auto">
          <a:xfrm>
            <a:off x="2811780" y="1905000"/>
            <a:ext cx="3520440" cy="1143000"/>
          </a:xfrm>
          <a:prstGeom prst="octagon">
            <a:avLst>
              <a:gd name="adj" fmla="val 29287"/>
            </a:avLst>
          </a:prstGeom>
          <a:solidFill>
            <a:srgbClr val="FFFFCC"/>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rgbClr val="000066"/>
                </a:solidFill>
              </a:rPr>
              <a:t>Syria poses</a:t>
            </a:r>
            <a:br>
              <a:rPr lang="en-US" altLang="en-US" sz="3000" b="1" dirty="0">
                <a:solidFill>
                  <a:srgbClr val="000066"/>
                </a:solidFill>
              </a:rPr>
            </a:br>
            <a:r>
              <a:rPr lang="en-US" altLang="en-US" sz="3000" b="1" dirty="0">
                <a:solidFill>
                  <a:srgbClr val="000066"/>
                </a:solidFill>
              </a:rPr>
              <a:t>worse threat, </a:t>
            </a:r>
            <a:r>
              <a:rPr lang="en-US" altLang="en-US" sz="3000" b="1" dirty="0"/>
              <a:t>7, 9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1291</TotalTime>
  <Words>424</Words>
  <Application>Microsoft Office PowerPoint</Application>
  <PresentationFormat>On-screen Show (4:3)</PresentationFormat>
  <Paragraphs>86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2_Default Design</vt:lpstr>
      <vt:lpstr>Asa’s Apostasy</vt:lpstr>
      <vt:lpstr>Slide 2</vt:lpstr>
      <vt:lpstr>2 Chr.15:1-7</vt:lpstr>
      <vt:lpstr>Slide 4</vt:lpstr>
      <vt:lpstr>Slide 5</vt:lpstr>
      <vt:lpstr>Slide 6</vt:lpstr>
      <vt:lpstr>Slide 7</vt:lpstr>
      <vt:lpstr>Slide 8</vt:lpstr>
      <vt:lpstr>1. Relied on man, 2 Chr.16:1-7</vt:lpstr>
      <vt:lpstr>Slide 10</vt:lpstr>
      <vt:lpstr>1. Relied on man, 2 Chr.16:1-7 2. Rejected God’s warning, 7-10</vt:lpstr>
      <vt:lpstr>1. Relied on man, 2 Chr.16:1-7 2. Rejected God’s warning, 7-10</vt:lpstr>
      <vt:lpstr>1. Relied on man 2. Rejected God’s correction 3. Requested physicians, 16:12</vt:lpstr>
      <vt:lpstr>Asa: 41 year reign</vt:lpstr>
      <vt:lpstr>Where will I end up?</vt:lpstr>
    </vt:vector>
  </TitlesOfParts>
  <Company>Catspaw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 M. Tosti</dc:creator>
  <cp:lastModifiedBy>church of Christ</cp:lastModifiedBy>
  <cp:revision>82</cp:revision>
  <dcterms:created xsi:type="dcterms:W3CDTF">2010-11-04T19:10:12Z</dcterms:created>
  <dcterms:modified xsi:type="dcterms:W3CDTF">2016-06-26T16:29:45Z</dcterms:modified>
</cp:coreProperties>
</file>