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85" r:id="rId2"/>
    <p:sldMasterId id="2147483697" r:id="rId3"/>
  </p:sldMasterIdLst>
  <p:sldIdLst>
    <p:sldId id="284" r:id="rId4"/>
    <p:sldId id="285" r:id="rId5"/>
    <p:sldId id="287" r:id="rId6"/>
    <p:sldId id="286" r:id="rId7"/>
    <p:sldId id="288" r:id="rId8"/>
    <p:sldId id="300" r:id="rId9"/>
    <p:sldId id="290" r:id="rId10"/>
    <p:sldId id="301" r:id="rId11"/>
    <p:sldId id="292" r:id="rId12"/>
    <p:sldId id="258" r:id="rId13"/>
    <p:sldId id="294" r:id="rId14"/>
    <p:sldId id="295" r:id="rId15"/>
    <p:sldId id="283" r:id="rId16"/>
    <p:sldId id="293" r:id="rId17"/>
    <p:sldId id="296" r:id="rId18"/>
    <p:sldId id="279" r:id="rId19"/>
    <p:sldId id="297" r:id="rId20"/>
    <p:sldId id="298" r:id="rId21"/>
    <p:sldId id="299" r:id="rId22"/>
    <p:sldId id="26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CC"/>
    <a:srgbClr val="CCFFFF"/>
    <a:srgbClr val="FFFF00"/>
    <a:srgbClr val="CC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Objects="1" showGuides="1"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BA5151-9745-4B1A-99FF-6DF7B4ED450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999175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8F3E8C-3C57-41CD-A26B-F85B08754B3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282831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B4AD43-B0B6-41EF-88FA-61CBB0BC9DC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24238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447146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596502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584516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91979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628831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411005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166395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551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C4DD44-3DAD-44B0-AD4F-F73AD5B2127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5035530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09731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609100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64326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F4BFE-7903-487A-A12E-1A4B81E76F8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296024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A3394-770A-45CE-AB76-4BEFA7E0876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108659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7B709-6E41-44D8-956C-28B4FF378F4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791873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AF96C-FDA1-4E9A-8E1E-7B2B657C37D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768667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5D064-D006-4AEA-86AB-CFDA0E900C0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614860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E04C0-49CC-4300-8814-1B89E75A812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0192300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4F193-A078-45A7-9093-9F62E1EEABE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61854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BDB1AD-6164-4064-B4EB-B6D9DDEED71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35768939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ADD9A-2DB4-4EA7-AFC7-6DE485609C0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6932225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56808-F84A-429A-8CBC-A15277D2317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1127950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FE0E4-D815-4EFF-BBA1-92C4E0C9A81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9280069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48A5C-70FA-4CC4-AA42-05EC263E870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64012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DE56F4-87B8-43FF-A865-EAF2DED2791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40033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EE1593-5ED2-4C7F-BA0B-7DB56053C90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4124040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B24F1-EF40-4CB9-BDED-77F8598E3C0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347224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16B4CE-5800-4078-A713-BF587264E58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38796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3D70F4-D39D-4749-8D06-47BC621F989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881502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FA927E-CE66-4006-9170-4E2D0566E26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406245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8E85E72-EE4B-448E-9FBB-4B8DEEA08FC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990115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93267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eaLnBrk="1" hangingPunct="1"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eaLnBrk="1" hangingPunct="1"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eaLnBrk="1" hangingPunct="1">
              <a:defRPr/>
            </a:pPr>
            <a:fld id="{C0A760F7-B896-49D7-9E95-AD9009F7EAC8}" type="slidenum">
              <a:rPr lang="en-US" altLang="en-US">
                <a:solidFill>
                  <a:srgbClr val="000000"/>
                </a:solidFill>
              </a:rPr>
              <a:pPr eaLnBrk="1" hangingPunct="1"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04179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298575"/>
          </a:xfrm>
          <a:solidFill>
            <a:srgbClr val="FFFF00">
              <a:alpha val="79000"/>
            </a:srgbClr>
          </a:solidFill>
          <a:ln w="3175">
            <a:solidFill>
              <a:srgbClr val="00006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sz="4800" dirty="0"/>
              <a:t>Word of Christ In Us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347082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152401"/>
            <a:ext cx="7886700" cy="8382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‘Let dwell’ – imperative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990600"/>
            <a:ext cx="8382000" cy="5334000"/>
          </a:xfrm>
        </p:spPr>
        <p:txBody>
          <a:bodyPr>
            <a:normAutofit/>
          </a:bodyPr>
          <a:lstStyle/>
          <a:p>
            <a:pPr marL="0" indent="0" algn="ctr" eaLnBrk="1" hangingPunct="1">
              <a:spcAft>
                <a:spcPts val="600"/>
              </a:spcAft>
              <a:buNone/>
            </a:pPr>
            <a:r>
              <a:rPr lang="en-US" alt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Implications – </a:t>
            </a:r>
          </a:p>
          <a:p>
            <a:pPr marL="0" indent="0" eaLnBrk="1" hangingPunct="1">
              <a:spcAft>
                <a:spcPts val="600"/>
              </a:spcAft>
              <a:buNone/>
            </a:pPr>
            <a:r>
              <a:rPr lang="en-US" altLang="en-US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must learn what this means.</a:t>
            </a:r>
          </a:p>
          <a:p>
            <a:pPr marL="0" indent="0" eaLnBrk="1" hangingPunct="1">
              <a:spcAft>
                <a:spcPts val="1200"/>
              </a:spcAft>
              <a:buNone/>
            </a:pPr>
            <a:r>
              <a:rPr lang="en-US" altLang="en-US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alt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must do it.</a:t>
            </a:r>
            <a:endParaRPr lang="en-US" alt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383460" y="2819400"/>
            <a:ext cx="4114800" cy="350520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Jer.8:1-2, </a:t>
            </a:r>
            <a:r>
              <a:rPr 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idols</a:t>
            </a:r>
          </a:p>
          <a:p>
            <a:pPr algn="ctr"/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Loved</a:t>
            </a:r>
          </a:p>
          <a:p>
            <a:pPr algn="ctr"/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Served</a:t>
            </a:r>
          </a:p>
          <a:p>
            <a:pPr algn="ctr"/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Walked</a:t>
            </a:r>
          </a:p>
          <a:p>
            <a:pPr algn="ctr"/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Sought</a:t>
            </a:r>
          </a:p>
          <a:p>
            <a:pPr algn="ctr"/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Worshiped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650660" y="2819400"/>
            <a:ext cx="4114800" cy="350520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Ezk.14:3-4, </a:t>
            </a:r>
            <a:b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set up idols</a:t>
            </a:r>
          </a:p>
          <a:p>
            <a:pPr algn="ctr"/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</a:t>
            </a:r>
            <a:r>
              <a:rPr lang="en-US" sz="32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their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hearts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’</a:t>
            </a:r>
          </a:p>
          <a:p>
            <a:pPr algn="ctr"/>
            <a:r>
              <a:rPr lang="en-US" sz="3200" dirty="0">
                <a:solidFill>
                  <a:schemeClr val="accent4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(indwelling)</a:t>
            </a:r>
          </a:p>
          <a:p>
            <a:pPr algn="ctr"/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5, 7, estranged</a:t>
            </a:r>
          </a:p>
          <a:p>
            <a:pPr algn="ctr"/>
            <a:r>
              <a:rPr lang="en-US" sz="3200" dirty="0">
                <a:solidFill>
                  <a:schemeClr val="accent1">
                    <a:lumMod val="40000"/>
                    <a:lumOff val="6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Ro.7:17, 20, sin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152401"/>
            <a:ext cx="7886700" cy="8382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‘Let dwell’ – imperative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990600"/>
            <a:ext cx="8382000" cy="5334000"/>
          </a:xfrm>
        </p:spPr>
        <p:txBody>
          <a:bodyPr>
            <a:normAutofit/>
          </a:bodyPr>
          <a:lstStyle/>
          <a:p>
            <a:pPr marL="0" indent="0" algn="ctr" eaLnBrk="1" hangingPunct="1">
              <a:spcAft>
                <a:spcPts val="600"/>
              </a:spcAft>
              <a:buNone/>
            </a:pPr>
            <a:r>
              <a:rPr lang="en-US" alt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Implications – </a:t>
            </a:r>
          </a:p>
          <a:p>
            <a:pPr marL="0" indent="0" eaLnBrk="1" hangingPunct="1">
              <a:spcAft>
                <a:spcPts val="600"/>
              </a:spcAft>
              <a:buNone/>
            </a:pPr>
            <a:r>
              <a:rPr lang="en-US" altLang="en-US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must learn what this means.</a:t>
            </a:r>
          </a:p>
          <a:p>
            <a:pPr marL="0" indent="0" eaLnBrk="1" hangingPunct="1">
              <a:spcAft>
                <a:spcPts val="1200"/>
              </a:spcAft>
              <a:buNone/>
            </a:pPr>
            <a:r>
              <a:rPr lang="en-US" altLang="en-US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alt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must do it.</a:t>
            </a:r>
            <a:endParaRPr lang="en-US" alt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383460" y="2819400"/>
            <a:ext cx="4114800" cy="350520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Jer.31:33</a:t>
            </a:r>
          </a:p>
          <a:p>
            <a:pPr algn="ctr"/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Law in </a:t>
            </a:r>
            <a:r>
              <a:rPr 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minds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u="sng" dirty="0">
                <a:solidFill>
                  <a:schemeClr val="accent1">
                    <a:lumMod val="40000"/>
                    <a:lumOff val="6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Write</a:t>
            </a:r>
            <a:r>
              <a:rPr lang="en-US" sz="3200" dirty="0">
                <a:solidFill>
                  <a:schemeClr val="accent1">
                    <a:lumMod val="40000"/>
                    <a:lumOff val="6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it</a:t>
            </a:r>
            <a:br>
              <a:rPr lang="en-US" sz="3200" dirty="0">
                <a:solidFill>
                  <a:schemeClr val="accent1">
                    <a:lumMod val="40000"/>
                    <a:lumOff val="6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 their </a:t>
            </a:r>
            <a:r>
              <a:rPr 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hearts</a:t>
            </a:r>
          </a:p>
          <a:p>
            <a:pPr algn="ctr"/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Their </a:t>
            </a:r>
            <a:r>
              <a:rPr lang="en-US" sz="3200" dirty="0">
                <a:solidFill>
                  <a:schemeClr val="accent6">
                    <a:lumMod val="40000"/>
                    <a:lumOff val="6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  <a:b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My </a:t>
            </a:r>
            <a:r>
              <a:rPr lang="en-US" sz="3200" dirty="0">
                <a:solidFill>
                  <a:schemeClr val="accent4">
                    <a:lumMod val="40000"/>
                    <a:lumOff val="6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people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650660" y="2819400"/>
            <a:ext cx="4114800" cy="350520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Ezk.36:26-28 </a:t>
            </a:r>
            <a:b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New </a:t>
            </a:r>
            <a:r>
              <a:rPr 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heart/spirit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My </a:t>
            </a:r>
            <a:r>
              <a:rPr lang="en-US" sz="3200" u="sng" dirty="0">
                <a:solidFill>
                  <a:schemeClr val="accent1">
                    <a:lumMod val="40000"/>
                    <a:lumOff val="6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Spirit</a:t>
            </a:r>
            <a:r>
              <a:rPr lang="en-US" sz="3200" dirty="0">
                <a:solidFill>
                  <a:schemeClr val="accent1">
                    <a:lumMod val="40000"/>
                    <a:lumOff val="6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w/in</a:t>
            </a:r>
          </a:p>
          <a:p>
            <a:pPr algn="ctr"/>
            <a:r>
              <a:rPr 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Heart of flesh</a:t>
            </a:r>
          </a:p>
          <a:p>
            <a:pPr algn="ctr"/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My </a:t>
            </a:r>
            <a:r>
              <a:rPr lang="en-US" sz="3200" dirty="0">
                <a:solidFill>
                  <a:schemeClr val="accent4">
                    <a:lumMod val="40000"/>
                    <a:lumOff val="6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people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</a:p>
          <a:p>
            <a:pPr algn="ctr"/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Your </a:t>
            </a:r>
            <a:r>
              <a:rPr lang="en-US" sz="3200" dirty="0">
                <a:solidFill>
                  <a:schemeClr val="accent6">
                    <a:lumMod val="40000"/>
                    <a:lumOff val="6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</a:t>
            </a:r>
          </a:p>
        </p:txBody>
      </p:sp>
    </p:spTree>
    <p:extLst>
      <p:ext uri="{BB962C8B-B14F-4D97-AF65-F5344CB8AC3E}">
        <p14:creationId xmlns="" xmlns:p14="http://schemas.microsoft.com/office/powerpoint/2010/main" val="2695626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152401"/>
            <a:ext cx="7886700" cy="8382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‘Let dwell’ – imperative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990600"/>
            <a:ext cx="8382000" cy="5334000"/>
          </a:xfrm>
        </p:spPr>
        <p:txBody>
          <a:bodyPr>
            <a:normAutofit/>
          </a:bodyPr>
          <a:lstStyle/>
          <a:p>
            <a:pPr marL="0" indent="0" algn="ctr" eaLnBrk="1" hangingPunct="1">
              <a:spcAft>
                <a:spcPts val="600"/>
              </a:spcAft>
              <a:buNone/>
            </a:pPr>
            <a:r>
              <a:rPr lang="en-US" alt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Implications – </a:t>
            </a:r>
          </a:p>
          <a:p>
            <a:pPr marL="0" indent="0" eaLnBrk="1" hangingPunct="1">
              <a:spcAft>
                <a:spcPts val="600"/>
              </a:spcAft>
              <a:buNone/>
            </a:pPr>
            <a:r>
              <a:rPr lang="en-US" altLang="en-US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must learn what this means.</a:t>
            </a:r>
          </a:p>
          <a:p>
            <a:pPr marL="0" indent="0" eaLnBrk="1" hangingPunct="1">
              <a:spcAft>
                <a:spcPts val="1200"/>
              </a:spcAft>
              <a:buNone/>
            </a:pPr>
            <a:r>
              <a:rPr lang="en-US" altLang="en-US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alt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must do it.</a:t>
            </a:r>
            <a:endParaRPr lang="en-US" alt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383460" y="2819400"/>
            <a:ext cx="4114800" cy="350520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Romans 7:17-25</a:t>
            </a:r>
          </a:p>
          <a:p>
            <a:pPr algn="ctr"/>
            <a:r>
              <a:rPr lang="en-US" sz="3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 dwells in me</a:t>
            </a:r>
          </a:p>
          <a:p>
            <a:pPr algn="ctr"/>
            <a:r>
              <a:rPr lang="en-US" sz="3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Nothing good dwells in me</a:t>
            </a:r>
          </a:p>
          <a:p>
            <a:pPr algn="ctr"/>
            <a:r>
              <a:rPr lang="en-US" sz="3100" dirty="0">
                <a:solidFill>
                  <a:schemeClr val="accent1">
                    <a:lumMod val="40000"/>
                    <a:lumOff val="6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Another law in my members, 23</a:t>
            </a:r>
          </a:p>
          <a:p>
            <a:pPr algn="ctr"/>
            <a:r>
              <a:rPr lang="en-US" sz="3100" dirty="0">
                <a:solidFill>
                  <a:schemeClr val="accent4">
                    <a:lumMod val="40000"/>
                    <a:lumOff val="6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Flesh: law of sin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650660" y="2819400"/>
            <a:ext cx="4114800" cy="350520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Romans 8:9 </a:t>
            </a:r>
            <a:b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in flesh but in the Spirit </a:t>
            </a:r>
            <a:br>
              <a:rPr lang="en-US" sz="3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Sp. dwells in, 11</a:t>
            </a:r>
          </a:p>
          <a:p>
            <a:pPr algn="ctr"/>
            <a:r>
              <a:rPr lang="en-US" sz="3100" dirty="0">
                <a:solidFill>
                  <a:schemeClr val="accent1">
                    <a:lumMod val="40000"/>
                    <a:lumOff val="6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Walk according to Spirit, 4-5</a:t>
            </a:r>
          </a:p>
          <a:p>
            <a:pPr algn="ctr"/>
            <a:r>
              <a:rPr lang="en-US" sz="3100" dirty="0">
                <a:solidFill>
                  <a:schemeClr val="accent4">
                    <a:lumMod val="40000"/>
                    <a:lumOff val="6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Law of Spirit, 2</a:t>
            </a:r>
          </a:p>
        </p:txBody>
      </p:sp>
    </p:spTree>
    <p:extLst>
      <p:ext uri="{BB962C8B-B14F-4D97-AF65-F5344CB8AC3E}">
        <p14:creationId xmlns="" xmlns:p14="http://schemas.microsoft.com/office/powerpoint/2010/main" val="3444996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951167148"/>
              </p:ext>
            </p:extLst>
          </p:nvPr>
        </p:nvGraphicFramePr>
        <p:xfrm>
          <a:off x="103496" y="76200"/>
          <a:ext cx="8942696" cy="671774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471348">
                  <a:extLst>
                    <a:ext uri="{9D8B030D-6E8A-4147-A177-3AD203B41FA5}">
                      <a16:colId xmlns="" xmlns:a16="http://schemas.microsoft.com/office/drawing/2014/main" val="3347578692"/>
                    </a:ext>
                  </a:extLst>
                </a:gridCol>
                <a:gridCol w="4471348">
                  <a:extLst>
                    <a:ext uri="{9D8B030D-6E8A-4147-A177-3AD203B41FA5}">
                      <a16:colId xmlns="" xmlns:a16="http://schemas.microsoft.com/office/drawing/2014/main" val="3992238204"/>
                    </a:ext>
                  </a:extLst>
                </a:gridCol>
              </a:tblGrid>
              <a:tr h="576115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Ephesians 5:18-20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Colossians 3:16-17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61553933"/>
                  </a:ext>
                </a:extLst>
              </a:tr>
              <a:tr h="61168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Holy Spirit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Holy Word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88813214"/>
                  </a:ext>
                </a:extLst>
              </a:tr>
              <a:tr h="791865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Be</a:t>
                      </a:r>
                      <a:r>
                        <a:rPr lang="en-US" sz="3200" baseline="0" dirty="0">
                          <a:solidFill>
                            <a:schemeClr val="tx1"/>
                          </a:solidFill>
                        </a:rPr>
                        <a:t> filled with 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(pres. </a:t>
                      </a:r>
                      <a:r>
                        <a:rPr lang="en-US" sz="2400" baseline="0" dirty="0" err="1">
                          <a:solidFill>
                            <a:schemeClr val="tx1"/>
                          </a:solidFill>
                        </a:rPr>
                        <a:t>imper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.)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Let dwell in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(pres.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imper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.)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49254144"/>
                  </a:ext>
                </a:extLst>
              </a:tr>
              <a:tr h="63349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Spirit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Word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68404149"/>
                  </a:ext>
                </a:extLst>
              </a:tr>
              <a:tr h="766165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Speak to one another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Teach / Admonish . . 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31037512"/>
                  </a:ext>
                </a:extLst>
              </a:tr>
              <a:tr h="110861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Psalms, Hymns,</a:t>
                      </a:r>
                      <a:br>
                        <a:rPr lang="en-US" sz="32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3200" baseline="0" dirty="0">
                          <a:solidFill>
                            <a:schemeClr val="tx1"/>
                          </a:solidFill>
                        </a:rPr>
                        <a:t>Spiritual  songs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Psalms, Hymns,</a:t>
                      </a:r>
                      <a:br>
                        <a:rPr lang="en-US" sz="32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Spiritual songs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8265130"/>
                  </a:ext>
                </a:extLst>
              </a:tr>
              <a:tr h="105766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Singing, making melody in heart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Singing, thankfulness</a:t>
                      </a:r>
                      <a:br>
                        <a:rPr lang="en-US" sz="32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in heart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65779754"/>
                  </a:ext>
                </a:extLst>
              </a:tr>
              <a:tr h="580006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To</a:t>
                      </a:r>
                      <a:r>
                        <a:rPr lang="en-US" sz="3200" baseline="0" dirty="0">
                          <a:solidFill>
                            <a:schemeClr val="tx1"/>
                          </a:solidFill>
                        </a:rPr>
                        <a:t> the Lord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To God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96345932"/>
                  </a:ext>
                </a:extLst>
              </a:tr>
              <a:tr h="580006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Always giving thanks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Giving thanks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136772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58726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152401"/>
            <a:ext cx="7886700" cy="838199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‘Let dwell’ – present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990600"/>
            <a:ext cx="7886700" cy="5334000"/>
          </a:xfrm>
        </p:spPr>
        <p:txBody>
          <a:bodyPr>
            <a:normAutofit/>
          </a:bodyPr>
          <a:lstStyle/>
          <a:p>
            <a:pPr marL="0" indent="0" algn="ctr" eaLnBrk="1" hangingPunct="1">
              <a:spcAft>
                <a:spcPts val="600"/>
              </a:spcAft>
              <a:buNone/>
            </a:pPr>
            <a:r>
              <a:rPr lang="en-US" alt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Word of Christ is not . . .</a:t>
            </a:r>
          </a:p>
          <a:p>
            <a:pPr>
              <a:spcAft>
                <a:spcPts val="600"/>
              </a:spcAft>
            </a:pPr>
            <a:r>
              <a:rPr lang="en-US" alt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stranger</a:t>
            </a:r>
          </a:p>
          <a:p>
            <a:pPr>
              <a:spcAft>
                <a:spcPts val="900"/>
              </a:spcAft>
            </a:pPr>
            <a:r>
              <a:rPr lang="en-US" alt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 occasional guest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en-US" alt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Word of Christ </a:t>
            </a:r>
            <a:r>
              <a:rPr lang="en-US" altLang="en-US" sz="32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dwells</a:t>
            </a:r>
            <a:r>
              <a:rPr lang="en-US" alt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 us – continuous, permanent relationship</a:t>
            </a:r>
            <a:endParaRPr lang="en-US" alt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678860" y="4114800"/>
            <a:ext cx="5791200" cy="1295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Our heart holds</a:t>
            </a:r>
            <a:b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word of Christ</a:t>
            </a:r>
          </a:p>
        </p:txBody>
      </p:sp>
    </p:spTree>
    <p:extLst>
      <p:ext uri="{BB962C8B-B14F-4D97-AF65-F5344CB8AC3E}">
        <p14:creationId xmlns="" xmlns:p14="http://schemas.microsoft.com/office/powerpoint/2010/main" val="1154370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6844" y="533400"/>
            <a:ext cx="5562600" cy="4572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The Word</a:t>
            </a:r>
          </a:p>
        </p:txBody>
      </p:sp>
      <p:sp>
        <p:nvSpPr>
          <p:cNvPr id="3" name="Rectangle 2"/>
          <p:cNvSpPr/>
          <p:nvPr/>
        </p:nvSpPr>
        <p:spPr>
          <a:xfrm>
            <a:off x="1799304" y="2362200"/>
            <a:ext cx="5562600" cy="990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Richly</a:t>
            </a:r>
          </a:p>
        </p:txBody>
      </p:sp>
      <p:sp>
        <p:nvSpPr>
          <p:cNvPr id="5" name="Rectangle 4"/>
          <p:cNvSpPr/>
          <p:nvPr/>
        </p:nvSpPr>
        <p:spPr>
          <a:xfrm>
            <a:off x="1796844" y="1143000"/>
            <a:ext cx="5562600" cy="4572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Of Christ</a:t>
            </a:r>
          </a:p>
        </p:txBody>
      </p:sp>
      <p:sp>
        <p:nvSpPr>
          <p:cNvPr id="6" name="Rectangle 5"/>
          <p:cNvSpPr/>
          <p:nvPr/>
        </p:nvSpPr>
        <p:spPr>
          <a:xfrm>
            <a:off x="1799304" y="1752600"/>
            <a:ext cx="5562600" cy="4572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Let Dwell</a:t>
            </a:r>
          </a:p>
        </p:txBody>
      </p:sp>
      <p:sp>
        <p:nvSpPr>
          <p:cNvPr id="7" name="Rectangle 6"/>
          <p:cNvSpPr/>
          <p:nvPr/>
        </p:nvSpPr>
        <p:spPr>
          <a:xfrm>
            <a:off x="533400" y="3962400"/>
            <a:ext cx="8077200" cy="1295400"/>
          </a:xfrm>
          <a:prstGeom prst="rect">
            <a:avLst/>
          </a:prstGeom>
          <a:solidFill>
            <a:srgbClr val="FFFFCC"/>
          </a:solidFill>
          <a:ln>
            <a:solidFill>
              <a:srgbClr val="000066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</a:rPr>
              <a:t>Let the word of Christ dwell in you richly in all wisdom . . .</a:t>
            </a:r>
          </a:p>
        </p:txBody>
      </p:sp>
      <p:sp>
        <p:nvSpPr>
          <p:cNvPr id="8" name="Rectangle 7"/>
          <p:cNvSpPr/>
          <p:nvPr/>
        </p:nvSpPr>
        <p:spPr>
          <a:xfrm>
            <a:off x="7240567" y="4068096"/>
            <a:ext cx="1111937" cy="609600"/>
          </a:xfrm>
          <a:prstGeom prst="rect">
            <a:avLst/>
          </a:prstGeom>
          <a:solidFill>
            <a:schemeClr val="accent1">
              <a:alpha val="40000"/>
            </a:schemeClr>
          </a:solidFill>
          <a:ln w="28575"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2227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36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‘Richly’</a:t>
            </a:r>
            <a:endParaRPr lang="en-US" altLang="en-US" sz="3600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34844"/>
            <a:ext cx="8229600" cy="54864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altLang="en-US" sz="4000" dirty="0">
                <a:ea typeface="Verdana" panose="020B0604030504040204" pitchFamily="34" charset="0"/>
                <a:cs typeface="Verdana" panose="020B0604030504040204" pitchFamily="34" charset="0"/>
              </a:rPr>
              <a:t>Pertaining to that which exists in a large amount, with the implication of its being valuable – ‘in large amount, in abundance, rich, richly’</a:t>
            </a:r>
          </a:p>
        </p:txBody>
      </p:sp>
    </p:spTree>
    <p:extLst>
      <p:ext uri="{BB962C8B-B14F-4D97-AF65-F5344CB8AC3E}">
        <p14:creationId xmlns="" xmlns:p14="http://schemas.microsoft.com/office/powerpoint/2010/main" val="2671994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36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‘Richly’ – not satisfied with . . .</a:t>
            </a:r>
            <a:endParaRPr lang="en-US" altLang="en-US" sz="3600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34844"/>
            <a:ext cx="8229600" cy="5486400"/>
          </a:xfrm>
        </p:spPr>
        <p:txBody>
          <a:bodyPr>
            <a:normAutofit/>
          </a:bodyPr>
          <a:lstStyle/>
          <a:p>
            <a:pPr marL="280988" indent="-280988" defTabSz="693738">
              <a:spcAft>
                <a:spcPts val="1200"/>
              </a:spcAft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Ignorance</a:t>
            </a:r>
          </a:p>
          <a:p>
            <a:pPr marL="280988" indent="-280988" defTabSz="693738">
              <a:spcAft>
                <a:spcPts val="1200"/>
              </a:spcAft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Knowledge in others</a:t>
            </a:r>
          </a:p>
          <a:p>
            <a:pPr marL="280988" indent="-280988" defTabSz="693738">
              <a:spcAft>
                <a:spcPts val="1200"/>
              </a:spcAft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Little knowledge in self</a:t>
            </a:r>
          </a:p>
          <a:p>
            <a:pPr marL="280988" indent="-280988" defTabSz="693738">
              <a:spcAft>
                <a:spcPts val="1200"/>
              </a:spcAft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Mere knowledge</a:t>
            </a:r>
          </a:p>
          <a:p>
            <a:pPr marL="280988" indent="-280988" defTabSz="693738">
              <a:spcAft>
                <a:spcPts val="1200"/>
              </a:spcAft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Mere ability to answer errors</a:t>
            </a:r>
          </a:p>
          <a:p>
            <a:pPr marL="280988" indent="-280988" defTabSz="693738">
              <a:spcAft>
                <a:spcPts val="1200"/>
              </a:spcAft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Dual occupancy: share word with sin</a:t>
            </a:r>
          </a:p>
          <a:p>
            <a:pPr marL="280988" indent="-280988" defTabSz="693738">
              <a:spcAft>
                <a:spcPts val="1200"/>
              </a:spcAft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Growth for a while</a:t>
            </a:r>
          </a:p>
          <a:p>
            <a:pPr marL="690563" lvl="1" indent="-347663">
              <a:spcAft>
                <a:spcPts val="600"/>
              </a:spcAft>
            </a:pPr>
            <a:endParaRPr lang="en-US" altLang="en-US" b="1" dirty="0"/>
          </a:p>
        </p:txBody>
      </p:sp>
    </p:spTree>
    <p:extLst>
      <p:ext uri="{BB962C8B-B14F-4D97-AF65-F5344CB8AC3E}">
        <p14:creationId xmlns="" xmlns:p14="http://schemas.microsoft.com/office/powerpoint/2010/main" val="3369257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36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Word dwells in us ‘</a:t>
            </a:r>
            <a:r>
              <a:rPr lang="en-US" altLang="en-US" sz="36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Richly</a:t>
            </a:r>
            <a:r>
              <a:rPr lang="en-US" altLang="en-US" sz="36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’</a:t>
            </a:r>
            <a:endParaRPr lang="en-US" altLang="en-US" sz="3600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4340"/>
            <a:ext cx="8229600" cy="5486400"/>
          </a:xfrm>
        </p:spPr>
        <p:txBody>
          <a:bodyPr>
            <a:normAutofit/>
          </a:bodyPr>
          <a:lstStyle/>
          <a:p>
            <a:pPr>
              <a:spcAft>
                <a:spcPts val="1000"/>
              </a:spcAft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Fully under its influence</a:t>
            </a:r>
          </a:p>
          <a:p>
            <a:pPr lvl="1">
              <a:spcAft>
                <a:spcPts val="1200"/>
              </a:spcAft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a temporary guest</a:t>
            </a:r>
          </a:p>
          <a:p>
            <a:pPr lvl="2">
              <a:spcAft>
                <a:spcPts val="1200"/>
              </a:spcAft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occupying one room</a:t>
            </a:r>
          </a:p>
          <a:p>
            <a:pPr marL="0" indent="0" defTabSz="339725">
              <a:spcAft>
                <a:spcPts val="600"/>
              </a:spcAft>
              <a:buNone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sz="2400" b="1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word takes control (dwells in) 		 the whole house.</a:t>
            </a:r>
          </a:p>
          <a:p>
            <a:pPr marL="0" indent="0" defTabSz="339725">
              <a:spcAft>
                <a:spcPts val="1200"/>
              </a:spcAft>
              <a:buNone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sz="2400" b="1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</a:t>
            </a: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The word dwells there forever</a:t>
            </a:r>
          </a:p>
          <a:p>
            <a:pPr marL="690563" lvl="1" indent="-347663">
              <a:spcAft>
                <a:spcPts val="600"/>
              </a:spcAft>
            </a:pPr>
            <a:endParaRPr lang="en-US" altLang="en-US" b="1" dirty="0"/>
          </a:p>
        </p:txBody>
      </p:sp>
      <p:sp>
        <p:nvSpPr>
          <p:cNvPr id="2" name="Rounded Rectangle 1"/>
          <p:cNvSpPr/>
          <p:nvPr/>
        </p:nvSpPr>
        <p:spPr>
          <a:xfrm>
            <a:off x="457200" y="4800600"/>
            <a:ext cx="8229600" cy="1371600"/>
          </a:xfrm>
          <a:prstGeom prst="roundRect">
            <a:avLst/>
          </a:prstGeom>
          <a:solidFill>
            <a:srgbClr val="000066"/>
          </a:solidFill>
          <a:ln>
            <a:solidFill>
              <a:srgbClr val="00006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 permanent resident feeds us.</a:t>
            </a:r>
          </a:p>
          <a:p>
            <a:pPr algn="ctr"/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world, you are a scholar.</a:t>
            </a:r>
          </a:p>
        </p:txBody>
      </p:sp>
    </p:spTree>
    <p:extLst>
      <p:ext uri="{BB962C8B-B14F-4D97-AF65-F5344CB8AC3E}">
        <p14:creationId xmlns="" xmlns:p14="http://schemas.microsoft.com/office/powerpoint/2010/main" val="891577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6844" y="533400"/>
            <a:ext cx="5562600" cy="4572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The Word</a:t>
            </a:r>
          </a:p>
        </p:txBody>
      </p:sp>
      <p:sp>
        <p:nvSpPr>
          <p:cNvPr id="3" name="Rectangle 2"/>
          <p:cNvSpPr/>
          <p:nvPr/>
        </p:nvSpPr>
        <p:spPr>
          <a:xfrm>
            <a:off x="1799304" y="2971800"/>
            <a:ext cx="5562600" cy="990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V. In You</a:t>
            </a:r>
          </a:p>
        </p:txBody>
      </p:sp>
      <p:sp>
        <p:nvSpPr>
          <p:cNvPr id="5" name="Rectangle 4"/>
          <p:cNvSpPr/>
          <p:nvPr/>
        </p:nvSpPr>
        <p:spPr>
          <a:xfrm>
            <a:off x="1796844" y="1143000"/>
            <a:ext cx="5562600" cy="4572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Of Christ</a:t>
            </a:r>
          </a:p>
        </p:txBody>
      </p:sp>
      <p:sp>
        <p:nvSpPr>
          <p:cNvPr id="6" name="Rectangle 5"/>
          <p:cNvSpPr/>
          <p:nvPr/>
        </p:nvSpPr>
        <p:spPr>
          <a:xfrm>
            <a:off x="1799304" y="1752600"/>
            <a:ext cx="5562600" cy="4572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Let Dwell</a:t>
            </a:r>
          </a:p>
        </p:txBody>
      </p:sp>
      <p:sp>
        <p:nvSpPr>
          <p:cNvPr id="7" name="Rectangle 6"/>
          <p:cNvSpPr/>
          <p:nvPr/>
        </p:nvSpPr>
        <p:spPr>
          <a:xfrm>
            <a:off x="1799304" y="2362200"/>
            <a:ext cx="5562600" cy="4572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Richly</a:t>
            </a:r>
          </a:p>
        </p:txBody>
      </p:sp>
      <p:sp>
        <p:nvSpPr>
          <p:cNvPr id="8" name="Rectangle 7"/>
          <p:cNvSpPr/>
          <p:nvPr/>
        </p:nvSpPr>
        <p:spPr>
          <a:xfrm>
            <a:off x="533400" y="4572000"/>
            <a:ext cx="8077200" cy="1295400"/>
          </a:xfrm>
          <a:prstGeom prst="rect">
            <a:avLst/>
          </a:prstGeom>
          <a:solidFill>
            <a:srgbClr val="FFFFCC"/>
          </a:solidFill>
          <a:ln>
            <a:solidFill>
              <a:srgbClr val="000066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</a:rPr>
              <a:t>Let the word of Christ dwell in you richly in all wisdom . . .</a:t>
            </a:r>
          </a:p>
        </p:txBody>
      </p:sp>
      <p:sp>
        <p:nvSpPr>
          <p:cNvPr id="9" name="Rectangle 8"/>
          <p:cNvSpPr/>
          <p:nvPr/>
        </p:nvSpPr>
        <p:spPr>
          <a:xfrm>
            <a:off x="6008447" y="4680156"/>
            <a:ext cx="1223131" cy="609600"/>
          </a:xfrm>
          <a:prstGeom prst="rect">
            <a:avLst/>
          </a:prstGeom>
          <a:solidFill>
            <a:schemeClr val="accent1">
              <a:alpha val="40000"/>
            </a:schemeClr>
          </a:solidFill>
          <a:ln w="28575"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47079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Colossians 3:16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244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face two obstacles in teaching –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Getting hearer to </a:t>
            </a:r>
            <a:r>
              <a:rPr lang="en-US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understand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Getting hearer to </a:t>
            </a:r>
            <a:r>
              <a:rPr lang="en-US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hear</a:t>
            </a:r>
          </a:p>
          <a:p>
            <a:pPr marL="0" indent="0"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Colossians 3:16 addresses our need</a:t>
            </a:r>
          </a:p>
        </p:txBody>
      </p:sp>
      <p:sp>
        <p:nvSpPr>
          <p:cNvPr id="4" name="Rectangle 3"/>
          <p:cNvSpPr/>
          <p:nvPr/>
        </p:nvSpPr>
        <p:spPr>
          <a:xfrm>
            <a:off x="730044" y="1447800"/>
            <a:ext cx="7696200" cy="1524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‘The most basic of all human needs</a:t>
            </a:r>
            <a:b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the need to understand and be understood’</a:t>
            </a:r>
          </a:p>
        </p:txBody>
      </p:sp>
    </p:spTree>
    <p:extLst>
      <p:ext uri="{BB962C8B-B14F-4D97-AF65-F5344CB8AC3E}">
        <p14:creationId xmlns="" xmlns:p14="http://schemas.microsoft.com/office/powerpoint/2010/main" val="1127730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>
            <a:alpha val="7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25244" y="152400"/>
            <a:ext cx="8305800" cy="8382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to put out the welcome mat?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552450" y="1066800"/>
            <a:ext cx="8058150" cy="5638800"/>
          </a:xfrm>
        </p:spPr>
        <p:txBody>
          <a:bodyPr>
            <a:normAutofit/>
          </a:bodyPr>
          <a:lstStyle/>
          <a:p>
            <a:pPr marL="0" indent="0" eaLnBrk="1" hangingPunct="1">
              <a:spcAft>
                <a:spcPts val="1200"/>
              </a:spcAft>
              <a:buNone/>
            </a:pPr>
            <a:r>
              <a:rPr lang="en-US" altLang="en-US" sz="2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Study </a:t>
            </a: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(daily) 16.</a:t>
            </a:r>
          </a:p>
          <a:p>
            <a:pPr marL="0" indent="0" eaLnBrk="1" hangingPunct="1">
              <a:spcAft>
                <a:spcPts val="1200"/>
              </a:spcAft>
              <a:buNone/>
            </a:pPr>
            <a:r>
              <a:rPr lang="en-US" altLang="en-US" sz="2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alt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Savor </a:t>
            </a: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(meditate, 4:6; Ps.1).</a:t>
            </a:r>
          </a:p>
          <a:p>
            <a:pPr marL="0" indent="0" eaLnBrk="1" hangingPunct="1">
              <a:spcAft>
                <a:spcPts val="1200"/>
              </a:spcAft>
              <a:buNone/>
            </a:pPr>
            <a:r>
              <a:rPr lang="en-US" altLang="en-US" sz="2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alt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Submit </a:t>
            </a: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(obey, 3:17).</a:t>
            </a:r>
          </a:p>
          <a:p>
            <a:pPr marL="0" indent="0" eaLnBrk="1" hangingPunct="1">
              <a:spcAft>
                <a:spcPts val="1200"/>
              </a:spcAft>
              <a:buNone/>
            </a:pPr>
            <a:r>
              <a:rPr lang="en-US" altLang="en-US" sz="2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alt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Share </a:t>
            </a: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(teach, 4:3; 1:25).</a:t>
            </a:r>
          </a:p>
          <a:p>
            <a:pPr marL="398463" indent="-398463" eaLnBrk="1" hangingPunct="1">
              <a:spcAft>
                <a:spcPts val="600"/>
              </a:spcAft>
              <a:buNone/>
            </a:pPr>
            <a:r>
              <a:rPr lang="en-US" altLang="en-US" sz="2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 </a:t>
            </a:r>
            <a:r>
              <a:rPr lang="en-US" alt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Seek </a:t>
            </a: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(as though life depends upon it – it does, 3:4).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6844" y="762000"/>
            <a:ext cx="5562600" cy="990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The Word</a:t>
            </a:r>
          </a:p>
        </p:txBody>
      </p:sp>
      <p:sp>
        <p:nvSpPr>
          <p:cNvPr id="2" name="Rectangle 1"/>
          <p:cNvSpPr/>
          <p:nvPr/>
        </p:nvSpPr>
        <p:spPr>
          <a:xfrm>
            <a:off x="533400" y="2514600"/>
            <a:ext cx="8077200" cy="1295400"/>
          </a:xfrm>
          <a:prstGeom prst="rect">
            <a:avLst/>
          </a:prstGeom>
          <a:solidFill>
            <a:srgbClr val="FFFFCC"/>
          </a:solidFill>
          <a:ln>
            <a:solidFill>
              <a:srgbClr val="000066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</a:rPr>
              <a:t>Let the word of Christ dwell in you richly in all wisdom . . .</a:t>
            </a:r>
          </a:p>
        </p:txBody>
      </p:sp>
      <p:sp>
        <p:nvSpPr>
          <p:cNvPr id="3" name="Rectangle 2"/>
          <p:cNvSpPr/>
          <p:nvPr/>
        </p:nvSpPr>
        <p:spPr>
          <a:xfrm>
            <a:off x="1447800" y="2605548"/>
            <a:ext cx="1828800" cy="609600"/>
          </a:xfrm>
          <a:prstGeom prst="rect">
            <a:avLst/>
          </a:prstGeom>
          <a:solidFill>
            <a:schemeClr val="accent1">
              <a:alpha val="40000"/>
            </a:schemeClr>
          </a:solidFill>
          <a:ln w="28575"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86305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90000"/>
            <a:alpha val="1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sz="3800" dirty="0"/>
              <a:t>Perfect place for Paul to say . . 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578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Listen for voice of God, as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Gn.2-3.    </a:t>
            </a:r>
          </a:p>
          <a:p>
            <a:pPr>
              <a:spcAft>
                <a:spcPts val="1200"/>
              </a:spcAft>
            </a:pP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Listen for voices of prophets.</a:t>
            </a:r>
          </a:p>
          <a:p>
            <a:pPr>
              <a:spcAft>
                <a:spcPts val="1200"/>
              </a:spcAft>
            </a:pP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Seek visions for guidance. 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Nu.12:6.</a:t>
            </a:r>
          </a:p>
          <a:p>
            <a:pPr>
              <a:spcAft>
                <a:spcPts val="1200"/>
              </a:spcAft>
            </a:pP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Interpret dreams. 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Nu.12:6; Mt.1-2.</a:t>
            </a:r>
          </a:p>
          <a:p>
            <a:pPr>
              <a:spcAft>
                <a:spcPts val="1200"/>
              </a:spcAft>
            </a:pP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Watch for signs. 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Jer.13.</a:t>
            </a:r>
          </a:p>
          <a:p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Put faith in scholars. </a:t>
            </a:r>
          </a:p>
        </p:txBody>
      </p:sp>
    </p:spTree>
    <p:extLst>
      <p:ext uri="{BB962C8B-B14F-4D97-AF65-F5344CB8AC3E}">
        <p14:creationId xmlns="" xmlns:p14="http://schemas.microsoft.com/office/powerpoint/2010/main" val="120377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90000"/>
            <a:alpha val="1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sz="3800" dirty="0"/>
              <a:t>Paul writes words of gospel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5626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Col.4:16 – the standard for . . .</a:t>
            </a:r>
          </a:p>
          <a:p>
            <a:pPr>
              <a:spcAft>
                <a:spcPts val="1200"/>
              </a:spcAft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Power of written word: Mt.4:4   </a:t>
            </a:r>
          </a:p>
          <a:p>
            <a:pPr marL="0" indent="0">
              <a:spcBef>
                <a:spcPts val="400"/>
              </a:spcBef>
              <a:spcAft>
                <a:spcPts val="500"/>
              </a:spcAft>
              <a:buNone/>
              <a:tabLst>
                <a:tab pos="280988" algn="l"/>
              </a:tabLst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2400" b="1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Co.14:37, </a:t>
            </a: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wrote Lord’s commands  </a:t>
            </a:r>
            <a:endParaRPr lang="en-US" sz="310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400"/>
              </a:spcBef>
              <a:spcAft>
                <a:spcPts val="500"/>
              </a:spcAft>
              <a:buNone/>
              <a:tabLst>
                <a:tab pos="339725" algn="l"/>
              </a:tabLst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n-US" sz="2400" b="1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Ep.3:4, </a:t>
            </a: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read: full understanding</a:t>
            </a:r>
            <a:endParaRPr lang="en-US" sz="310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400"/>
              </a:spcBef>
              <a:spcAft>
                <a:spcPts val="500"/>
              </a:spcAft>
              <a:buNone/>
              <a:tabLst>
                <a:tab pos="339725" algn="l"/>
              </a:tabLst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n-US" sz="2400" b="1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Th.5:27, </a:t>
            </a: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read: to all Christians</a:t>
            </a:r>
            <a:endParaRPr lang="en-US" sz="310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400"/>
              </a:spcBef>
              <a:spcAft>
                <a:spcPts val="500"/>
              </a:spcAft>
              <a:buNone/>
              <a:tabLst>
                <a:tab pos="339725" algn="l"/>
              </a:tabLst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n-US" sz="2400" b="1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Th.2:2, </a:t>
            </a: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equal to spoken word</a:t>
            </a:r>
            <a:endParaRPr lang="en-US" sz="310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400"/>
              </a:spcBef>
              <a:spcAft>
                <a:spcPts val="500"/>
              </a:spcAft>
              <a:buNone/>
              <a:tabLst>
                <a:tab pos="339725" algn="l"/>
              </a:tabLst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n-US" sz="2400" b="1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Th.2:15, </a:t>
            </a: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hold fast</a:t>
            </a:r>
            <a:endParaRPr lang="en-US" sz="310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400"/>
              </a:spcBef>
              <a:spcAft>
                <a:spcPts val="400"/>
              </a:spcAft>
              <a:buNone/>
              <a:tabLst>
                <a:tab pos="339725" algn="l"/>
              </a:tabLst>
            </a:pPr>
            <a:r>
              <a:rPr lang="en-US" sz="3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n-US" sz="2400" b="1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Hb.1:1-2, </a:t>
            </a: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through Son (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4:4)</a:t>
            </a:r>
            <a:endParaRPr lang="en-US" sz="3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1800"/>
              </a:spcBef>
              <a:spcAft>
                <a:spcPts val="1200"/>
              </a:spcAft>
              <a:buNone/>
              <a:tabLst>
                <a:tab pos="339725" algn="l"/>
              </a:tabLst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44792" y="1553496"/>
            <a:ext cx="3733800" cy="838200"/>
          </a:xfrm>
          <a:prstGeom prst="rect">
            <a:avLst/>
          </a:prstGeom>
          <a:solidFill>
            <a:srgbClr val="000066"/>
          </a:solidFill>
          <a:ln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 Christians</a:t>
            </a:r>
          </a:p>
        </p:txBody>
      </p:sp>
      <p:sp>
        <p:nvSpPr>
          <p:cNvPr id="5" name="Rectangle 4"/>
          <p:cNvSpPr/>
          <p:nvPr/>
        </p:nvSpPr>
        <p:spPr>
          <a:xfrm>
            <a:off x="4662948" y="1553496"/>
            <a:ext cx="3733800" cy="838200"/>
          </a:xfrm>
          <a:prstGeom prst="rect">
            <a:avLst/>
          </a:prstGeom>
          <a:solidFill>
            <a:srgbClr val="000066"/>
          </a:solidFill>
          <a:ln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 churches</a:t>
            </a:r>
          </a:p>
        </p:txBody>
      </p:sp>
    </p:spTree>
    <p:extLst>
      <p:ext uri="{BB962C8B-B14F-4D97-AF65-F5344CB8AC3E}">
        <p14:creationId xmlns="" xmlns:p14="http://schemas.microsoft.com/office/powerpoint/2010/main" val="2936371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>
            <a:alpha val="4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Scripture provides . . 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034" y="533400"/>
            <a:ext cx="8550166" cy="6096000"/>
          </a:xfrm>
        </p:spPr>
        <p:txBody>
          <a:bodyPr/>
          <a:lstStyle/>
          <a:p>
            <a:pPr marL="0" indent="0">
              <a:spcBef>
                <a:spcPts val="300"/>
              </a:spcBef>
              <a:buNone/>
            </a:pPr>
            <a:r>
              <a:rPr lang="en-US" sz="3000" b="1" dirty="0">
                <a:solidFill>
                  <a:srgbClr val="000066"/>
                </a:solidFill>
              </a:rPr>
              <a:t>▪</a:t>
            </a:r>
            <a:r>
              <a:rPr lang="en-US" sz="3000" b="1" dirty="0">
                <a:solidFill>
                  <a:srgbClr val="808080"/>
                </a:solidFill>
              </a:rPr>
              <a:t> </a:t>
            </a:r>
            <a:r>
              <a:rPr lang="en-US" sz="3000" b="1" dirty="0"/>
              <a:t>Certainty, Lk.1:3-4</a:t>
            </a:r>
          </a:p>
          <a:p>
            <a:pPr marL="236538" indent="-236538">
              <a:spcBef>
                <a:spcPts val="300"/>
              </a:spcBef>
              <a:buNone/>
            </a:pPr>
            <a:r>
              <a:rPr lang="en-US" sz="3000" b="1" dirty="0"/>
              <a:t>▪ True discipleship, truth, Jn.8:31-32; 17:17</a:t>
            </a:r>
          </a:p>
          <a:p>
            <a:pPr marL="236538" indent="-236538">
              <a:spcBef>
                <a:spcPts val="300"/>
              </a:spcBef>
              <a:buNone/>
            </a:pPr>
            <a:r>
              <a:rPr lang="en-US" sz="3000" b="1" dirty="0"/>
              <a:t>▪ All necessary things Jesus did, Jn.20:30-31</a:t>
            </a:r>
          </a:p>
          <a:p>
            <a:pPr marL="236538" indent="-236538">
              <a:spcBef>
                <a:spcPts val="300"/>
              </a:spcBef>
              <a:buNone/>
            </a:pPr>
            <a:r>
              <a:rPr lang="en-US" sz="3000" b="1" dirty="0"/>
              <a:t>▪ Edification, Ac.20:32</a:t>
            </a:r>
          </a:p>
          <a:p>
            <a:pPr marL="236538" indent="-236538">
              <a:spcBef>
                <a:spcPts val="300"/>
              </a:spcBef>
              <a:buNone/>
            </a:pPr>
            <a:r>
              <a:rPr lang="en-US" sz="3000" b="1" dirty="0"/>
              <a:t>▪ Encouragement, Ro.15:4</a:t>
            </a:r>
          </a:p>
          <a:p>
            <a:pPr marL="236538" indent="-236538">
              <a:spcBef>
                <a:spcPts val="300"/>
              </a:spcBef>
              <a:buNone/>
            </a:pPr>
            <a:r>
              <a:rPr lang="en-US" sz="3000" b="1" dirty="0"/>
              <a:t>▪ Commands of God, 1 Co.14:37</a:t>
            </a:r>
          </a:p>
          <a:p>
            <a:pPr marL="236538" indent="-236538">
              <a:spcBef>
                <a:spcPts val="300"/>
              </a:spcBef>
              <a:buNone/>
            </a:pPr>
            <a:r>
              <a:rPr lang="en-US" sz="3000" b="1" dirty="0"/>
              <a:t>▪ Revelation of mysteries, Ep.3:3-5</a:t>
            </a:r>
          </a:p>
          <a:p>
            <a:pPr marL="236538" indent="-236538">
              <a:spcBef>
                <a:spcPts val="300"/>
              </a:spcBef>
              <a:buNone/>
            </a:pPr>
            <a:r>
              <a:rPr lang="en-US" sz="3000" b="1" dirty="0"/>
              <a:t>▪ Every good work, 2 Tim.3:16-17</a:t>
            </a:r>
          </a:p>
          <a:p>
            <a:pPr marL="236538" indent="-236538">
              <a:spcBef>
                <a:spcPts val="300"/>
              </a:spcBef>
              <a:buNone/>
            </a:pPr>
            <a:r>
              <a:rPr lang="en-US" sz="3000" b="1" dirty="0"/>
              <a:t>▪	Memory of apostles’ words, 2 Pt.1:15</a:t>
            </a:r>
          </a:p>
          <a:p>
            <a:pPr marL="236538" indent="-236538">
              <a:spcBef>
                <a:spcPts val="300"/>
              </a:spcBef>
              <a:buNone/>
            </a:pPr>
            <a:r>
              <a:rPr lang="en-US" sz="3000" b="1" dirty="0"/>
              <a:t>▪ Fellowship: apostles, Father, Son, 1 Jn.1:3 </a:t>
            </a:r>
          </a:p>
          <a:p>
            <a:pPr marL="236538" indent="-236538">
              <a:spcBef>
                <a:spcPts val="300"/>
              </a:spcBef>
              <a:buNone/>
            </a:pPr>
            <a:r>
              <a:rPr lang="en-US" sz="3000" b="1" dirty="0"/>
              <a:t>▪ Full joy, 1 Jn.1:4 </a:t>
            </a:r>
          </a:p>
          <a:p>
            <a:pPr marL="236538" indent="-236538">
              <a:spcBef>
                <a:spcPts val="300"/>
              </a:spcBef>
              <a:buNone/>
            </a:pPr>
            <a:r>
              <a:rPr lang="en-US" sz="3000" b="1" dirty="0"/>
              <a:t>▪ Protection against sin, 1 Jn.2:1-2</a:t>
            </a:r>
            <a:r>
              <a:rPr lang="en-US" sz="2800" b="1" dirty="0"/>
              <a:t> </a:t>
            </a:r>
          </a:p>
          <a:p>
            <a:pPr marL="236538" indent="-236538">
              <a:spcBef>
                <a:spcPts val="300"/>
              </a:spcBef>
              <a:buNone/>
            </a:pPr>
            <a:endParaRPr lang="en-US" b="1" dirty="0"/>
          </a:p>
          <a:p>
            <a:pPr marL="236538" indent="-236538">
              <a:spcBef>
                <a:spcPts val="600"/>
              </a:spcBef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5562600" y="1951704"/>
            <a:ext cx="3200400" cy="121920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90513" marR="0" lvl="0" indent="-29051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</a:rPr>
              <a:t>What else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</a:rPr>
              <a:t>do we need?</a:t>
            </a:r>
          </a:p>
        </p:txBody>
      </p:sp>
    </p:spTree>
    <p:extLst>
      <p:ext uri="{BB962C8B-B14F-4D97-AF65-F5344CB8AC3E}">
        <p14:creationId xmlns="" xmlns:p14="http://schemas.microsoft.com/office/powerpoint/2010/main" val="3370326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6844" y="762000"/>
            <a:ext cx="5562600" cy="4572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The Word</a:t>
            </a:r>
          </a:p>
        </p:txBody>
      </p:sp>
      <p:sp>
        <p:nvSpPr>
          <p:cNvPr id="3" name="Rectangle 2"/>
          <p:cNvSpPr/>
          <p:nvPr/>
        </p:nvSpPr>
        <p:spPr>
          <a:xfrm>
            <a:off x="1799304" y="1371600"/>
            <a:ext cx="5562600" cy="990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Of Christ</a:t>
            </a:r>
          </a:p>
        </p:txBody>
      </p:sp>
      <p:sp>
        <p:nvSpPr>
          <p:cNvPr id="5" name="Rectangle 4"/>
          <p:cNvSpPr/>
          <p:nvPr/>
        </p:nvSpPr>
        <p:spPr>
          <a:xfrm>
            <a:off x="533400" y="2971800"/>
            <a:ext cx="8077200" cy="1295400"/>
          </a:xfrm>
          <a:prstGeom prst="rect">
            <a:avLst/>
          </a:prstGeom>
          <a:solidFill>
            <a:srgbClr val="FFFFCC"/>
          </a:solidFill>
          <a:ln>
            <a:solidFill>
              <a:srgbClr val="000066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</a:rPr>
              <a:t>Let the word of Christ dwell in you richly in all wisdom . . .</a:t>
            </a:r>
          </a:p>
        </p:txBody>
      </p:sp>
      <p:sp>
        <p:nvSpPr>
          <p:cNvPr id="6" name="Rectangle 5"/>
          <p:cNvSpPr/>
          <p:nvPr/>
        </p:nvSpPr>
        <p:spPr>
          <a:xfrm>
            <a:off x="3256492" y="3062748"/>
            <a:ext cx="1662545" cy="609600"/>
          </a:xfrm>
          <a:prstGeom prst="rect">
            <a:avLst/>
          </a:prstGeom>
          <a:solidFill>
            <a:schemeClr val="accent1">
              <a:alpha val="40000"/>
            </a:schemeClr>
          </a:solidFill>
          <a:ln w="28575"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85832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sz="3800" dirty="0"/>
              <a:t>“Of Christ” implies . . 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486400"/>
          </a:xfrm>
        </p:spPr>
        <p:txBody>
          <a:bodyPr/>
          <a:lstStyle/>
          <a:p>
            <a:pPr marL="457200" indent="-457200">
              <a:spcBef>
                <a:spcPts val="600"/>
              </a:spcBef>
              <a:spcAft>
                <a:spcPts val="1200"/>
              </a:spcAft>
              <a:buNone/>
              <a:tabLst>
                <a:tab pos="339725" algn="l"/>
              </a:tabLst>
            </a:pPr>
            <a:r>
              <a:rPr lang="en-US" sz="2400" b="1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is </a:t>
            </a:r>
            <a:r>
              <a:rPr lang="en-US" u="sng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Giver</a:t>
            </a: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words </a:t>
            </a:r>
            <a:r>
              <a:rPr lang="en-US" b="1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</a:t>
            </a: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their </a:t>
            </a:r>
            <a:r>
              <a:rPr lang="en-US" u="sng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Theme</a:t>
            </a: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Jn.6:68</a:t>
            </a:r>
            <a:endParaRPr lang="en-US" sz="2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  <a:tabLst>
                <a:tab pos="339725" algn="l"/>
              </a:tabLst>
            </a:pP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Exclusive –  </a:t>
            </a:r>
            <a:r>
              <a:rPr lang="en-US" u="sng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His</a:t>
            </a: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words.  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Col.2.</a:t>
            </a:r>
          </a:p>
          <a:p>
            <a:pPr marL="457200" indent="-457200">
              <a:spcBef>
                <a:spcPts val="600"/>
              </a:spcBef>
              <a:spcAft>
                <a:spcPts val="1200"/>
              </a:spcAft>
              <a:buNone/>
              <a:tabLst>
                <a:tab pos="339725" algn="l"/>
              </a:tabLst>
            </a:pPr>
            <a:endParaRPr lang="en-US" sz="2400" b="1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1200"/>
              </a:spcAft>
              <a:buNone/>
              <a:tabLst>
                <a:tab pos="339725" algn="l"/>
              </a:tabLst>
            </a:pPr>
            <a:endParaRPr lang="en-US" sz="2400" b="1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1200"/>
              </a:spcAft>
              <a:buNone/>
              <a:tabLst>
                <a:tab pos="339725" algn="l"/>
              </a:tabLst>
            </a:pPr>
            <a:endParaRPr lang="en-US" sz="2400" b="1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None/>
              <a:tabLst>
                <a:tab pos="339725" algn="l"/>
              </a:tabLst>
            </a:pP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Beware counterfeits: </a:t>
            </a:r>
            <a:r>
              <a:rPr lang="en-US" dirty="0" err="1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satan</a:t>
            </a: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also has messengers,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 Co.11:13-15.  </a:t>
            </a:r>
          </a:p>
        </p:txBody>
      </p:sp>
      <p:sp>
        <p:nvSpPr>
          <p:cNvPr id="4" name="Rectangle 3"/>
          <p:cNvSpPr/>
          <p:nvPr/>
        </p:nvSpPr>
        <p:spPr>
          <a:xfrm>
            <a:off x="1066800" y="2971800"/>
            <a:ext cx="2971800" cy="1371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Cheated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2:8</a:t>
            </a:r>
          </a:p>
        </p:txBody>
      </p:sp>
      <p:sp>
        <p:nvSpPr>
          <p:cNvPr id="5" name="Rectangle 4"/>
          <p:cNvSpPr/>
          <p:nvPr/>
        </p:nvSpPr>
        <p:spPr>
          <a:xfrm>
            <a:off x="5105400" y="2971800"/>
            <a:ext cx="2971800" cy="1371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Completed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2:9-10</a:t>
            </a:r>
          </a:p>
        </p:txBody>
      </p:sp>
      <p:sp>
        <p:nvSpPr>
          <p:cNvPr id="6" name="Rectangle 5"/>
          <p:cNvSpPr/>
          <p:nvPr/>
        </p:nvSpPr>
        <p:spPr>
          <a:xfrm>
            <a:off x="4038600" y="3323304"/>
            <a:ext cx="1066800" cy="685800"/>
          </a:xfrm>
          <a:prstGeom prst="rect">
            <a:avLst/>
          </a:prstGeom>
          <a:solidFill>
            <a:schemeClr val="bg1"/>
          </a:solidFill>
          <a:ln w="1905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</a:t>
            </a:r>
          </a:p>
        </p:txBody>
      </p:sp>
    </p:spTree>
    <p:extLst>
      <p:ext uri="{BB962C8B-B14F-4D97-AF65-F5344CB8AC3E}">
        <p14:creationId xmlns="" xmlns:p14="http://schemas.microsoft.com/office/powerpoint/2010/main" val="125673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6844" y="533400"/>
            <a:ext cx="5562600" cy="4572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The Word</a:t>
            </a:r>
          </a:p>
        </p:txBody>
      </p:sp>
      <p:sp>
        <p:nvSpPr>
          <p:cNvPr id="3" name="Rectangle 2"/>
          <p:cNvSpPr/>
          <p:nvPr/>
        </p:nvSpPr>
        <p:spPr>
          <a:xfrm>
            <a:off x="1799304" y="1752600"/>
            <a:ext cx="5562600" cy="990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Let Dwell</a:t>
            </a:r>
          </a:p>
        </p:txBody>
      </p:sp>
      <p:sp>
        <p:nvSpPr>
          <p:cNvPr id="5" name="Rectangle 4"/>
          <p:cNvSpPr/>
          <p:nvPr/>
        </p:nvSpPr>
        <p:spPr>
          <a:xfrm>
            <a:off x="1796844" y="1143000"/>
            <a:ext cx="5562600" cy="4572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Of Christ</a:t>
            </a:r>
          </a:p>
        </p:txBody>
      </p:sp>
      <p:sp>
        <p:nvSpPr>
          <p:cNvPr id="6" name="Rectangle 5"/>
          <p:cNvSpPr/>
          <p:nvPr/>
        </p:nvSpPr>
        <p:spPr>
          <a:xfrm>
            <a:off x="533400" y="3352800"/>
            <a:ext cx="8077200" cy="1295400"/>
          </a:xfrm>
          <a:prstGeom prst="rect">
            <a:avLst/>
          </a:prstGeom>
          <a:solidFill>
            <a:srgbClr val="FFFFCC"/>
          </a:solidFill>
          <a:ln>
            <a:solidFill>
              <a:srgbClr val="000066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</a:rPr>
              <a:t>Let the word of Christ dwell in you richly in all wisdom . . .</a:t>
            </a:r>
          </a:p>
        </p:txBody>
      </p:sp>
      <p:sp>
        <p:nvSpPr>
          <p:cNvPr id="7" name="Rectangle 6"/>
          <p:cNvSpPr/>
          <p:nvPr/>
        </p:nvSpPr>
        <p:spPr>
          <a:xfrm>
            <a:off x="760280" y="3458496"/>
            <a:ext cx="717842" cy="609600"/>
          </a:xfrm>
          <a:prstGeom prst="rect">
            <a:avLst/>
          </a:prstGeom>
          <a:solidFill>
            <a:schemeClr val="accent1">
              <a:alpha val="40000"/>
            </a:schemeClr>
          </a:solidFill>
          <a:ln w="28575"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907863" y="3458496"/>
            <a:ext cx="1111937" cy="609600"/>
          </a:xfrm>
          <a:prstGeom prst="rect">
            <a:avLst/>
          </a:prstGeom>
          <a:solidFill>
            <a:schemeClr val="accent1">
              <a:alpha val="40000"/>
            </a:schemeClr>
          </a:solidFill>
          <a:ln w="28575"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15224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1798</TotalTime>
  <Words>720</Words>
  <Application>Microsoft Office PowerPoint</Application>
  <PresentationFormat>On-screen Show (4:3)</PresentationFormat>
  <Paragraphs>163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Office Theme</vt:lpstr>
      <vt:lpstr>2_Default Design</vt:lpstr>
      <vt:lpstr>Default Design</vt:lpstr>
      <vt:lpstr>Word of Christ In Us</vt:lpstr>
      <vt:lpstr>Colossians 3:16</vt:lpstr>
      <vt:lpstr>Slide 3</vt:lpstr>
      <vt:lpstr>Perfect place for Paul to say . . .</vt:lpstr>
      <vt:lpstr>Paul writes words of gospel</vt:lpstr>
      <vt:lpstr>Scripture provides . . . </vt:lpstr>
      <vt:lpstr>Slide 7</vt:lpstr>
      <vt:lpstr>“Of Christ” implies . . .</vt:lpstr>
      <vt:lpstr>Slide 9</vt:lpstr>
      <vt:lpstr>‘Let dwell’ – imperative</vt:lpstr>
      <vt:lpstr>‘Let dwell’ – imperative</vt:lpstr>
      <vt:lpstr>‘Let dwell’ – imperative</vt:lpstr>
      <vt:lpstr>Slide 13</vt:lpstr>
      <vt:lpstr>‘Let dwell’ – present</vt:lpstr>
      <vt:lpstr>Slide 15</vt:lpstr>
      <vt:lpstr>‘Richly’</vt:lpstr>
      <vt:lpstr>‘Richly’ – not satisfied with . . .</vt:lpstr>
      <vt:lpstr>Word dwells in us ‘Richly’</vt:lpstr>
      <vt:lpstr>Slide 19</vt:lpstr>
      <vt:lpstr>How to put out the welcome mat?</vt:lpstr>
    </vt:vector>
  </TitlesOfParts>
  <Company>Catspaw Enterprises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Lee M. Tosti</dc:creator>
  <cp:lastModifiedBy>church of Christ</cp:lastModifiedBy>
  <cp:revision>147</cp:revision>
  <dcterms:created xsi:type="dcterms:W3CDTF">2010-11-04T19:10:12Z</dcterms:created>
  <dcterms:modified xsi:type="dcterms:W3CDTF">2016-06-26T16:32:36Z</dcterms:modified>
</cp:coreProperties>
</file>