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91" r:id="rId3"/>
    <p:sldId id="292" r:id="rId4"/>
    <p:sldId id="293" r:id="rId5"/>
    <p:sldId id="256" r:id="rId6"/>
    <p:sldId id="260" r:id="rId7"/>
    <p:sldId id="263" r:id="rId8"/>
    <p:sldId id="282" r:id="rId9"/>
    <p:sldId id="294" r:id="rId10"/>
    <p:sldId id="300" r:id="rId11"/>
    <p:sldId id="295" r:id="rId12"/>
    <p:sldId id="285" r:id="rId13"/>
    <p:sldId id="296" r:id="rId14"/>
    <p:sldId id="297" r:id="rId15"/>
    <p:sldId id="273" r:id="rId16"/>
    <p:sldId id="298" r:id="rId17"/>
    <p:sldId id="29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00000"/>
    <a:srgbClr val="66FF33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9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9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3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4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9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8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60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7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2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3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5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/>
              <a:t>H. Richard </a:t>
            </a:r>
            <a:r>
              <a:rPr lang="en-US" sz="4000" dirty="0" err="1"/>
              <a:t>Neibuhr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95400"/>
            <a:ext cx="8229600" cy="5105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1444" y="1295400"/>
            <a:ext cx="8153400" cy="3840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ts val="600"/>
              </a:spcAft>
            </a:pPr>
            <a:r>
              <a:rPr lang="en-US" sz="3200" kern="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Denominationalism thus represents the moral failure of Christianity.... Before the church can hope to over-come its fatal division it must learn to recognize and to acknowledge the secular character of its denomination-</a:t>
            </a:r>
            <a:r>
              <a:rPr lang="en-US" sz="3200" kern="0" dirty="0" err="1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alism</a:t>
            </a:r>
            <a:r>
              <a:rPr lang="en-US" sz="3200" kern="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val="195100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Denominationalism hinders </a:t>
            </a:r>
            <a:r>
              <a:rPr lang="en-US" sz="3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honesty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Sincerity trumps truth.  Jn.13:6-8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Substitutes ‘love’ for truth.  Jn.14:15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Slaughters truth on altar of ‘unity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- 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Jn.8:32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absurd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Inconsistent</a:t>
            </a:r>
          </a:p>
        </p:txBody>
      </p:sp>
    </p:spTree>
    <p:extLst>
      <p:ext uri="{BB962C8B-B14F-4D97-AF65-F5344CB8AC3E}">
        <p14:creationId xmlns:p14="http://schemas.microsoft.com/office/powerpoint/2010/main" val="186790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113504" y="685800"/>
            <a:ext cx="6921912" cy="533400"/>
          </a:xfrm>
          <a:prstGeom prst="bevel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It Hinders Honesty</a:t>
            </a:r>
          </a:p>
        </p:txBody>
      </p:sp>
      <p:sp>
        <p:nvSpPr>
          <p:cNvPr id="3" name="Bevel 2"/>
          <p:cNvSpPr/>
          <p:nvPr/>
        </p:nvSpPr>
        <p:spPr>
          <a:xfrm>
            <a:off x="1113504" y="1447800"/>
            <a:ext cx="6921912" cy="1371600"/>
          </a:xfrm>
          <a:prstGeom prst="bevel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It Destroys Basis</a:t>
            </a:r>
            <a:b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Morals</a:t>
            </a:r>
          </a:p>
        </p:txBody>
      </p:sp>
    </p:spTree>
    <p:extLst>
      <p:ext uri="{BB962C8B-B14F-4D97-AF65-F5344CB8AC3E}">
        <p14:creationId xmlns:p14="http://schemas.microsoft.com/office/powerpoint/2010/main" val="2548632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Prov.4:16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524000"/>
            <a:ext cx="8229600" cy="457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kills another man, eats him.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/ animal eats animal.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is standard, Gn.1; 9; Ac.10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has influence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16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Denominationalism destroys</a:t>
            </a:r>
            <a:b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 for morals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524000"/>
            <a:ext cx="8229600" cy="45720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‘Mk.16:16 doesn’t mean what it says’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Deposes Bible’s authority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Urge church to meet on Friday…  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ignore Bible in worship, why not morals?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4736688"/>
            <a:ext cx="7497096" cy="1371600"/>
          </a:xfrm>
          <a:prstGeom prst="rect">
            <a:avLst/>
          </a:prstGeom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Denominations have failed on every</a:t>
            </a:r>
            <a:br>
              <a:rPr lang="en-US" sz="3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400" dirty="0">
                <a:solidFill>
                  <a:schemeClr val="accent2">
                    <a:lumMod val="75000"/>
                  </a:schemeClr>
                </a:solidFill>
              </a:rPr>
              <a:t>moral issue confronting our society</a:t>
            </a:r>
          </a:p>
        </p:txBody>
      </p:sp>
    </p:spTree>
    <p:extLst>
      <p:ext uri="{BB962C8B-B14F-4D97-AF65-F5344CB8AC3E}">
        <p14:creationId xmlns:p14="http://schemas.microsoft.com/office/powerpoint/2010/main" val="388600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113504" y="685800"/>
            <a:ext cx="6921912" cy="533400"/>
          </a:xfrm>
          <a:prstGeom prst="bevel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It Hinders Honesty</a:t>
            </a:r>
          </a:p>
        </p:txBody>
      </p:sp>
      <p:sp>
        <p:nvSpPr>
          <p:cNvPr id="3" name="Bevel 2"/>
          <p:cNvSpPr/>
          <p:nvPr/>
        </p:nvSpPr>
        <p:spPr>
          <a:xfrm>
            <a:off x="1113504" y="2057400"/>
            <a:ext cx="6921912" cy="1371600"/>
          </a:xfrm>
          <a:prstGeom prst="bevel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It is Spiritual Rebellion</a:t>
            </a:r>
          </a:p>
        </p:txBody>
      </p:sp>
      <p:sp>
        <p:nvSpPr>
          <p:cNvPr id="4" name="Bevel 3"/>
          <p:cNvSpPr/>
          <p:nvPr/>
        </p:nvSpPr>
        <p:spPr>
          <a:xfrm>
            <a:off x="1113504" y="1371600"/>
            <a:ext cx="6921912" cy="533400"/>
          </a:xfrm>
          <a:prstGeom prst="bevel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It Destroys Basis of Morals</a:t>
            </a:r>
          </a:p>
        </p:txBody>
      </p:sp>
    </p:spTree>
    <p:extLst>
      <p:ext uri="{BB962C8B-B14F-4D97-AF65-F5344CB8AC3E}">
        <p14:creationId xmlns:p14="http://schemas.microsoft.com/office/powerpoint/2010/main" val="3537634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89038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Honest thinking seeks biblical guidance on morals and worship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lvl="1" indent="0" algn="ctr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 rebellion attacks both</a:t>
            </a:r>
          </a:p>
          <a:p>
            <a:pPr marL="0" lvl="1" indent="0">
              <a:spcAft>
                <a:spcPts val="300"/>
              </a:spcAft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Jn.17:21</a:t>
            </a:r>
          </a:p>
          <a:p>
            <a:pPr marL="0" lvl="1" indent="0" defTabSz="633413"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 defTabSz="633413"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 defTabSz="633413"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 defTabSz="633413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Gal.1:13, 23</a:t>
            </a:r>
          </a:p>
          <a:p>
            <a:pPr marL="857250" lvl="2" indent="-457200" defTabSz="633413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preaches what he persecuted.  </a:t>
            </a:r>
          </a:p>
          <a:p>
            <a:pPr marL="857250" lvl="2" indent="-457200" defTabSz="633413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 he preach both at once?</a:t>
            </a:r>
          </a:p>
        </p:txBody>
      </p:sp>
      <p:sp>
        <p:nvSpPr>
          <p:cNvPr id="4" name="Rectangle 3"/>
          <p:cNvSpPr/>
          <p:nvPr/>
        </p:nvSpPr>
        <p:spPr>
          <a:xfrm>
            <a:off x="1433052" y="2514600"/>
            <a:ext cx="6277896" cy="16764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lvl="2" indent="0" defTabSz="633413">
              <a:spcAft>
                <a:spcPts val="600"/>
              </a:spcAft>
              <a:buNone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Attitude of denominations encourages skepticism, agnosticism, even atheism</a:t>
            </a:r>
          </a:p>
        </p:txBody>
      </p:sp>
    </p:spTree>
    <p:extLst>
      <p:ext uri="{BB962C8B-B14F-4D97-AF65-F5344CB8AC3E}">
        <p14:creationId xmlns:p14="http://schemas.microsoft.com/office/powerpoint/2010/main" val="230709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89038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Honest thinking seeks biblical guidance on morals and worship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lvl="1" indent="0" algn="ctr">
              <a:spcAft>
                <a:spcPts val="600"/>
              </a:spcAft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 rebellion attacks both</a:t>
            </a:r>
          </a:p>
          <a:p>
            <a:pPr marL="0" lvl="1" indent="0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Would God ‘call’ men to contradict one another?</a:t>
            </a:r>
          </a:p>
          <a:p>
            <a:pPr marL="857250" lvl="2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Mt.16:5-12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857250" lvl="2" indent="-457200"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0050" lvl="2" indent="0">
              <a:buNone/>
            </a:pPr>
            <a:endParaRPr lang="en-US" sz="32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7250" lvl="2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Would contradict Lord’s prayer, Jn.17</a:t>
            </a:r>
          </a:p>
        </p:txBody>
      </p:sp>
      <p:sp>
        <p:nvSpPr>
          <p:cNvPr id="5" name="Oval 4"/>
          <p:cNvSpPr/>
          <p:nvPr/>
        </p:nvSpPr>
        <p:spPr>
          <a:xfrm>
            <a:off x="462120" y="3657600"/>
            <a:ext cx="3124200" cy="990600"/>
          </a:xfrm>
          <a:prstGeom prst="ellipse">
            <a:avLst/>
          </a:prstGeom>
          <a:solidFill>
            <a:srgbClr val="FFFFCC">
              <a:alpha val="59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Pharisee</a:t>
            </a:r>
          </a:p>
        </p:txBody>
      </p:sp>
      <p:sp>
        <p:nvSpPr>
          <p:cNvPr id="6" name="Oval 5"/>
          <p:cNvSpPr/>
          <p:nvPr/>
        </p:nvSpPr>
        <p:spPr>
          <a:xfrm>
            <a:off x="3016044" y="3657600"/>
            <a:ext cx="3124200" cy="990600"/>
          </a:xfrm>
          <a:prstGeom prst="ellipse">
            <a:avLst/>
          </a:prstGeom>
          <a:solidFill>
            <a:srgbClr val="FFFFCC">
              <a:alpha val="59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Sadducee</a:t>
            </a:r>
          </a:p>
        </p:txBody>
      </p:sp>
      <p:sp>
        <p:nvSpPr>
          <p:cNvPr id="7" name="Oval 6"/>
          <p:cNvSpPr/>
          <p:nvPr/>
        </p:nvSpPr>
        <p:spPr>
          <a:xfrm>
            <a:off x="5540472" y="3657600"/>
            <a:ext cx="3124200" cy="990600"/>
          </a:xfrm>
          <a:prstGeom prst="ellipse">
            <a:avLst/>
          </a:prstGeom>
          <a:solidFill>
            <a:srgbClr val="FFFFCC">
              <a:alpha val="59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Of Christ</a:t>
            </a:r>
          </a:p>
        </p:txBody>
      </p:sp>
    </p:spTree>
    <p:extLst>
      <p:ext uri="{BB962C8B-B14F-4D97-AF65-F5344CB8AC3E}">
        <p14:creationId xmlns:p14="http://schemas.microsoft.com/office/powerpoint/2010/main" val="28083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8903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can we do to</a:t>
            </a:r>
            <a:b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correct the situation?</a:t>
            </a:r>
            <a:endParaRPr 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lvl="1" indent="0" algn="ctr">
              <a:spcAft>
                <a:spcPts val="1200"/>
              </a:spcAft>
              <a:buNone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Think biblically. 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Mt.15:12-14</a:t>
            </a:r>
          </a:p>
          <a:p>
            <a:pPr marL="0" lvl="1" indent="0" algn="ctr">
              <a:buNone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 biblically. 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Ga.1:6-9</a:t>
            </a:r>
          </a:p>
        </p:txBody>
      </p:sp>
    </p:spTree>
    <p:extLst>
      <p:ext uri="{BB962C8B-B14F-4D97-AF65-F5344CB8AC3E}">
        <p14:creationId xmlns:p14="http://schemas.microsoft.com/office/powerpoint/2010/main" val="241163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Hours before His crucifixion,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prayed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33948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  <a:buFont typeface="Verdana" panose="020B0604030504040204" pitchFamily="34" charset="0"/>
              <a:buChar char="◊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Jn.17 – </a:t>
            </a:r>
          </a:p>
        </p:txBody>
      </p:sp>
      <p:sp>
        <p:nvSpPr>
          <p:cNvPr id="5" name="Rectangle 4"/>
          <p:cNvSpPr/>
          <p:nvPr/>
        </p:nvSpPr>
        <p:spPr>
          <a:xfrm>
            <a:off x="442452" y="1905000"/>
            <a:ext cx="8244348" cy="399189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 do not ask for these only, but also for those who will believe in me through their word, </a:t>
            </a:r>
            <a:r>
              <a:rPr lang="en-US" sz="3200" b="1" baseline="30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they may all be one, just as you, Father, are in me, and I in you, that they also may be in us, so that the world may believe that you have sent me.</a:t>
            </a:r>
          </a:p>
        </p:txBody>
      </p:sp>
    </p:spTree>
    <p:extLst>
      <p:ext uri="{BB962C8B-B14F-4D97-AF65-F5344CB8AC3E}">
        <p14:creationId xmlns:p14="http://schemas.microsoft.com/office/powerpoint/2010/main" val="148498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does not ask –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33948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  <a:buFont typeface="Verdana" panose="020B0604030504040204" pitchFamily="34" charset="0"/>
              <a:buChar char="◊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to spare them from persecution</a:t>
            </a:r>
          </a:p>
          <a:p>
            <a:pPr>
              <a:spcAft>
                <a:spcPts val="600"/>
              </a:spcAft>
              <a:buFont typeface="Verdana" panose="020B0604030504040204" pitchFamily="34" charset="0"/>
              <a:buChar char="◊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world would listen to their message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does pray –  </a:t>
            </a:r>
          </a:p>
          <a:p>
            <a:pPr>
              <a:spcAft>
                <a:spcPts val="600"/>
              </a:spcAft>
              <a:buFont typeface="Verdana" panose="020B0604030504040204" pitchFamily="34" charset="0"/>
              <a:buChar char="◊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their unity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54164" y="4572000"/>
            <a:ext cx="5240593" cy="123394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FFFF00"/>
                </a:solidFill>
              </a:rPr>
              <a:t>A divided group could</a:t>
            </a:r>
            <a:br>
              <a:rPr lang="en-US" sz="3400" dirty="0">
                <a:solidFill>
                  <a:srgbClr val="FFFF00"/>
                </a:solidFill>
              </a:rPr>
            </a:br>
            <a:r>
              <a:rPr lang="en-US" sz="3400" dirty="0">
                <a:solidFill>
                  <a:srgbClr val="FFFF00"/>
                </a:solidFill>
              </a:rPr>
              <a:t>not conquer the world</a:t>
            </a:r>
          </a:p>
        </p:txBody>
      </p:sp>
    </p:spTree>
    <p:extLst>
      <p:ext uri="{BB962C8B-B14F-4D97-AF65-F5344CB8AC3E}">
        <p14:creationId xmlns:p14="http://schemas.microsoft.com/office/powerpoint/2010/main" val="398546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2000 years later,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 everywhere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33948"/>
            <a:ext cx="8229600" cy="5395452"/>
          </a:xfrm>
        </p:spPr>
        <p:txBody>
          <a:bodyPr/>
          <a:lstStyle/>
          <a:p>
            <a:pPr>
              <a:spcAft>
                <a:spcPts val="0"/>
              </a:spcAft>
              <a:buFont typeface="Verdana" panose="020B0604030504040204" pitchFamily="34" charset="0"/>
              <a:buChar char="◊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Religious surveys</a:t>
            </a:r>
          </a:p>
          <a:p>
            <a:pPr>
              <a:spcAft>
                <a:spcPts val="600"/>
              </a:spcAft>
              <a:buFont typeface="Verdana" panose="020B0604030504040204" pitchFamily="34" charset="0"/>
              <a:buChar char="◊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Radio</a:t>
            </a:r>
          </a:p>
          <a:p>
            <a:pPr>
              <a:spcAft>
                <a:spcPts val="600"/>
              </a:spcAft>
              <a:buFont typeface="Verdana" panose="020B0604030504040204" pitchFamily="34" charset="0"/>
              <a:buChar char="◊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Verdana" panose="020B0604030504040204" pitchFamily="34" charset="0"/>
              <a:buChar char="◊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Verdana" panose="020B0604030504040204" pitchFamily="34" charset="0"/>
              <a:buChar char="◊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Verdana" panose="020B0604030504040204" pitchFamily="34" charset="0"/>
              <a:buChar char="◊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  <a:buFont typeface="Verdana" panose="020B0604030504040204" pitchFamily="34" charset="0"/>
              <a:buChar char="◊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17:11 [20] 21-22 –Godhead?</a:t>
            </a:r>
          </a:p>
          <a:p>
            <a:pPr lvl="1">
              <a:spcAft>
                <a:spcPts val="600"/>
              </a:spcAft>
              <a:buFont typeface="Verdana" panose="020B0604030504040204" pitchFamily="34" charset="0"/>
              <a:buChar char="◊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Co.1:10</a:t>
            </a:r>
          </a:p>
          <a:p>
            <a:pPr>
              <a:spcAft>
                <a:spcPts val="600"/>
              </a:spcAft>
              <a:buFont typeface="Verdana" panose="020B0604030504040204" pitchFamily="34" charset="0"/>
              <a:buChar char="◊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53844" y="2394156"/>
            <a:ext cx="7848600" cy="2667000"/>
          </a:xfrm>
          <a:prstGeom prst="round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‘This is not experiential unity, but</a:t>
            </a:r>
            <a:b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unity of common eternal life shared by all who believe the truth,</a:t>
            </a:r>
            <a:b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it results in the one body of Christ all sharing His life’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5832764"/>
            <a:ext cx="4114800" cy="506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Ep.4:4; 1:22-23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376948" y="2971800"/>
            <a:ext cx="4419600" cy="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29696" y="3458496"/>
            <a:ext cx="5882488" cy="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31668" y="4434348"/>
            <a:ext cx="3351020" cy="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85461" y="4921044"/>
            <a:ext cx="1190986" cy="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44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548" y="2035175"/>
            <a:ext cx="7772400" cy="1470025"/>
          </a:xfrm>
          <a:solidFill>
            <a:schemeClr val="accent2">
              <a:lumMod val="50000"/>
            </a:schemeClr>
          </a:solidFill>
          <a:ln w="6350">
            <a:solidFill>
              <a:srgbClr val="FFFF00"/>
            </a:solidFill>
          </a:ln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What Is Wrong With Denominationalism?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 anchorCtr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494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113504" y="685800"/>
            <a:ext cx="6921912" cy="1371600"/>
          </a:xfrm>
          <a:prstGeom prst="bevel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It Hinders Honesty</a:t>
            </a:r>
          </a:p>
        </p:txBody>
      </p:sp>
    </p:spTree>
    <p:extLst>
      <p:ext uri="{BB962C8B-B14F-4D97-AF65-F5344CB8AC3E}">
        <p14:creationId xmlns:p14="http://schemas.microsoft.com/office/powerpoint/2010/main" val="185928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sz="3600" dirty="0"/>
              <a:t>Prov.23:23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112837"/>
            <a:ext cx="8229600" cy="51355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demand truth everywhere else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Tim.1:3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371600" y="2453148"/>
            <a:ext cx="6400800" cy="21336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As I urged you when I went into Macedonia —remain in Ephesus that you may charge some that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they teach no other doctrine.</a:t>
            </a:r>
          </a:p>
        </p:txBody>
      </p:sp>
    </p:spTree>
    <p:extLst>
      <p:ext uri="{BB962C8B-B14F-4D97-AF65-F5344CB8AC3E}">
        <p14:creationId xmlns:p14="http://schemas.microsoft.com/office/powerpoint/2010/main" val="381882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Denominationalism hinders </a:t>
            </a:r>
            <a:r>
              <a:rPr lang="en-US" sz="3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honesty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Sincerity trumps truth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Jn.13:6-8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“Everybody is right”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“All roads end in same place”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“All worship same God, read same Bible, go to same heaven”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Tolerate it in schools?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Baptism: what difference does it make in mode or motive?  </a:t>
            </a:r>
          </a:p>
        </p:txBody>
      </p:sp>
    </p:spTree>
    <p:extLst>
      <p:ext uri="{BB962C8B-B14F-4D97-AF65-F5344CB8AC3E}">
        <p14:creationId xmlns:p14="http://schemas.microsoft.com/office/powerpoint/2010/main" val="242844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Denominationalism hinders </a:t>
            </a:r>
            <a:r>
              <a:rPr lang="en-US" sz="3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honesty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Sincerity trumps truth.  Jn.13:6-8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Substitutes ‘love’ for truth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Jn.14:15</a:t>
            </a:r>
          </a:p>
        </p:txBody>
      </p:sp>
    </p:spTree>
    <p:extLst>
      <p:ext uri="{BB962C8B-B14F-4D97-AF65-F5344CB8AC3E}">
        <p14:creationId xmlns:p14="http://schemas.microsoft.com/office/powerpoint/2010/main" val="231027596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427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Verdana</vt:lpstr>
      <vt:lpstr>Wingdings</vt:lpstr>
      <vt:lpstr>2_Default Design</vt:lpstr>
      <vt:lpstr>H. Richard Neibuhr</vt:lpstr>
      <vt:lpstr>Hours before His crucifixion, Jesus prayed</vt:lpstr>
      <vt:lpstr>Jesus does not ask – </vt:lpstr>
      <vt:lpstr>2000 years later, division everywhere</vt:lpstr>
      <vt:lpstr>What Is Wrong With Denominationalism?</vt:lpstr>
      <vt:lpstr>PowerPoint Presentation</vt:lpstr>
      <vt:lpstr>Prov.23:23</vt:lpstr>
      <vt:lpstr>Denominationalism hinders honesty . . .</vt:lpstr>
      <vt:lpstr>Denominationalism hinders honesty . . .</vt:lpstr>
      <vt:lpstr>Denominationalism hinders honesty . . .</vt:lpstr>
      <vt:lpstr>PowerPoint Presentation</vt:lpstr>
      <vt:lpstr>Prov.4:16</vt:lpstr>
      <vt:lpstr>Denominationalism destroys standard for morals</vt:lpstr>
      <vt:lpstr>PowerPoint Presentation</vt:lpstr>
      <vt:lpstr>Honest thinking seeks biblical guidance on morals and worship</vt:lpstr>
      <vt:lpstr>Honest thinking seeks biblical guidance on morals and worship</vt:lpstr>
      <vt:lpstr>What can we do to correct the situation?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</dc:title>
  <dc:creator>Owner</dc:creator>
  <cp:lastModifiedBy>tchtcj@gmail.com</cp:lastModifiedBy>
  <cp:revision>117</cp:revision>
  <dcterms:created xsi:type="dcterms:W3CDTF">2016-03-24T21:17:00Z</dcterms:created>
  <dcterms:modified xsi:type="dcterms:W3CDTF">2016-07-10T17:31:26Z</dcterms:modified>
</cp:coreProperties>
</file>