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94" r:id="rId4"/>
    <p:sldId id="310" r:id="rId5"/>
    <p:sldId id="311" r:id="rId6"/>
    <p:sldId id="295" r:id="rId7"/>
    <p:sldId id="312" r:id="rId8"/>
    <p:sldId id="313" r:id="rId9"/>
    <p:sldId id="314" r:id="rId10"/>
    <p:sldId id="299" r:id="rId11"/>
    <p:sldId id="315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 showGuides="1">
      <p:cViewPr varScale="1">
        <p:scale>
          <a:sx n="73" d="100"/>
          <a:sy n="73" d="100"/>
        </p:scale>
        <p:origin x="66" y="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41B06-24DA-46A6-95D9-72746601FBC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A5EB0-E376-4B2B-AA9D-643D65D21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8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2496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391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144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786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766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089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50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07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04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056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527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534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524000"/>
          </a:xfrm>
          <a:solidFill>
            <a:srgbClr val="FFFFCC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>
              <a:defRPr/>
            </a:pPr>
            <a:r>
              <a:rPr lang="en-US" altLang="en-US" sz="4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Broken Heart,</a:t>
            </a:r>
            <a:br>
              <a:rPr lang="en-US" altLang="en-US" sz="4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Contrite Spirit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971800"/>
            <a:ext cx="7772400" cy="2667000"/>
          </a:xfrm>
          <a:solidFill>
            <a:schemeClr val="accent2">
              <a:lumMod val="50000"/>
            </a:schemeClr>
          </a:solidFill>
          <a:ln w="3175">
            <a:solidFill>
              <a:srgbClr val="8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‘The L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near to those who have a broken heart, And saves such as have a contrite spirit’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Psalm 34:18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4000" dirty="0">
                <a:latin typeface="Calibri" panose="020F0502020204030204" pitchFamily="34" charset="0"/>
              </a:rPr>
              <a:t>Lk.18:13-14, good man lost,</a:t>
            </a:r>
            <a:br>
              <a:rPr lang="en-US" sz="4000" dirty="0">
                <a:latin typeface="Calibri" panose="020F0502020204030204" pitchFamily="34" charset="0"/>
              </a:rPr>
            </a:br>
            <a:r>
              <a:rPr lang="en-US" sz="4000" dirty="0">
                <a:latin typeface="Calibri" panose="020F0502020204030204" pitchFamily="34" charset="0"/>
              </a:rPr>
              <a:t>bad man saved?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/>
          <a:lstStyle/>
          <a:p>
            <a:pPr marL="0" indent="0"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good man looked . . 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 the area; got close to Temple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Around; stood with ‘holy’ people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Down on pitiful sinner from afar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Inside and rejoiced in what he saw</a:t>
            </a:r>
          </a:p>
          <a:p>
            <a:pPr marL="514350" indent="-514350">
              <a:buAutoNum type="arabicPeriod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Outside himself and cried for attention, praise</a:t>
            </a:r>
          </a:p>
        </p:txBody>
      </p:sp>
    </p:spTree>
    <p:extLst>
      <p:ext uri="{BB962C8B-B14F-4D97-AF65-F5344CB8AC3E}">
        <p14:creationId xmlns:p14="http://schemas.microsoft.com/office/powerpoint/2010/main" val="297139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4000" dirty="0">
                <a:latin typeface="Calibri" panose="020F0502020204030204" pitchFamily="34" charset="0"/>
              </a:rPr>
              <a:t>Lk.18:13-14, good man lost,</a:t>
            </a:r>
            <a:br>
              <a:rPr lang="en-US" sz="4000" dirty="0">
                <a:latin typeface="Calibri" panose="020F0502020204030204" pitchFamily="34" charset="0"/>
              </a:rPr>
            </a:br>
            <a:r>
              <a:rPr lang="en-US" sz="4000" dirty="0">
                <a:latin typeface="Calibri" panose="020F0502020204030204" pitchFamily="34" charset="0"/>
              </a:rPr>
              <a:t>bad man saved?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/>
          <a:lstStyle/>
          <a:p>
            <a:pPr marL="0" indent="0"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bad man looked . . 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 the area; away from Temple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Around; away from ‘holy’ people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Down because of shame (Ezr.9:6)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Inside, repulsed by what he saw</a:t>
            </a:r>
          </a:p>
          <a:p>
            <a:pPr marL="514350" indent="-514350">
              <a:buAutoNum type="arabicPeriod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Outside himself and cried to God for mercy.  NO excuses; no blame…</a:t>
            </a:r>
          </a:p>
        </p:txBody>
      </p:sp>
    </p:spTree>
    <p:extLst>
      <p:ext uri="{BB962C8B-B14F-4D97-AF65-F5344CB8AC3E}">
        <p14:creationId xmlns:p14="http://schemas.microsoft.com/office/powerpoint/2010/main" val="142522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Effects of broken heart</a:t>
            </a:r>
            <a:endParaRPr lang="en-US" alt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715000"/>
          </a:xfrm>
        </p:spPr>
        <p:txBody>
          <a:bodyPr/>
          <a:lstStyle/>
          <a:p>
            <a:pPr marL="401638" indent="-401638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God: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impossible to serve Him too much; no task too lowly.  1 Jn.4:19</a:t>
            </a:r>
          </a:p>
          <a:p>
            <a:pPr marL="401638" indent="-401638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Sinners: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Ex.32; Lk.19</a:t>
            </a:r>
          </a:p>
          <a:p>
            <a:pPr marL="401638" indent="-401638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Brothers: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Mt.18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534400" cy="1676400"/>
          </a:xfrm>
          <a:solidFill>
            <a:schemeClr val="accent2">
              <a:lumMod val="5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eaLnBrk="1" hangingPunct="1"/>
            <a:r>
              <a:rPr lang="en-US" altLang="en-US" sz="3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Barriers To A Broken Heart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4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Barriers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29200"/>
          </a:xfrm>
        </p:spPr>
        <p:txBody>
          <a:bodyPr/>
          <a:lstStyle/>
          <a:p>
            <a:pPr marL="742950" indent="-742950">
              <a:spcAft>
                <a:spcPts val="600"/>
              </a:spcAft>
              <a:buAutoNum type="arabicPeriod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Proud.  Dn.5</a:t>
            </a:r>
          </a:p>
          <a:p>
            <a:pPr marL="742950" indent="-742950">
              <a:spcAft>
                <a:spcPts val="600"/>
              </a:spcAft>
              <a:buAutoNum type="arabicPeriod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Self-righteous.  Lk.18:9-12</a:t>
            </a:r>
          </a:p>
          <a:p>
            <a:pPr marL="742950" indent="-742950">
              <a:spcAft>
                <a:spcPts val="600"/>
              </a:spcAft>
              <a:buAutoNum type="arabicPeriod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Stubborn.  Ro.2:4-5</a:t>
            </a:r>
          </a:p>
          <a:p>
            <a:pPr marL="971550" lvl="1" indent="-571500">
              <a:buFont typeface="Wingdings" panose="05000000000000000000" pitchFamily="2" charset="2"/>
              <a:buChar char="ü"/>
              <a:tabLst>
                <a:tab pos="742950" algn="l"/>
              </a:tabLs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Indulgent, indifferent God</a:t>
            </a:r>
          </a:p>
          <a:p>
            <a:pPr marL="971550" lvl="1" indent="-571500">
              <a:buFont typeface="Wingdings" panose="05000000000000000000" pitchFamily="2" charset="2"/>
              <a:buChar char="ü"/>
              <a:tabLst>
                <a:tab pos="742950" algn="l"/>
              </a:tabLs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Impenitent sinner		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5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4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Barriers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29200"/>
          </a:xfrm>
        </p:spPr>
        <p:txBody>
          <a:bodyPr/>
          <a:lstStyle/>
          <a:p>
            <a:pPr marL="742950" indent="-742950">
              <a:spcAft>
                <a:spcPts val="600"/>
              </a:spcAft>
              <a:buAutoNum type="arabicPeriod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Proud.  Dn.5</a:t>
            </a:r>
          </a:p>
          <a:p>
            <a:pPr marL="742950" indent="-742950">
              <a:spcAft>
                <a:spcPts val="600"/>
              </a:spcAft>
              <a:buAutoNum type="arabicPeriod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Self-righteous.  Lk.18:9-12</a:t>
            </a:r>
          </a:p>
          <a:p>
            <a:pPr marL="742950" indent="-742950">
              <a:spcAft>
                <a:spcPts val="600"/>
              </a:spcAft>
              <a:buAutoNum type="arabicPeriod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Stubborn.  Ro.2:4-5</a:t>
            </a:r>
          </a:p>
          <a:p>
            <a:pPr marL="742950" indent="-742950">
              <a:spcAft>
                <a:spcPts val="600"/>
              </a:spcAft>
              <a:buAutoNum type="arabicPeriod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Satisfied.  Ja.4:9</a:t>
            </a:r>
          </a:p>
          <a:p>
            <a:pPr marL="742950" indent="-742950">
              <a:spcAft>
                <a:spcPts val="600"/>
              </a:spcAft>
              <a:buAutoNum type="arabicPeriod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Insincere.  Ja.5:16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Indifferent.  Rv.3:16-17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24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534400" cy="609600"/>
          </a:xfrm>
          <a:solidFill>
            <a:schemeClr val="accent2">
              <a:lumMod val="5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eaLnBrk="1" hangingPunct="1"/>
            <a:r>
              <a:rPr lang="en-US" alt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Barriers To A Broken Heart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304800" y="1752600"/>
            <a:ext cx="85344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9pPr>
          </a:lstStyle>
          <a:p>
            <a:pPr eaLnBrk="1" hangingPunct="1"/>
            <a:r>
              <a:rPr lang="en-US" altLang="en-US" sz="3800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Characteristics of Contrition</a:t>
            </a:r>
          </a:p>
        </p:txBody>
      </p:sp>
    </p:spTree>
    <p:extLst>
      <p:ext uri="{BB962C8B-B14F-4D97-AF65-F5344CB8AC3E}">
        <p14:creationId xmlns:p14="http://schemas.microsoft.com/office/powerpoint/2010/main" val="3882974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Humility,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Is.57:15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29200"/>
          </a:xfrm>
        </p:spPr>
        <p:txBody>
          <a:bodyPr/>
          <a:lstStyle/>
          <a:p>
            <a:pPr marL="0" indent="0" algn="ctr">
              <a:spcAft>
                <a:spcPts val="6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Ac.2:37</a:t>
            </a:r>
          </a:p>
          <a:p>
            <a:pPr marL="0" indent="0" algn="ctr"/>
            <a:r>
              <a:rPr lang="en-US" sz="28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Trembling,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Is.66:1-2</a:t>
            </a:r>
          </a:p>
          <a:p>
            <a:pPr marL="0" indent="0" algn="ctr"/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as Ja.2:19</a:t>
            </a:r>
          </a:p>
          <a:p>
            <a:pPr marL="0" indent="0" algn="ctr">
              <a:spcAft>
                <a:spcPts val="6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Ezr.9:4</a:t>
            </a:r>
          </a:p>
          <a:p>
            <a:pPr marL="0" indent="0" algn="ctr"/>
            <a:r>
              <a:rPr lang="en-US" sz="28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Oppressed (broken) by sin,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Ps.51:17</a:t>
            </a:r>
          </a:p>
          <a:p>
            <a:pPr marL="0" indent="0" algn="ctr"/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are ‘unbroken’</a:t>
            </a:r>
          </a:p>
        </p:txBody>
      </p:sp>
    </p:spTree>
    <p:extLst>
      <p:ext uri="{BB962C8B-B14F-4D97-AF65-F5344CB8AC3E}">
        <p14:creationId xmlns:p14="http://schemas.microsoft.com/office/powerpoint/2010/main" val="40666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838200"/>
          </a:xfrm>
        </p:spPr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breaks hearts,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Ps.51:17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257800"/>
          </a:xfrm>
        </p:spPr>
        <p:txBody>
          <a:bodyPr/>
          <a:lstStyle/>
          <a:p>
            <a:pPr marL="0" indent="0" algn="ctr">
              <a:spcAft>
                <a:spcPts val="3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Sm. 12, 13 / 18</a:t>
            </a:r>
          </a:p>
          <a:p>
            <a:pPr marL="0" indent="0" algn="ctr">
              <a:spcAft>
                <a:spcPts val="300"/>
              </a:spcAft>
            </a:pP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binds habits,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Pt.2:14</a:t>
            </a:r>
          </a:p>
          <a:p>
            <a:pPr marL="0" indent="0" algn="ctr">
              <a:spcAft>
                <a:spcPts val="300"/>
              </a:spcAft>
            </a:pP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banishes hopes,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Ro.7:24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Consequences: separation, Is.59:1-2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Cost: cross, Is.53:10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Cure: 2 Co.7:8-10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21368" y="5257800"/>
            <a:ext cx="39624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Worldly sorrow: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anose="020F0502020204030204" pitchFamily="34" charset="0"/>
              </a:rPr>
              <a:t>Sin hurt me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680284" y="5257800"/>
            <a:ext cx="39624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Godly sorrow: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anose="020F0502020204030204" pitchFamily="34" charset="0"/>
              </a:rPr>
              <a:t>I hurt God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86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838200"/>
          </a:xfrm>
        </p:spPr>
        <p:txBody>
          <a:bodyPr/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Broken spirit . . . Contrite heart characteristics of true repentance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257800"/>
          </a:xfrm>
        </p:spPr>
        <p:txBody>
          <a:bodyPr/>
          <a:lstStyle/>
          <a:p>
            <a:pPr marL="0" indent="0" algn="r">
              <a:spcAft>
                <a:spcPts val="3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Judas (remorse) . . . Peter, Lk.22:62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Consequences: separation, Is.59:1-2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Cost: cross, Is.53:10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Cure: 2 Co.7:8-10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Comfort from sin: Ps.34:18; Mt.12:20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022684" y="4419600"/>
            <a:ext cx="7102642" cy="1828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400" dirty="0">
                <a:latin typeface="Calibri" panose="020F0502020204030204" pitchFamily="34" charset="0"/>
              </a:rPr>
              <a:t>A bruised reed He will not break,</a:t>
            </a:r>
          </a:p>
          <a:p>
            <a:pPr algn="ctr"/>
            <a:r>
              <a:rPr lang="en-US" sz="3400" dirty="0">
                <a:latin typeface="Calibri" panose="020F0502020204030204" pitchFamily="34" charset="0"/>
              </a:rPr>
              <a:t>And smoking flax He will not quench,</a:t>
            </a:r>
          </a:p>
          <a:p>
            <a:pPr algn="ctr"/>
            <a:r>
              <a:rPr lang="en-US" sz="3400" dirty="0">
                <a:latin typeface="Calibri" panose="020F0502020204030204" pitchFamily="34" charset="0"/>
              </a:rPr>
              <a:t>Till He sends forth justice to victory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6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838200"/>
          </a:xfrm>
        </p:spPr>
        <p:txBody>
          <a:bodyPr/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Mt.12:20, broken / bruised reed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257800"/>
          </a:xfrm>
        </p:spPr>
        <p:txBody>
          <a:bodyPr/>
          <a:lstStyle/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Bruised / broken reed is bowed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did not trample on weak to gain His ends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cares for those bowed down in sin,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Mt.9:36; 11:28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 triumph belongs to Him and His gospel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098884" y="5014992"/>
            <a:ext cx="6978316" cy="685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latin typeface="Calibri" panose="020F0502020204030204" pitchFamily="34" charset="0"/>
              </a:rPr>
              <a:t>Isa.61:1 – bandage brokenhearted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82842" y="5789024"/>
            <a:ext cx="6978316" cy="685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latin typeface="Calibri" panose="020F0502020204030204" pitchFamily="34" charset="0"/>
              </a:rPr>
              <a:t>Lk.4:18 – oppressed (break…)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18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Kino MT"/>
        <a:ea typeface=""/>
        <a:cs typeface=""/>
      </a:majorFont>
      <a:minorFont>
        <a:latin typeface="Tech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417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Kino MT</vt:lpstr>
      <vt:lpstr>Techno</vt:lpstr>
      <vt:lpstr>Times</vt:lpstr>
      <vt:lpstr>Verdana</vt:lpstr>
      <vt:lpstr>Wingdings</vt:lpstr>
      <vt:lpstr>Blank Presentation</vt:lpstr>
      <vt:lpstr>Broken Heart, Contrite Spirit</vt:lpstr>
      <vt:lpstr>I. Barriers To A Broken Heart</vt:lpstr>
      <vt:lpstr>Barriers </vt:lpstr>
      <vt:lpstr>Barriers </vt:lpstr>
      <vt:lpstr>I. Barriers To A Broken Heart</vt:lpstr>
      <vt:lpstr>1. Humility, Is.57:15</vt:lpstr>
      <vt:lpstr>1. Sin breaks hearts, Ps.51:17</vt:lpstr>
      <vt:lpstr>Broken spirit . . . Contrite heart characteristics of true repentance</vt:lpstr>
      <vt:lpstr>Mt.12:20, broken / bruised reed</vt:lpstr>
      <vt:lpstr>Lk.18:13-14, good man lost, bad man saved?</vt:lpstr>
      <vt:lpstr>Lk.18:13-14, good man lost, bad man saved?</vt:lpstr>
      <vt:lpstr>Effects of broken heart</vt:lpstr>
    </vt:vector>
  </TitlesOfParts>
  <Company>閈]狴逄嬘뿿��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tchtcj@gmail.com</cp:lastModifiedBy>
  <cp:revision>141</cp:revision>
  <dcterms:created xsi:type="dcterms:W3CDTF">2007-03-06T01:04:26Z</dcterms:created>
  <dcterms:modified xsi:type="dcterms:W3CDTF">2016-07-10T17:30:46Z</dcterms:modified>
</cp:coreProperties>
</file>