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0" r:id="rId4"/>
    <p:sldId id="261" r:id="rId5"/>
    <p:sldId id="278" r:id="rId6"/>
    <p:sldId id="262" r:id="rId7"/>
    <p:sldId id="279" r:id="rId8"/>
    <p:sldId id="280" r:id="rId9"/>
    <p:sldId id="281" r:id="rId10"/>
    <p:sldId id="282" r:id="rId11"/>
    <p:sldId id="283" r:id="rId12"/>
    <p:sldId id="266" r:id="rId13"/>
    <p:sldId id="284" r:id="rId14"/>
    <p:sldId id="285" r:id="rId15"/>
    <p:sldId id="270" r:id="rId16"/>
    <p:sldId id="28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2" d="100"/>
          <a:sy n="92" d="100"/>
        </p:scale>
        <p:origin x="90" y="3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07763-14B1-4F96-BF8E-0A0C4F424A89}"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47499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378873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400412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14389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07763-14B1-4F96-BF8E-0A0C4F424A89}"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233207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07763-14B1-4F96-BF8E-0A0C4F424A89}"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264710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07763-14B1-4F96-BF8E-0A0C4F424A89}" type="datetimeFigureOut">
              <a:rPr lang="en-US" smtClean="0"/>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289280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07763-14B1-4F96-BF8E-0A0C4F424A89}" type="datetimeFigureOut">
              <a:rPr lang="en-US" smtClean="0"/>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404607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7763-14B1-4F96-BF8E-0A0C4F424A89}" type="datetimeFigureOut">
              <a:rPr lang="en-US" smtClean="0"/>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193128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7875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t>‹#›</a:t>
            </a:fld>
            <a:endParaRPr lang="en-US"/>
          </a:p>
        </p:txBody>
      </p:sp>
    </p:spTree>
    <p:extLst>
      <p:ext uri="{BB962C8B-B14F-4D97-AF65-F5344CB8AC3E}">
        <p14:creationId xmlns:p14="http://schemas.microsoft.com/office/powerpoint/2010/main" val="272168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7763-14B1-4F96-BF8E-0A0C4F424A89}" type="datetimeFigureOut">
              <a:rPr lang="en-US" smtClean="0"/>
              <a:t>7/11/2016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AE3B-5496-46E8-A0D1-2E8814E66794}" type="slidenum">
              <a:rPr lang="en-US" smtClean="0"/>
              <a:t>‹#›</a:t>
            </a:fld>
            <a:endParaRPr lang="en-US"/>
          </a:p>
        </p:txBody>
      </p:sp>
    </p:spTree>
    <p:extLst>
      <p:ext uri="{BB962C8B-B14F-4D97-AF65-F5344CB8AC3E}">
        <p14:creationId xmlns:p14="http://schemas.microsoft.com/office/powerpoint/2010/main" val="407666388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a:solidFill>
            <a:schemeClr val="bg1">
              <a:lumMod val="85000"/>
            </a:schemeClr>
          </a:solidFill>
          <a:ln w="3175">
            <a:solidFill>
              <a:schemeClr val="tx1"/>
            </a:solidFill>
          </a:ln>
          <a:effectLst>
            <a:outerShdw blurRad="50800" dist="38100" dir="5400000" algn="t" rotWithShape="0">
              <a:prstClr val="black">
                <a:alpha val="40000"/>
              </a:prstClr>
            </a:outerShdw>
          </a:effectLst>
          <a:scene3d>
            <a:camera prst="orthographicFront"/>
            <a:lightRig rig="threePt" dir="t"/>
          </a:scene3d>
          <a:sp3d>
            <a:bevelT prst="slope"/>
          </a:sp3d>
        </p:spPr>
        <p:txBody>
          <a:bodyPr>
            <a:normAutofit/>
          </a:bodyPr>
          <a:lstStyle/>
          <a:p>
            <a:r>
              <a:rPr lang="en-US" sz="4200"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Proud Look</a:t>
            </a:r>
          </a:p>
        </p:txBody>
      </p:sp>
      <p:sp>
        <p:nvSpPr>
          <p:cNvPr id="3" name="Subtitle 2"/>
          <p:cNvSpPr>
            <a:spLocks noGrp="1"/>
          </p:cNvSpPr>
          <p:nvPr>
            <p:ph type="subTitle" idx="1"/>
          </p:nvPr>
        </p:nvSpPr>
        <p:spPr>
          <a:xfrm>
            <a:off x="1371600" y="3733800"/>
            <a:ext cx="6400800" cy="1752600"/>
          </a:xfrm>
        </p:spPr>
        <p:txBody>
          <a:bodyPr>
            <a:normAutofit/>
          </a:bodyPr>
          <a:lstStyle/>
          <a:p>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Proverbs 6:16-17</a:t>
            </a:r>
          </a:p>
        </p:txBody>
      </p:sp>
    </p:spTree>
    <p:extLst>
      <p:ext uri="{BB962C8B-B14F-4D97-AF65-F5344CB8AC3E}">
        <p14:creationId xmlns:p14="http://schemas.microsoft.com/office/powerpoint/2010/main" val="13169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2904"/>
            <a:ext cx="7772400" cy="1752600"/>
          </a:xfrm>
          <a:solidFill>
            <a:srgbClr val="FFFFCC"/>
          </a:solidFill>
          <a:ln>
            <a:solidFill>
              <a:srgbClr val="000066"/>
            </a:solidFill>
          </a:ln>
        </p:spPr>
        <p:txBody>
          <a:bodyPr anchor="ctr" anchorCtr="0">
            <a:normAutofit fontScale="90000"/>
          </a:bodyPr>
          <a:lstStyle/>
          <a:p>
            <a:pPr algn="ctr"/>
            <a:r>
              <a:rPr lang="en-US" sz="1800" dirty="0">
                <a:latin typeface="Verdana" panose="020B0604030504040204" pitchFamily="34" charset="0"/>
                <a:ea typeface="Verdana" panose="020B0604030504040204" pitchFamily="34" charset="0"/>
                <a:cs typeface="Verdana" panose="020B0604030504040204" pitchFamily="34" charset="0"/>
              </a:rPr>
              <a:t>1. </a:t>
            </a:r>
            <a:r>
              <a:rPr lang="en-US" sz="2200" dirty="0">
                <a:latin typeface="Verdana" panose="020B0604030504040204" pitchFamily="34" charset="0"/>
                <a:ea typeface="Verdana" panose="020B0604030504040204" pitchFamily="34" charset="0"/>
                <a:cs typeface="Verdana" panose="020B0604030504040204" pitchFamily="34" charset="0"/>
              </a:rPr>
              <a:t>Physical</a:t>
            </a:r>
            <a:br>
              <a:rPr lang="en-US" sz="36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Financial</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3. Mental</a:t>
            </a:r>
            <a:br>
              <a:rPr lang="en-US" sz="36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4. Successes</a:t>
            </a:r>
            <a:br>
              <a:rPr lang="en-US" sz="3600" dirty="0">
                <a:latin typeface="Verdana" panose="020B0604030504040204" pitchFamily="34" charset="0"/>
                <a:ea typeface="Verdana" panose="020B0604030504040204" pitchFamily="34" charset="0"/>
                <a:cs typeface="Verdana" panose="020B0604030504040204" pitchFamily="34" charset="0"/>
              </a:rPr>
            </a:br>
            <a:r>
              <a:rPr lang="en-US" sz="3100" b="1" dirty="0">
                <a:latin typeface="Verdana" panose="020B0604030504040204" pitchFamily="34" charset="0"/>
                <a:ea typeface="Verdana" panose="020B0604030504040204" pitchFamily="34" charset="0"/>
                <a:cs typeface="Verdana" panose="020B0604030504040204" pitchFamily="34" charset="0"/>
              </a:rPr>
              <a:t>5.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Religion</a:t>
            </a:r>
          </a:p>
        </p:txBody>
      </p:sp>
      <p:sp>
        <p:nvSpPr>
          <p:cNvPr id="3" name="Content Placeholder 2"/>
          <p:cNvSpPr>
            <a:spLocks noGrp="1"/>
          </p:cNvSpPr>
          <p:nvPr>
            <p:ph idx="1"/>
          </p:nvPr>
        </p:nvSpPr>
        <p:spPr>
          <a:xfrm>
            <a:off x="685800" y="1905000"/>
            <a:ext cx="7772400" cy="4495800"/>
          </a:xfrm>
        </p:spPr>
        <p:txBody>
          <a:bodyPr>
            <a:normAutofit/>
          </a:bodyPr>
          <a:lstStyle/>
          <a:p>
            <a:r>
              <a:rPr lang="en-US" sz="3200" dirty="0">
                <a:latin typeface="Verdana" panose="020B0604030504040204" pitchFamily="34" charset="0"/>
                <a:ea typeface="Verdana" panose="020B0604030504040204" pitchFamily="34" charset="0"/>
                <a:cs typeface="Verdana" panose="020B0604030504040204" pitchFamily="34" charset="0"/>
              </a:rPr>
              <a:t>Mt.23:6-8</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Ps.111:9</a:t>
            </a:r>
            <a:r>
              <a:rPr lang="en-US" dirty="0">
                <a:latin typeface="Verdana" panose="020B0604030504040204" pitchFamily="34" charset="0"/>
                <a:ea typeface="Verdana" panose="020B0604030504040204" pitchFamily="34" charset="0"/>
                <a:cs typeface="Verdana" panose="020B0604030504040204" pitchFamily="34" charset="0"/>
              </a:rPr>
              <a:t>,</a:t>
            </a:r>
            <a:r>
              <a:rPr lang="en-US" sz="3200" dirty="0">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reverend: awe</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 respect </a:t>
            </a:r>
            <a:endParaRPr lang="en-US" sz="3200" dirty="0">
              <a:latin typeface="Verdana" panose="020B0604030504040204" pitchFamily="34" charset="0"/>
              <a:ea typeface="Verdana" panose="020B0604030504040204" pitchFamily="34" charset="0"/>
              <a:cs typeface="Verdana" panose="020B0604030504040204" pitchFamily="34" charset="0"/>
            </a:endParaRPr>
          </a:p>
          <a:p>
            <a:pPr lvl="2">
              <a:spcAft>
                <a:spcPts val="300"/>
              </a:spcAft>
            </a:pPr>
            <a:r>
              <a:rPr lang="en-US" sz="32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Be afraid, in fear, revere, be awesome</a:t>
            </a: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sz="3200" dirty="0">
                <a:latin typeface="Verdana" panose="020B0604030504040204" pitchFamily="34" charset="0"/>
                <a:ea typeface="Verdana" panose="020B0604030504040204" pitchFamily="34" charset="0"/>
                <a:cs typeface="Verdana" panose="020B0604030504040204" pitchFamily="34" charset="0"/>
              </a:rPr>
              <a:t>(316 x)   </a:t>
            </a:r>
          </a:p>
          <a:p>
            <a:pPr lvl="2">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Gn.32:8; 1 Sm.12:18</a:t>
            </a:r>
          </a:p>
          <a:p>
            <a:pPr lvl="1">
              <a:spcAft>
                <a:spcPts val="300"/>
              </a:spcAft>
            </a:pPr>
            <a:r>
              <a:rPr lang="en-US" sz="3200" dirty="0">
                <a:latin typeface="Verdana" panose="020B0604030504040204" pitchFamily="34" charset="0"/>
                <a:ea typeface="Verdana" panose="020B0604030504040204" pitchFamily="34" charset="0"/>
                <a:cs typeface="Verdana" panose="020B0604030504040204" pitchFamily="34" charset="0"/>
              </a:rPr>
              <a:t>2 Co.12:7</a:t>
            </a:r>
          </a:p>
          <a:p>
            <a:pPr lvl="2">
              <a:spcAft>
                <a:spcPts val="600"/>
              </a:spcAft>
            </a:pP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Greatest hypocrisy</a:t>
            </a:r>
          </a:p>
        </p:txBody>
      </p:sp>
    </p:spTree>
    <p:extLst>
      <p:ext uri="{BB962C8B-B14F-4D97-AF65-F5344CB8AC3E}">
        <p14:creationId xmlns:p14="http://schemas.microsoft.com/office/powerpoint/2010/main" val="318908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5304" y="457200"/>
            <a:ext cx="8610600" cy="533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Verdana" panose="020B0604030504040204" pitchFamily="34" charset="0"/>
                <a:ea typeface="Verdana" panose="020B0604030504040204" pitchFamily="34" charset="0"/>
                <a:cs typeface="Verdana" panose="020B0604030504040204" pitchFamily="34" charset="0"/>
              </a:rPr>
              <a:t>I. What Is Pride?</a:t>
            </a:r>
          </a:p>
        </p:txBody>
      </p:sp>
      <p:sp>
        <p:nvSpPr>
          <p:cNvPr id="4" name="Rounded Rectangle 3"/>
          <p:cNvSpPr/>
          <p:nvPr/>
        </p:nvSpPr>
        <p:spPr>
          <a:xfrm>
            <a:off x="275304" y="1828800"/>
            <a:ext cx="8610600" cy="838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00"/>
                </a:solidFill>
                <a:latin typeface="Verdana" panose="020B0604030504040204" pitchFamily="34" charset="0"/>
                <a:ea typeface="Verdana" panose="020B0604030504040204" pitchFamily="34" charset="0"/>
                <a:cs typeface="Verdana" panose="020B0604030504040204" pitchFamily="34" charset="0"/>
              </a:rPr>
              <a:t>III. Pride Does Bad Things</a:t>
            </a:r>
          </a:p>
        </p:txBody>
      </p:sp>
      <p:sp>
        <p:nvSpPr>
          <p:cNvPr id="5" name="Rounded Rectangle 4"/>
          <p:cNvSpPr/>
          <p:nvPr/>
        </p:nvSpPr>
        <p:spPr>
          <a:xfrm>
            <a:off x="275304" y="1143000"/>
            <a:ext cx="8610600" cy="533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Verdana" panose="020B0604030504040204" pitchFamily="34" charset="0"/>
                <a:ea typeface="Verdana" panose="020B0604030504040204" pitchFamily="34" charset="0"/>
                <a:cs typeface="Verdana" panose="020B0604030504040204" pitchFamily="34" charset="0"/>
              </a:rPr>
              <a:t>II. Pride Takes Many Forms</a:t>
            </a:r>
          </a:p>
        </p:txBody>
      </p:sp>
    </p:spTree>
    <p:extLst>
      <p:ext uri="{BB962C8B-B14F-4D97-AF65-F5344CB8AC3E}">
        <p14:creationId xmlns:p14="http://schemas.microsoft.com/office/powerpoint/2010/main" val="56428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a:solidFill>
            <a:schemeClr val="bg1"/>
          </a:solidFill>
          <a:ln>
            <a:solidFill>
              <a:srgbClr val="000066"/>
            </a:solidFill>
          </a:ln>
        </p:spPr>
        <p:txBody>
          <a:bodyPr anchor="ctr" anchorCtr="0">
            <a:normAutofit/>
          </a:bodyP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Pride Hurts God</a:t>
            </a:r>
          </a:p>
        </p:txBody>
      </p:sp>
      <p:sp>
        <p:nvSpPr>
          <p:cNvPr id="3" name="Content Placeholder 2"/>
          <p:cNvSpPr>
            <a:spLocks noGrp="1"/>
          </p:cNvSpPr>
          <p:nvPr>
            <p:ph idx="1"/>
          </p:nvPr>
        </p:nvSpPr>
        <p:spPr>
          <a:xfrm>
            <a:off x="671052" y="1295400"/>
            <a:ext cx="7772400" cy="5257800"/>
          </a:xfrm>
        </p:spPr>
        <p:txBody>
          <a:bodyPr>
            <a:normAutofit/>
          </a:bodyPr>
          <a:lstStyle/>
          <a:p>
            <a:pPr>
              <a:spcAft>
                <a:spcPts val="300"/>
              </a:spcAft>
            </a:pPr>
            <a:r>
              <a:rPr lang="en-US" sz="3200" dirty="0">
                <a:latin typeface="Verdana" panose="020B0604030504040204" pitchFamily="34" charset="0"/>
                <a:ea typeface="Verdana" panose="020B0604030504040204" pitchFamily="34" charset="0"/>
                <a:cs typeface="Verdana" panose="020B0604030504040204" pitchFamily="34" charset="0"/>
              </a:rPr>
              <a:t>2 Chr.26:…15-16 (Pr.16:18)</a:t>
            </a:r>
          </a:p>
          <a:p>
            <a:pPr>
              <a:spcAft>
                <a:spcPts val="300"/>
              </a:spcAft>
            </a:pPr>
            <a:r>
              <a:rPr lang="en-US" dirty="0">
                <a:latin typeface="Verdana" panose="020B0604030504040204" pitchFamily="34" charset="0"/>
                <a:ea typeface="Verdana" panose="020B0604030504040204" pitchFamily="34" charset="0"/>
                <a:cs typeface="Verdana" panose="020B0604030504040204" pitchFamily="34" charset="0"/>
              </a:rPr>
              <a:t>Ac.5</a:t>
            </a:r>
          </a:p>
          <a:p>
            <a:r>
              <a:rPr lang="en-US" dirty="0">
                <a:latin typeface="Verdana" panose="020B0604030504040204" pitchFamily="34" charset="0"/>
                <a:ea typeface="Verdana" panose="020B0604030504040204" pitchFamily="34" charset="0"/>
                <a:cs typeface="Verdana" panose="020B0604030504040204" pitchFamily="34" charset="0"/>
              </a:rPr>
              <a:t>Ga.5:26 –</a:t>
            </a:r>
          </a:p>
          <a:p>
            <a:pPr lvl="1">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Having exaggerated self-conceptions, conceited, boastful</a:t>
            </a:r>
          </a:p>
          <a:p>
            <a:pPr lvl="1">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The proud hate pride . . .</a:t>
            </a:r>
          </a:p>
        </p:txBody>
      </p:sp>
      <p:sp>
        <p:nvSpPr>
          <p:cNvPr id="4" name="Rectangle 3"/>
          <p:cNvSpPr/>
          <p:nvPr/>
        </p:nvSpPr>
        <p:spPr>
          <a:xfrm>
            <a:off x="762000" y="4984956"/>
            <a:ext cx="3733800" cy="1447800"/>
          </a:xfrm>
          <a:prstGeom prst="rect">
            <a:avLst/>
          </a:prstGeom>
          <a:solidFill>
            <a:srgbClr val="800000"/>
          </a:solid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baseline="30000" dirty="0">
                <a:solidFill>
                  <a:srgbClr val="FFFF00"/>
                </a:solidFill>
              </a:rPr>
              <a:t>1</a:t>
            </a:r>
            <a:r>
              <a:rPr lang="en-US" sz="3200" dirty="0"/>
              <a:t>The stronger calls out the weaker</a:t>
            </a:r>
          </a:p>
        </p:txBody>
      </p:sp>
      <p:sp>
        <p:nvSpPr>
          <p:cNvPr id="5" name="Rectangle 4"/>
          <p:cNvSpPr/>
          <p:nvPr/>
        </p:nvSpPr>
        <p:spPr>
          <a:xfrm>
            <a:off x="4662948" y="4984956"/>
            <a:ext cx="3733800" cy="1447800"/>
          </a:xfrm>
          <a:prstGeom prst="rect">
            <a:avLst/>
          </a:prstGeom>
          <a:solidFill>
            <a:srgbClr val="800000"/>
          </a:solid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baseline="30000" dirty="0">
                <a:solidFill>
                  <a:srgbClr val="FFFF00"/>
                </a:solidFill>
              </a:rPr>
              <a:t>2</a:t>
            </a:r>
            <a:r>
              <a:rPr lang="en-US" sz="3200" dirty="0"/>
              <a:t>The weaker envies the stronger</a:t>
            </a:r>
          </a:p>
        </p:txBody>
      </p:sp>
    </p:spTree>
    <p:extLst>
      <p:ext uri="{BB962C8B-B14F-4D97-AF65-F5344CB8AC3E}">
        <p14:creationId xmlns:p14="http://schemas.microsoft.com/office/powerpoint/2010/main" val="201002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a:solidFill>
            <a:schemeClr val="bg1"/>
          </a:solidFill>
          <a:ln>
            <a:solidFill>
              <a:srgbClr val="000066"/>
            </a:solidFill>
          </a:ln>
        </p:spPr>
        <p:txBody>
          <a:bodyPr anchor="ctr" anchorCtr="0">
            <a:normAutofit/>
          </a:bodyPr>
          <a:lstStyle/>
          <a:p>
            <a:pPr algn="ct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Pride Hurts God</a:t>
            </a:r>
            <a:b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2.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Pride Humiliates friends</a:t>
            </a:r>
          </a:p>
        </p:txBody>
      </p:sp>
      <p:sp>
        <p:nvSpPr>
          <p:cNvPr id="3" name="Content Placeholder 2"/>
          <p:cNvSpPr>
            <a:spLocks noGrp="1"/>
          </p:cNvSpPr>
          <p:nvPr>
            <p:ph idx="1"/>
          </p:nvPr>
        </p:nvSpPr>
        <p:spPr>
          <a:xfrm>
            <a:off x="671052" y="1295400"/>
            <a:ext cx="7772400" cy="5257800"/>
          </a:xfrm>
        </p:spPr>
        <p:txBody>
          <a:bodyPr>
            <a:normAutofit/>
          </a:bodyPr>
          <a:lstStyle/>
          <a:p>
            <a:pPr>
              <a:spcAft>
                <a:spcPts val="300"/>
              </a:spcAft>
            </a:pPr>
            <a:r>
              <a:rPr lang="en-US" sz="3200" dirty="0">
                <a:latin typeface="Verdana" panose="020B0604030504040204" pitchFamily="34" charset="0"/>
                <a:ea typeface="Verdana" panose="020B0604030504040204" pitchFamily="34" charset="0"/>
                <a:cs typeface="Verdana" panose="020B0604030504040204" pitchFamily="34" charset="0"/>
              </a:rPr>
              <a:t>Is.65:5</a:t>
            </a:r>
            <a:endParaRPr lang="en-US" sz="3000" dirty="0">
              <a:latin typeface="Verdana" panose="020B0604030504040204" pitchFamily="34" charset="0"/>
              <a:ea typeface="Verdana" panose="020B0604030504040204" pitchFamily="34" charset="0"/>
              <a:cs typeface="Verdana" panose="020B0604030504040204" pitchFamily="34" charset="0"/>
            </a:endParaRPr>
          </a:p>
          <a:p>
            <a:pPr lvl="1">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Influence of heathenism on Jews</a:t>
            </a:r>
          </a:p>
          <a:p>
            <a:pPr lvl="1">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Law humbled them: </a:t>
            </a:r>
            <a:r>
              <a:rPr lang="en-US" sz="3200" b="1" baseline="30000" dirty="0">
                <a:solidFill>
                  <a:srgbClr val="800000"/>
                </a:solidFill>
                <a:latin typeface="Arial" panose="020B0604020202020204" pitchFamily="34" charset="0"/>
                <a:ea typeface="Verdana" panose="020B0604030504040204" pitchFamily="34" charset="0"/>
                <a:cs typeface="Arial" panose="020B0604020202020204" pitchFamily="34" charset="0"/>
              </a:rPr>
              <a:t>1</a:t>
            </a:r>
            <a:r>
              <a:rPr lang="en-US" sz="3200" dirty="0">
                <a:latin typeface="Arial" panose="020B0604020202020204" pitchFamily="34" charset="0"/>
                <a:ea typeface="Verdana" panose="020B0604030504040204" pitchFamily="34" charset="0"/>
                <a:cs typeface="Arial" panose="020B0604020202020204" pitchFamily="34" charset="0"/>
              </a:rPr>
              <a:t>exposed sins; </a:t>
            </a:r>
            <a:r>
              <a:rPr lang="en-US" sz="3200" b="1" baseline="30000" dirty="0">
                <a:solidFill>
                  <a:srgbClr val="800000"/>
                </a:solidFill>
                <a:latin typeface="Arial" panose="020B0604020202020204" pitchFamily="34" charset="0"/>
                <a:ea typeface="Verdana" panose="020B0604030504040204" pitchFamily="34" charset="0"/>
                <a:cs typeface="Arial" panose="020B0604020202020204" pitchFamily="34" charset="0"/>
              </a:rPr>
              <a:t>2</a:t>
            </a:r>
            <a:r>
              <a:rPr lang="en-US" sz="3200" dirty="0">
                <a:latin typeface="Arial" panose="020B0604020202020204" pitchFamily="34" charset="0"/>
                <a:ea typeface="Verdana" panose="020B0604030504040204" pitchFamily="34" charset="0"/>
                <a:cs typeface="Arial" panose="020B0604020202020204" pitchFamily="34" charset="0"/>
              </a:rPr>
              <a:t>God’s holiness</a:t>
            </a:r>
          </a:p>
          <a:p>
            <a:pPr lvl="1">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Paganism freed them from law, encouraged a pretend holiness</a:t>
            </a:r>
          </a:p>
        </p:txBody>
      </p:sp>
      <p:sp>
        <p:nvSpPr>
          <p:cNvPr id="4" name="Rectangle 3"/>
          <p:cNvSpPr/>
          <p:nvPr/>
        </p:nvSpPr>
        <p:spPr>
          <a:xfrm>
            <a:off x="762000" y="4984956"/>
            <a:ext cx="3733800" cy="1447800"/>
          </a:xfrm>
          <a:prstGeom prst="rect">
            <a:avLst/>
          </a:prstGeom>
          <a:blipFill>
            <a:blip r:embed="rId2"/>
            <a:tile tx="0" ty="0" sx="100000" sy="100000" flip="none" algn="tl"/>
          </a:blip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Mt.6,</a:t>
            </a:r>
            <a:r>
              <a:rPr lang="en-US" sz="3200" dirty="0">
                <a:solidFill>
                  <a:srgbClr val="000066"/>
                </a:solidFill>
              </a:rPr>
              <a:t> </a:t>
            </a:r>
            <a:r>
              <a:rPr lang="en-US" sz="3200" dirty="0">
                <a:solidFill>
                  <a:schemeClr val="tx1"/>
                </a:solidFill>
              </a:rPr>
              <a:t>love being noticed and praised</a:t>
            </a:r>
          </a:p>
        </p:txBody>
      </p:sp>
      <p:sp>
        <p:nvSpPr>
          <p:cNvPr id="5" name="Rectangle 4"/>
          <p:cNvSpPr/>
          <p:nvPr/>
        </p:nvSpPr>
        <p:spPr>
          <a:xfrm>
            <a:off x="4648200" y="4984956"/>
            <a:ext cx="3733800" cy="1447800"/>
          </a:xfrm>
          <a:prstGeom prst="rect">
            <a:avLst/>
          </a:prstGeom>
          <a:blipFill>
            <a:blip r:embed="rId2"/>
            <a:tile tx="0" ty="0" sx="100000" sy="100000" flip="none" algn="tl"/>
          </a:blip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Ja.2:1-13,</a:t>
            </a:r>
            <a:r>
              <a:rPr lang="en-US" sz="3200" dirty="0">
                <a:solidFill>
                  <a:srgbClr val="000066"/>
                </a:solidFill>
              </a:rPr>
              <a:t> </a:t>
            </a:r>
            <a:r>
              <a:rPr lang="en-US" sz="3200" dirty="0">
                <a:solidFill>
                  <a:schemeClr val="tx1"/>
                </a:solidFill>
              </a:rPr>
              <a:t>partiality expresses pride</a:t>
            </a:r>
          </a:p>
        </p:txBody>
      </p:sp>
    </p:spTree>
    <p:extLst>
      <p:ext uri="{BB962C8B-B14F-4D97-AF65-F5344CB8AC3E}">
        <p14:creationId xmlns:p14="http://schemas.microsoft.com/office/powerpoint/2010/main" val="207787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a:solidFill>
            <a:schemeClr val="bg1"/>
          </a:solidFill>
          <a:ln>
            <a:solidFill>
              <a:srgbClr val="000066"/>
            </a:solidFill>
          </a:ln>
        </p:spPr>
        <p:txBody>
          <a:bodyPr anchor="ctr" anchorCtr="0">
            <a:normAutofit fontScale="90000"/>
          </a:bodyPr>
          <a:lstStyle/>
          <a:p>
            <a:pPr algn="ct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1. Pride h</a:t>
            </a: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urts God</a:t>
            </a:r>
            <a:b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Pride humiliates friends</a:t>
            </a:r>
            <a:br>
              <a:rPr lang="en-US" sz="2200" dirty="0">
                <a:latin typeface="Verdana" panose="020B0604030504040204" pitchFamily="34" charset="0"/>
                <a:ea typeface="Verdana" panose="020B0604030504040204" pitchFamily="34" charset="0"/>
                <a:cs typeface="Verdana" panose="020B0604030504040204" pitchFamily="34" charset="0"/>
              </a:rPr>
            </a:br>
            <a:r>
              <a:rPr lang="en-US" sz="3100" dirty="0">
                <a:latin typeface="Verdana" panose="020B0604030504040204" pitchFamily="34" charset="0"/>
                <a:ea typeface="Verdana" panose="020B0604030504040204" pitchFamily="34" charset="0"/>
                <a:cs typeface="Verdana" panose="020B0604030504040204" pitchFamily="34" charset="0"/>
              </a:rPr>
              <a:t>3. </a:t>
            </a:r>
            <a:r>
              <a:rPr lang="en-US" sz="4000" dirty="0">
                <a:solidFill>
                  <a:srgbClr val="000066"/>
                </a:solidFill>
                <a:latin typeface="Verdana" panose="020B0604030504040204" pitchFamily="34" charset="0"/>
                <a:ea typeface="Verdana" panose="020B0604030504040204" pitchFamily="34" charset="0"/>
                <a:cs typeface="Verdana" panose="020B0604030504040204" pitchFamily="34" charset="0"/>
              </a:rPr>
              <a:t>Pride Hinders truth</a:t>
            </a:r>
            <a:endPar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1052" y="1447800"/>
            <a:ext cx="7772400" cy="5105400"/>
          </a:xfrm>
        </p:spPr>
        <p:txBody>
          <a:bodyPr>
            <a:normAutofit/>
          </a:bodyPr>
          <a:lstStyle/>
          <a:p>
            <a:pPr>
              <a:spcAft>
                <a:spcPts val="300"/>
              </a:spcAft>
            </a:pPr>
            <a:r>
              <a:rPr lang="en-US" sz="3200" dirty="0">
                <a:latin typeface="Verdana" panose="020B0604030504040204" pitchFamily="34" charset="0"/>
                <a:ea typeface="Verdana" panose="020B0604030504040204" pitchFamily="34" charset="0"/>
                <a:cs typeface="Verdana" panose="020B0604030504040204" pitchFamily="34" charset="0"/>
              </a:rPr>
              <a:t>1 Co.1:…25-26</a:t>
            </a:r>
          </a:p>
          <a:p>
            <a:pPr lvl="1">
              <a:spcAft>
                <a:spcPts val="300"/>
              </a:spcAft>
            </a:pPr>
            <a:r>
              <a:rPr lang="en-US" sz="3200" dirty="0">
                <a:latin typeface="Verdana" panose="020B0604030504040204" pitchFamily="34" charset="0"/>
                <a:ea typeface="Verdana" panose="020B0604030504040204" pitchFamily="34" charset="0"/>
                <a:cs typeface="Verdana" panose="020B0604030504040204" pitchFamily="34" charset="0"/>
              </a:rPr>
              <a:t>So busy fighting for # 1 spot, they cannot preach gospel</a:t>
            </a:r>
          </a:p>
          <a:p>
            <a:pPr lvl="1">
              <a:spcAft>
                <a:spcPts val="300"/>
              </a:spcAft>
            </a:pPr>
            <a:r>
              <a:rPr lang="en-US" sz="3200" dirty="0">
                <a:latin typeface="Verdana" panose="020B0604030504040204" pitchFamily="34" charset="0"/>
                <a:ea typeface="Verdana" panose="020B0604030504040204" pitchFamily="34" charset="0"/>
                <a:cs typeface="Verdana" panose="020B0604030504040204" pitchFamily="34" charset="0"/>
              </a:rPr>
              <a:t>1 Th.1:8</a:t>
            </a:r>
          </a:p>
          <a:p>
            <a:pPr marL="0" indent="0">
              <a:spcAft>
                <a:spcPts val="3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762000" y="3810000"/>
            <a:ext cx="7620000" cy="2514600"/>
          </a:xfrm>
          <a:prstGeom prst="roundRect">
            <a:avLst/>
          </a:prstGeom>
          <a:solidFill>
            <a:schemeClr val="tx1"/>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300" dirty="0"/>
              <a:t>  For from you the word of the Lord has sounded forth, not only in Macedonia and Achaia, but also in every place.  Your faith toward God has gone out, so that we do not need to say anything</a:t>
            </a:r>
          </a:p>
        </p:txBody>
      </p:sp>
    </p:spTree>
    <p:extLst>
      <p:ext uri="{BB962C8B-B14F-4D97-AF65-F5344CB8AC3E}">
        <p14:creationId xmlns:p14="http://schemas.microsoft.com/office/powerpoint/2010/main" val="35444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rmAutofit/>
          </a:bodyPr>
          <a:lstStyle/>
          <a:p>
            <a:pPr algn="ctr"/>
            <a:r>
              <a:rPr lang="en-US" sz="4000" dirty="0">
                <a:solidFill>
                  <a:schemeClr val="tx1"/>
                </a:solidFill>
                <a:latin typeface="Arial" panose="020B0604020202020204" pitchFamily="34" charset="0"/>
                <a:ea typeface="Verdana" panose="020B0604030504040204" pitchFamily="34" charset="0"/>
                <a:cs typeface="Arial" panose="020B0604020202020204" pitchFamily="34" charset="0"/>
              </a:rPr>
              <a:t>Jeremiah 9</a:t>
            </a:r>
          </a:p>
        </p:txBody>
      </p:sp>
      <p:sp>
        <p:nvSpPr>
          <p:cNvPr id="3" name="Content Placeholder 2"/>
          <p:cNvSpPr>
            <a:spLocks noGrp="1"/>
          </p:cNvSpPr>
          <p:nvPr>
            <p:ph idx="1"/>
          </p:nvPr>
        </p:nvSpPr>
        <p:spPr>
          <a:xfrm>
            <a:off x="673512" y="1219200"/>
            <a:ext cx="7772400" cy="5029200"/>
          </a:xfrm>
        </p:spPr>
        <p:txBody>
          <a:bodyPr>
            <a:normAutofit lnSpcReduction="10000"/>
          </a:bodyPr>
          <a:lstStyle/>
          <a:p>
            <a:pPr marL="0" lvl="0" indent="0" fontAlgn="base">
              <a:spcBef>
                <a:spcPts val="600"/>
              </a:spcBef>
              <a:spcAft>
                <a:spcPct val="0"/>
              </a:spcAft>
              <a:buNone/>
            </a:pPr>
            <a:r>
              <a:rPr lang="en-US" b="1" kern="0" baseline="30000" dirty="0">
                <a:solidFill>
                  <a:srgbClr val="800000"/>
                </a:solidFill>
                <a:latin typeface="Verdana" panose="020B0604030504040204" pitchFamily="34" charset="0"/>
                <a:ea typeface="Verdana" panose="020B0604030504040204" pitchFamily="34" charset="0"/>
                <a:cs typeface="Verdana" panose="020B0604030504040204" pitchFamily="34" charset="0"/>
              </a:rPr>
              <a:t>23</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Thus says the </a:t>
            </a:r>
            <a:r>
              <a:rPr lang="en-US" kern="0" cap="small" dirty="0">
                <a:solidFill>
                  <a:srgbClr val="000066"/>
                </a:solidFill>
                <a:latin typeface="Verdana" panose="020B0604030504040204" pitchFamily="34" charset="0"/>
                <a:ea typeface="Verdana" panose="020B0604030504040204" pitchFamily="34" charset="0"/>
                <a:cs typeface="Verdana" panose="020B0604030504040204" pitchFamily="34" charset="0"/>
              </a:rPr>
              <a:t>L</a:t>
            </a:r>
            <a:r>
              <a:rPr lang="en-US" sz="3300" kern="0" cap="small" dirty="0">
                <a:solidFill>
                  <a:srgbClr val="000066"/>
                </a:solidFill>
                <a:latin typeface="Verdana" panose="020B0604030504040204" pitchFamily="34" charset="0"/>
                <a:ea typeface="Verdana" panose="020B0604030504040204" pitchFamily="34" charset="0"/>
                <a:cs typeface="Verdana" panose="020B0604030504040204" pitchFamily="34" charset="0"/>
              </a:rPr>
              <a:t>ord</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“Let not the wise </a:t>
            </a:r>
            <a:r>
              <a:rPr lang="en-US" i="1" kern="0" dirty="0">
                <a:solidFill>
                  <a:srgbClr val="000066"/>
                </a:solidFill>
                <a:latin typeface="Verdana" panose="020B0604030504040204" pitchFamily="34" charset="0"/>
                <a:ea typeface="Verdana" panose="020B0604030504040204" pitchFamily="34" charset="0"/>
                <a:cs typeface="Verdana" panose="020B0604030504040204" pitchFamily="34" charset="0"/>
              </a:rPr>
              <a:t>man</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glory in his wisdom, Let not the mighty </a:t>
            </a:r>
            <a:r>
              <a:rPr lang="en-US" i="1" kern="0" dirty="0">
                <a:solidFill>
                  <a:srgbClr val="000066"/>
                </a:solidFill>
                <a:latin typeface="Verdana" panose="020B0604030504040204" pitchFamily="34" charset="0"/>
                <a:ea typeface="Verdana" panose="020B0604030504040204" pitchFamily="34" charset="0"/>
                <a:cs typeface="Verdana" panose="020B0604030504040204" pitchFamily="34" charset="0"/>
              </a:rPr>
              <a:t>man</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glory in his might, Nor let the rich </a:t>
            </a:r>
            <a:r>
              <a:rPr lang="en-US" i="1" kern="0" dirty="0">
                <a:solidFill>
                  <a:srgbClr val="000066"/>
                </a:solidFill>
                <a:latin typeface="Verdana" panose="020B0604030504040204" pitchFamily="34" charset="0"/>
                <a:ea typeface="Verdana" panose="020B0604030504040204" pitchFamily="34" charset="0"/>
                <a:cs typeface="Verdana" panose="020B0604030504040204" pitchFamily="34" charset="0"/>
              </a:rPr>
              <a:t>man</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glory in his riches;   </a:t>
            </a:r>
            <a:r>
              <a:rPr lang="en-US" b="1" kern="0" baseline="30000" dirty="0">
                <a:solidFill>
                  <a:srgbClr val="800000"/>
                </a:solidFill>
                <a:latin typeface="Verdana" panose="020B0604030504040204" pitchFamily="34" charset="0"/>
                <a:ea typeface="Verdana" panose="020B0604030504040204" pitchFamily="34" charset="0"/>
                <a:cs typeface="Verdana" panose="020B0604030504040204" pitchFamily="34" charset="0"/>
              </a:rPr>
              <a:t>24</a:t>
            </a:r>
            <a:r>
              <a:rPr lang="en-US" kern="0" baseline="300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But let him who glories glory in this, That he understands and knows Me, That I </a:t>
            </a:r>
            <a:r>
              <a:rPr lang="en-US" i="1" kern="0" dirty="0">
                <a:solidFill>
                  <a:srgbClr val="000066"/>
                </a:solidFill>
                <a:latin typeface="Verdana" panose="020B0604030504040204" pitchFamily="34" charset="0"/>
                <a:ea typeface="Verdana" panose="020B0604030504040204" pitchFamily="34" charset="0"/>
                <a:cs typeface="Verdana" panose="020B0604030504040204" pitchFamily="34" charset="0"/>
              </a:rPr>
              <a:t>am</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the </a:t>
            </a:r>
            <a:r>
              <a:rPr lang="en-US" kern="0" cap="small" dirty="0">
                <a:solidFill>
                  <a:srgbClr val="000066"/>
                </a:solidFill>
                <a:latin typeface="Verdana" panose="020B0604030504040204" pitchFamily="34" charset="0"/>
                <a:ea typeface="Verdana" panose="020B0604030504040204" pitchFamily="34" charset="0"/>
                <a:cs typeface="Verdana" panose="020B0604030504040204" pitchFamily="34" charset="0"/>
              </a:rPr>
              <a:t>L</a:t>
            </a:r>
            <a:r>
              <a:rPr lang="en-US" sz="3300" kern="0" cap="small" dirty="0">
                <a:solidFill>
                  <a:srgbClr val="000066"/>
                </a:solidFill>
                <a:latin typeface="Verdana" panose="020B0604030504040204" pitchFamily="34" charset="0"/>
                <a:ea typeface="Verdana" panose="020B0604030504040204" pitchFamily="34" charset="0"/>
                <a:cs typeface="Verdana" panose="020B0604030504040204" pitchFamily="34" charset="0"/>
              </a:rPr>
              <a:t>ord</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exercising loving-kindness, judgment, and righteous-ness in the earth.  For in these I delight,” says the </a:t>
            </a:r>
            <a:r>
              <a:rPr lang="en-US" kern="0" cap="small" dirty="0">
                <a:solidFill>
                  <a:srgbClr val="000066"/>
                </a:solidFill>
                <a:latin typeface="Verdana" panose="020B0604030504040204" pitchFamily="34" charset="0"/>
                <a:ea typeface="Verdana" panose="020B0604030504040204" pitchFamily="34" charset="0"/>
                <a:cs typeface="Verdana" panose="020B0604030504040204" pitchFamily="34" charset="0"/>
              </a:rPr>
              <a:t>L</a:t>
            </a:r>
            <a:r>
              <a:rPr lang="en-US" sz="3300" kern="0" cap="small" dirty="0">
                <a:solidFill>
                  <a:srgbClr val="000066"/>
                </a:solidFill>
                <a:latin typeface="Verdana" panose="020B0604030504040204" pitchFamily="34" charset="0"/>
                <a:ea typeface="Verdana" panose="020B0604030504040204" pitchFamily="34" charset="0"/>
                <a:cs typeface="Verdana" panose="020B0604030504040204" pitchFamily="34" charset="0"/>
              </a:rPr>
              <a:t>ord</a:t>
            </a: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 </a:t>
            </a:r>
          </a:p>
          <a:p>
            <a:pPr marL="0" indent="0">
              <a:spcAft>
                <a:spcPts val="600"/>
              </a:spcAft>
              <a:buNone/>
            </a:pPr>
            <a:endParaRPr lang="en-US" sz="3200"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5105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rmAutofit/>
          </a:bodyPr>
          <a:lstStyle/>
          <a:p>
            <a:pPr algn="ctr"/>
            <a:r>
              <a:rPr lang="en-US" sz="4000" dirty="0">
                <a:solidFill>
                  <a:schemeClr val="tx1"/>
                </a:solidFill>
                <a:latin typeface="Arial" panose="020B0604020202020204" pitchFamily="34" charset="0"/>
                <a:ea typeface="Verdana" panose="020B0604030504040204" pitchFamily="34" charset="0"/>
                <a:cs typeface="Arial" panose="020B0604020202020204" pitchFamily="34" charset="0"/>
              </a:rPr>
              <a:t>Jeremiah 9</a:t>
            </a:r>
          </a:p>
        </p:txBody>
      </p:sp>
      <p:sp>
        <p:nvSpPr>
          <p:cNvPr id="3" name="Content Placeholder 2"/>
          <p:cNvSpPr>
            <a:spLocks noGrp="1"/>
          </p:cNvSpPr>
          <p:nvPr>
            <p:ph idx="1"/>
          </p:nvPr>
        </p:nvSpPr>
        <p:spPr>
          <a:xfrm>
            <a:off x="673512" y="1295400"/>
            <a:ext cx="7772400" cy="4830762"/>
          </a:xfrm>
        </p:spPr>
        <p:txBody>
          <a:bodyPr>
            <a:normAutofit/>
          </a:bodyPr>
          <a:lstStyle/>
          <a:p>
            <a:pPr marL="0" indent="0">
              <a:spcAft>
                <a:spcPts val="300"/>
              </a:spcAft>
              <a:buNone/>
            </a:pPr>
            <a:r>
              <a:rPr lang="en-US" kern="0" dirty="0">
                <a:solidFill>
                  <a:srgbClr val="000066"/>
                </a:solidFill>
                <a:latin typeface="Verdana" panose="020B0604030504040204" pitchFamily="34" charset="0"/>
                <a:ea typeface="Verdana" panose="020B0604030504040204" pitchFamily="34" charset="0"/>
                <a:cs typeface="Verdana" panose="020B0604030504040204" pitchFamily="34" charset="0"/>
              </a:rPr>
              <a:t>Jewish</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arrogance</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would not protect them from Babylonian troops</a:t>
            </a:r>
          </a:p>
          <a:p>
            <a:pPr marL="0" indent="0">
              <a:spcAft>
                <a:spcPts val="300"/>
              </a:spcAft>
              <a:buNone/>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Jewish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wisdom</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would not outsmart Nebuchadnezzar</a:t>
            </a:r>
          </a:p>
          <a:p>
            <a:pPr marL="0" indent="0">
              <a:spcAft>
                <a:spcPts val="300"/>
              </a:spcAft>
              <a:buNone/>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Jewish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might</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could not stop him</a:t>
            </a:r>
          </a:p>
          <a:p>
            <a:pPr marL="0" indent="0">
              <a:spcAft>
                <a:spcPts val="300"/>
              </a:spcAft>
              <a:buNone/>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Jewish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riches</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 would become wages for Babylonian soldiers</a:t>
            </a:r>
          </a:p>
          <a:p>
            <a:pPr marL="0" lvl="0" indent="0" fontAlgn="base">
              <a:spcBef>
                <a:spcPts val="600"/>
              </a:spcBef>
              <a:spcAft>
                <a:spcPct val="0"/>
              </a:spcAft>
              <a:buNone/>
            </a:pPr>
            <a:endParaRPr lang="en-US" sz="3200"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96694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143000"/>
          </a:xfrm>
        </p:spPr>
        <p:txBody>
          <a:bodyPr>
            <a:normAutofit fontScale="90000"/>
          </a:bodyPr>
          <a:lstStyle/>
          <a:p>
            <a:pPr algn="ctr"/>
            <a:r>
              <a:rPr lang="en-US"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Abomination:</a:t>
            </a:r>
            <a:br>
              <a:rPr lang="en-US" dirty="0">
                <a:solidFill>
                  <a:schemeClr val="tx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dirty="0">
                <a:solidFill>
                  <a:schemeClr val="tx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morally repulsive</a:t>
            </a:r>
          </a:p>
        </p:txBody>
      </p:sp>
      <p:sp>
        <p:nvSpPr>
          <p:cNvPr id="3" name="Content Placeholder 2"/>
          <p:cNvSpPr>
            <a:spLocks noGrp="1"/>
          </p:cNvSpPr>
          <p:nvPr>
            <p:ph idx="1"/>
          </p:nvPr>
        </p:nvSpPr>
        <p:spPr>
          <a:xfrm>
            <a:off x="671052" y="1600200"/>
            <a:ext cx="7772400" cy="4572000"/>
          </a:xfrm>
        </p:spPr>
        <p:txBody>
          <a:bodyPr>
            <a:normAutofit/>
          </a:bodyPr>
          <a:lstStyle/>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A proud look – ‘haughty eyes’</a:t>
            </a:r>
          </a:p>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Illustrated: Pr.30:13; Isa.10:12-14</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LXX: our ‘hubris’; wanton </a:t>
            </a:r>
            <a:r>
              <a:rPr lang="en-US" dirty="0" err="1">
                <a:latin typeface="Verdana" panose="020B0604030504040204" pitchFamily="34" charset="0"/>
                <a:ea typeface="Verdana" panose="020B0604030504040204" pitchFamily="34" charset="0"/>
                <a:cs typeface="Verdana" panose="020B0604030504040204" pitchFamily="34" charset="0"/>
              </a:rPr>
              <a:t>inso-lence</a:t>
            </a:r>
            <a:r>
              <a:rPr lang="en-US" dirty="0">
                <a:latin typeface="Verdana" panose="020B0604030504040204" pitchFamily="34" charset="0"/>
                <a:ea typeface="Verdana" panose="020B0604030504040204" pitchFamily="34" charset="0"/>
                <a:cs typeface="Verdana" panose="020B0604030504040204" pitchFamily="34" charset="0"/>
              </a:rPr>
              <a:t> or arrogance resulting from excessive pride or from passion </a:t>
            </a:r>
            <a:br>
              <a:rPr lang="en-US" dirty="0">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Verdana" panose="020B0604030504040204" pitchFamily="34" charset="0"/>
              </a:rPr>
              <a:t>– Webster, 1960</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9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000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000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60556" y="685800"/>
            <a:ext cx="8610600" cy="1371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00"/>
                </a:solidFill>
                <a:latin typeface="Verdana" panose="020B0604030504040204" pitchFamily="34" charset="0"/>
                <a:ea typeface="Verdana" panose="020B0604030504040204" pitchFamily="34" charset="0"/>
                <a:cs typeface="Verdana" panose="020B0604030504040204" pitchFamily="34" charset="0"/>
              </a:rPr>
              <a:t>I. What Is Pride?</a:t>
            </a:r>
          </a:p>
        </p:txBody>
      </p:sp>
    </p:spTree>
    <p:extLst>
      <p:ext uri="{BB962C8B-B14F-4D97-AF65-F5344CB8AC3E}">
        <p14:creationId xmlns:p14="http://schemas.microsoft.com/office/powerpoint/2010/main" val="419868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143000"/>
          </a:xfrm>
          <a:ln>
            <a:solidFill>
              <a:srgbClr val="000066"/>
            </a:solidFill>
          </a:ln>
        </p:spPr>
        <p:txBody>
          <a:bodyPr anchor="ctr" anchorCtr="0">
            <a:normAutofit/>
          </a:bodyPr>
          <a:lstStyle/>
          <a:p>
            <a:pPr algn="ct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Pride is . . . </a:t>
            </a:r>
          </a:p>
        </p:txBody>
      </p:sp>
      <p:sp>
        <p:nvSpPr>
          <p:cNvPr id="3" name="Content Placeholder 2"/>
          <p:cNvSpPr>
            <a:spLocks noGrp="1"/>
          </p:cNvSpPr>
          <p:nvPr>
            <p:ph idx="1"/>
          </p:nvPr>
        </p:nvSpPr>
        <p:spPr>
          <a:xfrm>
            <a:off x="685800" y="1447800"/>
            <a:ext cx="7772400" cy="4572000"/>
          </a:xfrm>
        </p:spPr>
        <p:txBody>
          <a:bodyPr>
            <a:normAutofit/>
          </a:bodyPr>
          <a:lstStyle/>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NOT delight in good accomplished.</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NOT admitting truth about oneself.  Ro.12:3; Ph.4:13</a:t>
            </a:r>
          </a:p>
          <a:p>
            <a:pPr>
              <a:spcBef>
                <a:spcPts val="600"/>
              </a:spcBef>
              <a:spcAft>
                <a:spcPts val="600"/>
              </a:spcAft>
            </a:pPr>
            <a:r>
              <a:rPr lang="en-US"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Arrogance, egotism, an absorbing sense of one’s own greatness.</a:t>
            </a:r>
          </a:p>
          <a:p>
            <a:pPr lvl="1">
              <a:spcBef>
                <a:spcPts val="600"/>
              </a:spcBef>
              <a:spcAft>
                <a:spcPts val="12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“He’s good and he knows it.” </a:t>
            </a:r>
          </a:p>
        </p:txBody>
      </p:sp>
    </p:spTree>
    <p:extLst>
      <p:ext uri="{BB962C8B-B14F-4D97-AF65-F5344CB8AC3E}">
        <p14:creationId xmlns:p14="http://schemas.microsoft.com/office/powerpoint/2010/main" val="211389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5304" y="457200"/>
            <a:ext cx="8610600" cy="533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Verdana" panose="020B0604030504040204" pitchFamily="34" charset="0"/>
                <a:ea typeface="Verdana" panose="020B0604030504040204" pitchFamily="34" charset="0"/>
                <a:cs typeface="Verdana" panose="020B0604030504040204" pitchFamily="34" charset="0"/>
              </a:rPr>
              <a:t>I. What Is Pride?</a:t>
            </a:r>
          </a:p>
        </p:txBody>
      </p:sp>
      <p:sp>
        <p:nvSpPr>
          <p:cNvPr id="3" name="Rounded Rectangle 2"/>
          <p:cNvSpPr/>
          <p:nvPr/>
        </p:nvSpPr>
        <p:spPr>
          <a:xfrm>
            <a:off x="275304" y="1143000"/>
            <a:ext cx="8610600" cy="10668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00"/>
                </a:solidFill>
                <a:latin typeface="Verdana" panose="020B0604030504040204" pitchFamily="34" charset="0"/>
                <a:ea typeface="Verdana" panose="020B0604030504040204" pitchFamily="34" charset="0"/>
                <a:cs typeface="Verdana" panose="020B0604030504040204" pitchFamily="34" charset="0"/>
              </a:rPr>
              <a:t>II. Pride Takes Many Forms</a:t>
            </a:r>
          </a:p>
        </p:txBody>
      </p:sp>
    </p:spTree>
    <p:extLst>
      <p:ext uri="{BB962C8B-B14F-4D97-AF65-F5344CB8AC3E}">
        <p14:creationId xmlns:p14="http://schemas.microsoft.com/office/powerpoint/2010/main" val="213439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solidFill>
            <a:srgbClr val="FFFFCC"/>
          </a:solidFill>
          <a:ln>
            <a:solidFill>
              <a:srgbClr val="000066"/>
            </a:solidFill>
          </a:ln>
        </p:spPr>
        <p:txBody>
          <a:bodyPr anchor="ctr" anchorCtr="0">
            <a:normAutofit/>
          </a:bodyPr>
          <a:lstStyle/>
          <a:p>
            <a:pPr algn="ctr"/>
            <a:r>
              <a:rPr lang="en-US" sz="2800" b="1"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Physical</a:t>
            </a:r>
          </a:p>
        </p:txBody>
      </p:sp>
      <p:sp>
        <p:nvSpPr>
          <p:cNvPr id="3" name="Content Placeholder 2"/>
          <p:cNvSpPr>
            <a:spLocks noGrp="1"/>
          </p:cNvSpPr>
          <p:nvPr>
            <p:ph idx="1"/>
          </p:nvPr>
        </p:nvSpPr>
        <p:spPr>
          <a:xfrm>
            <a:off x="685800" y="1447800"/>
            <a:ext cx="7772400" cy="4572000"/>
          </a:xfrm>
        </p:spPr>
        <p:txBody>
          <a:bodyPr>
            <a:normAutofit/>
          </a:bodyPr>
          <a:lstStyle/>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1 Sm.9:2, Saul</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1 Sm.16:12, David</a:t>
            </a:r>
          </a:p>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2 Sm.14:25, Absalom</a:t>
            </a:r>
          </a:p>
        </p:txBody>
      </p:sp>
      <p:sp>
        <p:nvSpPr>
          <p:cNvPr id="4" name="Rounded Rectangle 3"/>
          <p:cNvSpPr/>
          <p:nvPr/>
        </p:nvSpPr>
        <p:spPr>
          <a:xfrm>
            <a:off x="1494504" y="3581400"/>
            <a:ext cx="6172200" cy="1295400"/>
          </a:xfrm>
          <a:prstGeom prst="roundRect">
            <a:avLst/>
          </a:prstGeom>
          <a:solidFill>
            <a:srgbClr val="800000"/>
          </a:solidFill>
          <a:ln>
            <a:solidFill>
              <a:srgbClr val="800000"/>
            </a:solidFill>
          </a:ln>
          <a:effectLst>
            <a:outerShdw blurRad="50800" dist="38100" dir="2700000" algn="tl" rotWithShape="0">
              <a:prstClr val="black">
                <a:alpha val="40000"/>
              </a:prstClr>
            </a:out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Today’s society is obsessed</a:t>
            </a:r>
            <a:br>
              <a:rPr lang="en-US" sz="3600" dirty="0"/>
            </a:br>
            <a:r>
              <a:rPr lang="en-US" sz="3600" dirty="0"/>
              <a:t>with physical attractiveness</a:t>
            </a:r>
          </a:p>
        </p:txBody>
      </p:sp>
    </p:spTree>
    <p:extLst>
      <p:ext uri="{BB962C8B-B14F-4D97-AF65-F5344CB8AC3E}">
        <p14:creationId xmlns:p14="http://schemas.microsoft.com/office/powerpoint/2010/main" val="278552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a:solidFill>
            <a:srgbClr val="FFFFCC"/>
          </a:solidFill>
          <a:ln>
            <a:solidFill>
              <a:srgbClr val="000066"/>
            </a:solidFill>
          </a:ln>
        </p:spPr>
        <p:txBody>
          <a:bodyPr anchor="ctr" anchorCtr="0">
            <a:normAutofit/>
          </a:bodyPr>
          <a:lstStyle/>
          <a:p>
            <a:pPr algn="ctr"/>
            <a:r>
              <a:rPr lang="en-US" sz="1600" dirty="0">
                <a:latin typeface="Verdana" panose="020B0604030504040204" pitchFamily="34" charset="0"/>
                <a:ea typeface="Verdana" panose="020B0604030504040204" pitchFamily="34" charset="0"/>
                <a:cs typeface="Verdana" panose="020B0604030504040204" pitchFamily="34" charset="0"/>
              </a:rPr>
              <a:t>1. </a:t>
            </a:r>
            <a:r>
              <a:rPr lang="en-US" sz="2000" dirty="0">
                <a:latin typeface="Verdana" panose="020B0604030504040204" pitchFamily="34" charset="0"/>
                <a:ea typeface="Verdana" panose="020B0604030504040204" pitchFamily="34" charset="0"/>
                <a:cs typeface="Verdana" panose="020B0604030504040204" pitchFamily="34" charset="0"/>
              </a:rPr>
              <a:t>Physical</a:t>
            </a:r>
            <a:b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br>
            <a:r>
              <a:rPr lang="en-US" sz="2800" b="1" dirty="0">
                <a:latin typeface="Verdana" panose="020B0604030504040204" pitchFamily="34" charset="0"/>
                <a:ea typeface="Verdana" panose="020B0604030504040204" pitchFamily="34" charset="0"/>
                <a:cs typeface="Verdana" panose="020B0604030504040204" pitchFamily="34" charset="0"/>
              </a:rPr>
              <a:t>2.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Financial</a:t>
            </a:r>
          </a:p>
        </p:txBody>
      </p:sp>
      <p:sp>
        <p:nvSpPr>
          <p:cNvPr id="3" name="Content Placeholder 2"/>
          <p:cNvSpPr>
            <a:spLocks noGrp="1"/>
          </p:cNvSpPr>
          <p:nvPr>
            <p:ph idx="1"/>
          </p:nvPr>
        </p:nvSpPr>
        <p:spPr>
          <a:xfrm>
            <a:off x="685800" y="1447800"/>
            <a:ext cx="7772400" cy="4572000"/>
          </a:xfrm>
        </p:spPr>
        <p:txBody>
          <a:bodyPr>
            <a:normAutofit/>
          </a:bodyPr>
          <a:lstStyle/>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2 K.20:…13 – </a:t>
            </a:r>
            <a:r>
              <a:rPr lang="en-US" dirty="0">
                <a:latin typeface="Verdana" panose="020B0604030504040204" pitchFamily="34" charset="0"/>
                <a:ea typeface="Verdana" panose="020B0604030504040204" pitchFamily="34" charset="0"/>
                <a:cs typeface="Verdana" panose="020B0604030504040204" pitchFamily="34" charset="0"/>
              </a:rPr>
              <a:t>Ezk.16:49</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233948" y="2209800"/>
            <a:ext cx="3200400" cy="2514600"/>
          </a:xfrm>
          <a:prstGeom prst="rect">
            <a:avLst/>
          </a:prstGeom>
          <a:solidFill>
            <a:srgbClr val="000066"/>
          </a:solidFill>
          <a:ln>
            <a:solidFill>
              <a:srgbClr val="000066"/>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Aft>
                <a:spcPts val="1200"/>
              </a:spcAft>
            </a:pPr>
            <a:r>
              <a:rPr lang="en-US" sz="3200" dirty="0">
                <a:latin typeface="Arial" panose="020B0604020202020204" pitchFamily="34" charset="0"/>
                <a:ea typeface="Verdana" panose="020B0604030504040204" pitchFamily="34" charset="0"/>
                <a:cs typeface="Arial" panose="020B0604020202020204" pitchFamily="34" charset="0"/>
              </a:rPr>
              <a:t>Easy come, easy go</a:t>
            </a:r>
          </a:p>
          <a:p>
            <a:pPr algn="ctr">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Eccl.2:7, 18-20</a:t>
            </a:r>
          </a:p>
          <a:p>
            <a:pPr algn="ctr">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Lk.16:19…</a:t>
            </a:r>
          </a:p>
        </p:txBody>
      </p:sp>
      <p:sp>
        <p:nvSpPr>
          <p:cNvPr id="5" name="Rectangle 4"/>
          <p:cNvSpPr/>
          <p:nvPr/>
        </p:nvSpPr>
        <p:spPr>
          <a:xfrm>
            <a:off x="4739148" y="2209800"/>
            <a:ext cx="3200400" cy="2514600"/>
          </a:xfrm>
          <a:prstGeom prst="rect">
            <a:avLst/>
          </a:prstGeom>
          <a:solidFill>
            <a:srgbClr val="000066"/>
          </a:solidFill>
          <a:ln>
            <a:solidFill>
              <a:srgbClr val="000066"/>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Aft>
                <a:spcPts val="1200"/>
              </a:spcAft>
            </a:pPr>
            <a:r>
              <a:rPr lang="en-US" sz="3200" dirty="0">
                <a:latin typeface="Arial" panose="020B0604020202020204" pitchFamily="34" charset="0"/>
                <a:ea typeface="Verdana" panose="020B0604030504040204" pitchFamily="34" charset="0"/>
                <a:cs typeface="Arial" panose="020B0604020202020204" pitchFamily="34" charset="0"/>
              </a:rPr>
              <a:t>Comparative pride – </a:t>
            </a:r>
          </a:p>
          <a:p>
            <a:pPr algn="ctr">
              <a:spcAft>
                <a:spcPts val="1200"/>
              </a:spcAft>
            </a:pPr>
            <a:r>
              <a:rPr lang="en-US" sz="3200" dirty="0">
                <a:latin typeface="Arial" panose="020B0604020202020204" pitchFamily="34" charset="0"/>
                <a:ea typeface="Verdana" panose="020B0604030504040204" pitchFamily="34" charset="0"/>
                <a:cs typeface="Arial" panose="020B0604020202020204" pitchFamily="34" charset="0"/>
              </a:rPr>
              <a:t>‘more than…’</a:t>
            </a:r>
          </a:p>
          <a:p>
            <a:pPr algn="ctr">
              <a:spcAft>
                <a:spcPts val="600"/>
              </a:spcAft>
            </a:pPr>
            <a:r>
              <a:rPr lang="en-US" sz="3200" dirty="0">
                <a:latin typeface="Arial" panose="020B0604020202020204" pitchFamily="34" charset="0"/>
                <a:ea typeface="Verdana" panose="020B0604030504040204" pitchFamily="34" charset="0"/>
                <a:cs typeface="Arial" panose="020B0604020202020204" pitchFamily="34" charset="0"/>
              </a:rPr>
              <a:t>1 Tim.6:17</a:t>
            </a:r>
          </a:p>
        </p:txBody>
      </p:sp>
    </p:spTree>
    <p:extLst>
      <p:ext uri="{BB962C8B-B14F-4D97-AF65-F5344CB8AC3E}">
        <p14:creationId xmlns:p14="http://schemas.microsoft.com/office/powerpoint/2010/main" val="406877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265238"/>
          </a:xfrm>
          <a:solidFill>
            <a:srgbClr val="FFFFCC"/>
          </a:solidFill>
          <a:ln>
            <a:solidFill>
              <a:srgbClr val="000066"/>
            </a:solidFill>
          </a:ln>
        </p:spPr>
        <p:txBody>
          <a:bodyPr anchor="ctr" anchorCtr="0">
            <a:normAutofit fontScale="90000"/>
          </a:body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1.</a:t>
            </a:r>
            <a:r>
              <a:rPr lang="en-US" sz="1600" dirty="0">
                <a:latin typeface="Verdana" panose="020B0604030504040204" pitchFamily="34" charset="0"/>
                <a:ea typeface="Verdana" panose="020B0604030504040204" pitchFamily="34" charset="0"/>
                <a:cs typeface="Verdana" panose="020B0604030504040204" pitchFamily="34" charset="0"/>
              </a:rPr>
              <a:t> </a:t>
            </a:r>
            <a:r>
              <a:rPr lang="en-US" sz="2200" dirty="0">
                <a:latin typeface="Verdana" panose="020B0604030504040204" pitchFamily="34" charset="0"/>
                <a:ea typeface="Verdana" panose="020B0604030504040204" pitchFamily="34" charset="0"/>
                <a:cs typeface="Verdana" panose="020B0604030504040204" pitchFamily="34" charset="0"/>
              </a:rPr>
              <a:t>Physical</a:t>
            </a:r>
            <a:br>
              <a:rPr lang="en-US" sz="3100" dirty="0">
                <a:solidFill>
                  <a:srgbClr val="000066"/>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Financial</a:t>
            </a:r>
            <a:br>
              <a:rPr lang="en-US" sz="2200" dirty="0">
                <a:latin typeface="Verdana" panose="020B0604030504040204" pitchFamily="34" charset="0"/>
                <a:ea typeface="Verdana" panose="020B0604030504040204" pitchFamily="34" charset="0"/>
                <a:cs typeface="Verdana" panose="020B0604030504040204" pitchFamily="34" charset="0"/>
              </a:rPr>
            </a:br>
            <a:r>
              <a:rPr lang="en-US" sz="3100" b="1" dirty="0">
                <a:latin typeface="Verdana" panose="020B0604030504040204" pitchFamily="34" charset="0"/>
                <a:ea typeface="Verdana" panose="020B0604030504040204" pitchFamily="34" charset="0"/>
                <a:cs typeface="Verdana" panose="020B0604030504040204" pitchFamily="34" charset="0"/>
              </a:rPr>
              <a:t>3.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Mental</a:t>
            </a:r>
          </a:p>
        </p:txBody>
      </p:sp>
      <p:sp>
        <p:nvSpPr>
          <p:cNvPr id="3" name="Content Placeholder 2"/>
          <p:cNvSpPr>
            <a:spLocks noGrp="1"/>
          </p:cNvSpPr>
          <p:nvPr>
            <p:ph idx="1"/>
          </p:nvPr>
        </p:nvSpPr>
        <p:spPr>
          <a:xfrm>
            <a:off x="685800" y="1447800"/>
            <a:ext cx="7772400" cy="5181600"/>
          </a:xfrm>
        </p:spPr>
        <p:txBody>
          <a:bodyPr>
            <a:normAutofit/>
          </a:bodyPr>
          <a:lstStyle/>
          <a:p>
            <a:r>
              <a:rPr lang="en-US" sz="3600" dirty="0">
                <a:solidFill>
                  <a:srgbClr val="000066"/>
                </a:solidFill>
              </a:rPr>
              <a:t>“Do you see a man wise in his own eyes?   </a:t>
            </a:r>
            <a:r>
              <a:rPr lang="en-US" sz="3600" i="1" dirty="0">
                <a:solidFill>
                  <a:srgbClr val="000066"/>
                </a:solidFill>
              </a:rPr>
              <a:t>There is</a:t>
            </a:r>
            <a:r>
              <a:rPr lang="en-US" sz="3600" dirty="0">
                <a:solidFill>
                  <a:srgbClr val="000066"/>
                </a:solidFill>
              </a:rPr>
              <a:t> more hope for a fool than for him”</a:t>
            </a:r>
            <a:r>
              <a:rPr lang="en-US" dirty="0">
                <a:solidFill>
                  <a:srgbClr val="000066"/>
                </a:solidFill>
              </a:rPr>
              <a:t> </a:t>
            </a:r>
            <a:r>
              <a:rPr lang="en-US" sz="2800" dirty="0"/>
              <a:t>– </a:t>
            </a:r>
            <a:r>
              <a:rPr lang="en-US" sz="2800" dirty="0">
                <a:latin typeface="Verdana" panose="020B0604030504040204" pitchFamily="34" charset="0"/>
                <a:ea typeface="Verdana" panose="020B0604030504040204" pitchFamily="34" charset="0"/>
                <a:cs typeface="Verdana" panose="020B0604030504040204" pitchFamily="34" charset="0"/>
              </a:rPr>
              <a:t>Prov.26:12</a:t>
            </a:r>
          </a:p>
          <a:p>
            <a:pPr>
              <a:spcAft>
                <a:spcPts val="200"/>
              </a:spcAft>
            </a:pPr>
            <a:r>
              <a:rPr lang="en-US" dirty="0">
                <a:latin typeface="Verdana" panose="020B0604030504040204" pitchFamily="34" charset="0"/>
                <a:ea typeface="Verdana" panose="020B0604030504040204" pitchFamily="34" charset="0"/>
                <a:cs typeface="Verdana" panose="020B0604030504040204" pitchFamily="34" charset="0"/>
              </a:rPr>
              <a:t>Ac.17:18, seed-picker</a:t>
            </a:r>
          </a:p>
          <a:p>
            <a:pPr marL="796925" lvl="1" indent="-339725">
              <a:spcAft>
                <a:spcPts val="2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Bird </a:t>
            </a:r>
          </a:p>
          <a:p>
            <a:pPr marL="796925" lvl="1" indent="-339725">
              <a:spcAft>
                <a:spcPts val="6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Loafer in marketplace</a:t>
            </a:r>
          </a:p>
        </p:txBody>
      </p:sp>
      <p:sp>
        <p:nvSpPr>
          <p:cNvPr id="4" name="Rectangle 3"/>
          <p:cNvSpPr/>
          <p:nvPr/>
        </p:nvSpPr>
        <p:spPr>
          <a:xfrm>
            <a:off x="1462548" y="5029200"/>
            <a:ext cx="62484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Aft>
                <a:spcPts val="1200"/>
              </a:spcAft>
            </a:pPr>
            <a:r>
              <a:rPr lang="en-US" sz="3200" dirty="0">
                <a:latin typeface="Arial" panose="020B0604020202020204" pitchFamily="34" charset="0"/>
                <a:ea typeface="Verdana" panose="020B0604030504040204" pitchFamily="34" charset="0"/>
                <a:cs typeface="Arial" panose="020B0604020202020204" pitchFamily="34" charset="0"/>
              </a:rPr>
              <a:t>No one knows 1/1,000,000 of information in universe</a:t>
            </a:r>
          </a:p>
        </p:txBody>
      </p:sp>
    </p:spTree>
    <p:extLst>
      <p:ext uri="{BB962C8B-B14F-4D97-AF65-F5344CB8AC3E}">
        <p14:creationId xmlns:p14="http://schemas.microsoft.com/office/powerpoint/2010/main" val="410617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794"/>
            <a:ext cx="7772400" cy="1530938"/>
          </a:xfrm>
          <a:solidFill>
            <a:srgbClr val="FFFFCC"/>
          </a:solidFill>
          <a:ln>
            <a:solidFill>
              <a:srgbClr val="000066"/>
            </a:solidFill>
          </a:ln>
        </p:spPr>
        <p:txBody>
          <a:bodyPr anchor="ctr" anchorCtr="0">
            <a:normAutofit fontScale="90000"/>
          </a:bodyPr>
          <a:lstStyle/>
          <a:p>
            <a:pPr algn="ctr"/>
            <a:r>
              <a:rPr lang="en-US" sz="1800" dirty="0">
                <a:latin typeface="Verdana" panose="020B0604030504040204" pitchFamily="34" charset="0"/>
                <a:ea typeface="Verdana" panose="020B0604030504040204" pitchFamily="34" charset="0"/>
                <a:cs typeface="Verdana" panose="020B0604030504040204" pitchFamily="34" charset="0"/>
              </a:rPr>
              <a:t>1. </a:t>
            </a:r>
            <a:r>
              <a:rPr lang="en-US" sz="2200" dirty="0">
                <a:latin typeface="Verdana" panose="020B0604030504040204" pitchFamily="34" charset="0"/>
                <a:ea typeface="Verdana" panose="020B0604030504040204" pitchFamily="34" charset="0"/>
                <a:cs typeface="Verdana" panose="020B0604030504040204" pitchFamily="34" charset="0"/>
              </a:rPr>
              <a:t>Physical</a:t>
            </a:r>
            <a:br>
              <a:rPr lang="en-US" sz="36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Financial</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3. Mental</a:t>
            </a:r>
            <a:br>
              <a:rPr lang="en-US" sz="3600" dirty="0">
                <a:latin typeface="Verdana" panose="020B0604030504040204" pitchFamily="34" charset="0"/>
                <a:ea typeface="Verdana" panose="020B0604030504040204" pitchFamily="34" charset="0"/>
                <a:cs typeface="Verdana" panose="020B0604030504040204" pitchFamily="34" charset="0"/>
              </a:rPr>
            </a:br>
            <a:r>
              <a:rPr lang="en-US" sz="3100" b="1" dirty="0">
                <a:latin typeface="Verdana" panose="020B0604030504040204" pitchFamily="34" charset="0"/>
                <a:ea typeface="Verdana" panose="020B0604030504040204" pitchFamily="34" charset="0"/>
                <a:cs typeface="Verdana" panose="020B0604030504040204" pitchFamily="34" charset="0"/>
              </a:rPr>
              <a:t>4. </a:t>
            </a:r>
            <a:r>
              <a:rPr lang="en-US" sz="3600" dirty="0">
                <a:solidFill>
                  <a:srgbClr val="000066"/>
                </a:solidFill>
                <a:latin typeface="Verdana" panose="020B0604030504040204" pitchFamily="34" charset="0"/>
                <a:ea typeface="Verdana" panose="020B0604030504040204" pitchFamily="34" charset="0"/>
                <a:cs typeface="Verdana" panose="020B0604030504040204" pitchFamily="34" charset="0"/>
              </a:rPr>
              <a:t>Successes</a:t>
            </a:r>
          </a:p>
        </p:txBody>
      </p:sp>
      <p:sp>
        <p:nvSpPr>
          <p:cNvPr id="3" name="Content Placeholder 2"/>
          <p:cNvSpPr>
            <a:spLocks noGrp="1"/>
          </p:cNvSpPr>
          <p:nvPr>
            <p:ph idx="1"/>
          </p:nvPr>
        </p:nvSpPr>
        <p:spPr>
          <a:xfrm>
            <a:off x="685800" y="1594732"/>
            <a:ext cx="7772400" cy="4425068"/>
          </a:xfrm>
        </p:spPr>
        <p:txBody>
          <a:bodyPr>
            <a:normAutofit/>
          </a:bodyPr>
          <a:lstStyle/>
          <a:p>
            <a:pPr>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Dan.5</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He made people jump…</a:t>
            </a:r>
          </a:p>
          <a:p>
            <a:pPr marL="0" indent="0">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524000" y="3048000"/>
            <a:ext cx="6113208" cy="2286000"/>
          </a:xfrm>
          <a:prstGeom prst="rect">
            <a:avLst/>
          </a:prstGeom>
          <a:blipFill>
            <a:blip r:embed="rId2"/>
            <a:tile tx="0" ty="0" sx="100000" sy="100000" flip="none" algn="tl"/>
          </a:blipFill>
          <a:ln w="3175">
            <a:solidFill>
              <a:srgbClr val="00006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66"/>
                </a:solidFill>
              </a:rPr>
              <a:t>“The toughest thing about success</a:t>
            </a:r>
            <a:br>
              <a:rPr lang="en-US" sz="3200" dirty="0">
                <a:solidFill>
                  <a:srgbClr val="000066"/>
                </a:solidFill>
              </a:rPr>
            </a:br>
            <a:r>
              <a:rPr lang="en-US" sz="3200" dirty="0">
                <a:solidFill>
                  <a:srgbClr val="000066"/>
                </a:solidFill>
              </a:rPr>
              <a:t>is that you’ve got to keep on being</a:t>
            </a:r>
            <a:br>
              <a:rPr lang="en-US" sz="3200" dirty="0">
                <a:solidFill>
                  <a:srgbClr val="000066"/>
                </a:solidFill>
              </a:rPr>
            </a:br>
            <a:r>
              <a:rPr lang="en-US" sz="3200" dirty="0">
                <a:solidFill>
                  <a:srgbClr val="000066"/>
                </a:solidFill>
              </a:rPr>
              <a:t>a success.  Talent is only a starting </a:t>
            </a:r>
            <a:br>
              <a:rPr lang="en-US" sz="3200" dirty="0">
                <a:solidFill>
                  <a:srgbClr val="000066"/>
                </a:solidFill>
              </a:rPr>
            </a:br>
            <a:r>
              <a:rPr lang="en-US" sz="3200" dirty="0">
                <a:solidFill>
                  <a:srgbClr val="000066"/>
                </a:solidFill>
              </a:rPr>
              <a:t>point in this business”  </a:t>
            </a:r>
            <a:r>
              <a:rPr lang="en-US" sz="2400" dirty="0">
                <a:solidFill>
                  <a:schemeClr val="tx1"/>
                </a:solidFill>
              </a:rPr>
              <a:t>– Irving Berlin</a:t>
            </a:r>
            <a:endParaRPr lang="en-US" sz="2800" dirty="0">
              <a:solidFill>
                <a:schemeClr val="tx1"/>
              </a:solidFill>
            </a:endParaRPr>
          </a:p>
        </p:txBody>
      </p:sp>
    </p:spTree>
    <p:extLst>
      <p:ext uri="{BB962C8B-B14F-4D97-AF65-F5344CB8AC3E}">
        <p14:creationId xmlns:p14="http://schemas.microsoft.com/office/powerpoint/2010/main" val="253495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736</TotalTime>
  <Words>514</Words>
  <Application>Microsoft Office PowerPoint</Application>
  <PresentationFormat>On-screen Show (4:3)</PresentationFormat>
  <Paragraphs>74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Verdana</vt:lpstr>
      <vt:lpstr>Office Theme</vt:lpstr>
      <vt:lpstr>A Proud Look</vt:lpstr>
      <vt:lpstr>Abomination: morally repulsive</vt:lpstr>
      <vt:lpstr>PowerPoint Presentation</vt:lpstr>
      <vt:lpstr>Pride is . . . </vt:lpstr>
      <vt:lpstr>PowerPoint Presentation</vt:lpstr>
      <vt:lpstr>1. Physical</vt:lpstr>
      <vt:lpstr>1. Physical 2. Financial</vt:lpstr>
      <vt:lpstr>1. Physical 2. Financial 3. Mental</vt:lpstr>
      <vt:lpstr>1. Physical 2. Financial 3. Mental 4. Successes</vt:lpstr>
      <vt:lpstr>1. Physical 2. Financial 3. Mental 4. Successes 5. Religion</vt:lpstr>
      <vt:lpstr>PowerPoint Presentation</vt:lpstr>
      <vt:lpstr>1. Pride Hurts God</vt:lpstr>
      <vt:lpstr>1. Pride Hurts God 2. Pride Humiliates friends</vt:lpstr>
      <vt:lpstr>1. Pride hurts God 2. Pride humiliates friends 3. Pride Hinders truth</vt:lpstr>
      <vt:lpstr>Jeremiah 9</vt:lpstr>
      <vt:lpstr>Jeremiah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That Changed Lives</dc:title>
  <dc:creator>Owner</dc:creator>
  <cp:lastModifiedBy>tchtcj@gmail.com</cp:lastModifiedBy>
  <cp:revision>100</cp:revision>
  <dcterms:created xsi:type="dcterms:W3CDTF">2015-11-27T18:49:23Z</dcterms:created>
  <dcterms:modified xsi:type="dcterms:W3CDTF">2016-07-12T02:14:07Z</dcterms:modified>
</cp:coreProperties>
</file>