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sldIdLst>
    <p:sldId id="298" r:id="rId2"/>
    <p:sldId id="260" r:id="rId3"/>
    <p:sldId id="362" r:id="rId4"/>
    <p:sldId id="363" r:id="rId5"/>
    <p:sldId id="377" r:id="rId6"/>
    <p:sldId id="378" r:id="rId7"/>
    <p:sldId id="379" r:id="rId8"/>
    <p:sldId id="380" r:id="rId9"/>
    <p:sldId id="382" r:id="rId10"/>
    <p:sldId id="381" r:id="rId11"/>
    <p:sldId id="383" r:id="rId12"/>
    <p:sldId id="365" r:id="rId13"/>
    <p:sldId id="342" r:id="rId14"/>
    <p:sldId id="384" r:id="rId15"/>
    <p:sldId id="385" r:id="rId16"/>
    <p:sldId id="386" r:id="rId17"/>
    <p:sldId id="387" r:id="rId18"/>
    <p:sldId id="388" r:id="rId19"/>
    <p:sldId id="38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FFFFFF"/>
    <a:srgbClr val="000066"/>
    <a:srgbClr val="FF3300"/>
    <a:srgbClr val="CC6600"/>
    <a:srgbClr val="00FF00"/>
    <a:srgbClr val="E18564"/>
    <a:srgbClr val="E88563"/>
    <a:srgbClr val="FFF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7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 In</a:t>
            </a:r>
            <a:b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Of Jesus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patiently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4950"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want it NOW!”</a:t>
            </a: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9350" lvl="1" indent="-457200">
              <a:spcBef>
                <a:spcPts val="48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9350" lvl="1" indent="-457200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‘Schedule already full’</a:t>
            </a:r>
          </a:p>
          <a:p>
            <a:pPr marL="1149350" lvl="1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‘Satisfied’</a:t>
            </a:r>
          </a:p>
          <a:p>
            <a:pPr marL="11493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‘Self-sufficient’</a:t>
            </a: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5860" y="1676400"/>
            <a:ext cx="8077200" cy="2667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Indeed we count them blessed who endure. You have heard of the perseverance of Job and seen the end </a:t>
            </a:r>
            <a:r>
              <a:rPr lang="en-US" sz="3200" i="1" dirty="0">
                <a:solidFill>
                  <a:schemeClr val="bg2">
                    <a:lumMod val="75000"/>
                  </a:schemeClr>
                </a:solidFill>
              </a:rPr>
              <a:t>intended by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 the Lord —that the Lord is very compassionate and merciful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/>
              <a:t>– James 5:11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924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accurately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Jn.5:14</a:t>
            </a: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89704" y="1600200"/>
            <a:ext cx="6781800" cy="1828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Now this is the confidence that we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have in Him, that if we ask anything according to His will, He hears us</a:t>
            </a:r>
          </a:p>
        </p:txBody>
      </p:sp>
    </p:spTree>
    <p:extLst>
      <p:ext uri="{BB962C8B-B14F-4D97-AF65-F5344CB8AC3E}">
        <p14:creationId xmlns:p14="http://schemas.microsoft.com/office/powerpoint/2010/main" val="143650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We Fail To Pray As [ . . . . ] We Should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II. Prayer In The Life of Christ</a:t>
            </a:r>
          </a:p>
        </p:txBody>
      </p:sp>
    </p:spTree>
    <p:extLst>
      <p:ext uri="{BB962C8B-B14F-4D97-AF65-F5344CB8AC3E}">
        <p14:creationId xmlns:p14="http://schemas.microsoft.com/office/powerpoint/2010/main" val="1976642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His baptism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Mt.3:16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Mk.1:10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Lk.3:21-22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have come up from water praying.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ministry began with prayer.</a:t>
            </a:r>
          </a:p>
          <a:p>
            <a:pPr marL="1371600" lvl="2" indent="-4572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sz="3200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needed prayer…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8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Before day, by Himself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Mk.1:…35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part of waking up…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Eph.6:12…18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636513" y="3276600"/>
            <a:ext cx="5888182" cy="762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ARMOR (panoply) of God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157748" y="4419600"/>
            <a:ext cx="3323725" cy="762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praying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92023" y="4419600"/>
            <a:ext cx="3323725" cy="762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being watchful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 bwMode="auto">
          <a:xfrm flipV="1">
            <a:off x="2819611" y="3810000"/>
            <a:ext cx="1760993" cy="6096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stCxn id="6" idx="0"/>
          </p:cNvCxnSpPr>
          <p:nvPr/>
        </p:nvCxnSpPr>
        <p:spPr bwMode="auto">
          <a:xfrm flipH="1" flipV="1">
            <a:off x="4592892" y="3810000"/>
            <a:ext cx="1760994" cy="6096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1949244" y="5562600"/>
            <a:ext cx="5257799" cy="762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Mt.26:41;  Hb.4:15 (Mt.4)</a:t>
            </a:r>
          </a:p>
        </p:txBody>
      </p:sp>
    </p:spTree>
    <p:extLst>
      <p:ext uri="{BB962C8B-B14F-4D97-AF65-F5344CB8AC3E}">
        <p14:creationId xmlns:p14="http://schemas.microsoft.com/office/powerpoint/2010/main" val="27969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All night in prayer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Lk.6:12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so short, work so important, selection so crucial.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need highly educated, political, or wealthy men.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Humble, teachable, dependable…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to betray Him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(Jn.6:70)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All night in prayer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Lk.6:12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pray before major decisions?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prayed for apostles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(cf. Jn.17). 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we pray for others?</a:t>
            </a:r>
          </a:p>
          <a:p>
            <a:pPr marL="1428750" lvl="2" indent="-514350">
              <a:spcAft>
                <a:spcPts val="1200"/>
              </a:spcAft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Mt.6:33; Gn.24:12…</a:t>
            </a:r>
          </a:p>
          <a:p>
            <a:pPr marL="1428750" lvl="2" indent="-514350">
              <a:spcAft>
                <a:spcPts val="1200"/>
              </a:spcAft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Parents: family choices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(Gn.13)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0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For a disciple in danger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Lk.22:31-32</a:t>
            </a:r>
          </a:p>
          <a:p>
            <a:pPr marL="1031875" lvl="1" indent="-574675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Warned Peter of coming test</a:t>
            </a:r>
          </a:p>
          <a:p>
            <a:pPr marL="1031875" lvl="1" indent="-574675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 was unaware of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satan’s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power</a:t>
            </a:r>
          </a:p>
          <a:p>
            <a:pPr marL="1031875" lvl="1" indent="-574675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prayers limited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satan’s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power</a:t>
            </a:r>
          </a:p>
          <a:p>
            <a:pPr marL="1031875" lvl="1" indent="-574675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Peter’s fall was temporary.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Jn.21; Ac.2</a:t>
            </a:r>
          </a:p>
          <a:p>
            <a:pPr marL="1031875" lvl="1" indent="-574675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just as concerned for us.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Hb.7:25; 1 Jn.2:1-2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949244" y="2209800"/>
            <a:ext cx="5257800" cy="1828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Pray for others by name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3 John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/>
              <a:t>Ac.12:12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398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Gethsemane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Lk.22:39-46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Faces trials, cross, shame…</a:t>
            </a:r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Teaches us – </a:t>
            </a:r>
          </a:p>
          <a:p>
            <a:pPr marL="1428750" lvl="2" indent="-514350">
              <a:spcAft>
                <a:spcPts val="900"/>
              </a:spcAft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of prayer in trials</a:t>
            </a:r>
          </a:p>
          <a:p>
            <a:pPr marL="1428750" lvl="2" indent="-514350">
              <a:spcAft>
                <a:spcPts val="900"/>
              </a:spcAft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Virtue of total submission to God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720644" y="4572000"/>
            <a:ext cx="5715000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desired God’s will above life itself</a:t>
            </a:r>
          </a:p>
        </p:txBody>
      </p:sp>
    </p:spTree>
    <p:extLst>
      <p:ext uri="{BB962C8B-B14F-4D97-AF65-F5344CB8AC3E}">
        <p14:creationId xmlns:p14="http://schemas.microsoft.com/office/powerpoint/2010/main" val="386477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On the cross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Lk.23:34</a:t>
            </a:r>
          </a:p>
          <a:p>
            <a:pPr marL="796925" lvl="1" indent="-280988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closes public ministry in same way He began.</a:t>
            </a:r>
          </a:p>
          <a:p>
            <a:pPr marL="1489075" lvl="1" indent="-1031875">
              <a:spcAft>
                <a:spcPts val="12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1. Greatest battle for some: adverse feelings for enemies, tormentors.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Ac.7</a:t>
            </a:r>
          </a:p>
          <a:p>
            <a:pPr marL="1489075" lvl="1" indent="-1031875">
              <a:spcAft>
                <a:spcPts val="9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2. If we can pray for enemies, there is hope for us.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Mt.6:14-15</a:t>
            </a:r>
          </a:p>
          <a:p>
            <a:pPr lvl="1">
              <a:spcAft>
                <a:spcPts val="9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2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67844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I. We Fail To Pray As</a:t>
            </a:r>
            <a:b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[ . . . . ] As We Should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676400"/>
            <a:ext cx="9158748" cy="5181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unselfishly</a:t>
            </a:r>
            <a:r>
              <a:rPr lang="en-US" altLang="en-US" sz="3600" dirty="0">
                <a:solidFill>
                  <a:srgbClr val="0000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as we should</a:t>
            </a:r>
            <a:endParaRPr lang="en-US" altLang="en-US" sz="3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indent="-503238">
              <a:spcAft>
                <a:spcPts val="180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Bef>
                <a:spcPts val="1200"/>
              </a:spcBef>
              <a:spcAft>
                <a:spcPts val="6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NOT for health benefits</a:t>
            </a:r>
          </a:p>
          <a:p>
            <a:pPr marL="738188" indent="-503238"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NOT for long life</a:t>
            </a:r>
          </a:p>
          <a:p>
            <a:pPr marL="738188" indent="-503238">
              <a:spcBef>
                <a:spcPts val="1200"/>
              </a:spcBef>
              <a:spcAft>
                <a:spcPts val="18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NOT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more enjoy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90052" y="1143000"/>
            <a:ext cx="8563896" cy="2743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went a little farther and fell on His face, and prayed, saying, “O My Father, 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it is possible, let this cup pass from Me; nevertheless, not as I will, but as You </a:t>
            </a:r>
            <a:r>
              <a:rPr 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will”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Mt.26:39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939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passionately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Memorized prayer</a:t>
            </a:r>
          </a:p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Speed-talking ritual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>
              <a:spcAft>
                <a:spcPts val="1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1. Lk.17:….15-19</a:t>
            </a:r>
          </a:p>
          <a:p>
            <a:pPr marL="1606550" lvl="2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Moved by need, not speed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Lk.18:13</a:t>
            </a:r>
          </a:p>
          <a:p>
            <a:pPr marL="1606550" lvl="2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sick, not quick</a:t>
            </a:r>
          </a:p>
        </p:txBody>
      </p:sp>
    </p:spTree>
    <p:extLst>
      <p:ext uri="{BB962C8B-B14F-4D97-AF65-F5344CB8AC3E}">
        <p14:creationId xmlns:p14="http://schemas.microsoft.com/office/powerpoint/2010/main" val="7301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often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Ro.12:12,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constant in prayer</a:t>
            </a:r>
            <a:r>
              <a:rPr kumimoji="0" lang="en-US" sz="3200" b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 –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persist in something, busy oneself with, be devoted to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24348" y="2787444"/>
            <a:ext cx="7924800" cy="198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These all with one mind were continually devoting themselves to prayer, along with</a:t>
            </a:r>
            <a:br>
              <a:rPr lang="en-US" sz="32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the women, and Mary the mother of Jesus, and with His brothers </a:t>
            </a:r>
            <a:r>
              <a:rPr lang="en-US" sz="2800" dirty="0"/>
              <a:t>– Ac.1:14, NASB</a:t>
            </a:r>
            <a:r>
              <a:rPr lang="en-US" sz="3200" dirty="0"/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9600" y="4921044"/>
            <a:ext cx="7924800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But we will devote ourselves to prayer and to the ministry of the word </a:t>
            </a:r>
            <a:r>
              <a:rPr lang="en-US" sz="2800" dirty="0"/>
              <a:t>– Ac.6:4, NASB</a:t>
            </a:r>
            <a:r>
              <a:rPr lang="en-US" sz="3200" dirty="0"/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0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joyfully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Ph.1:3-4</a:t>
            </a: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900"/>
              </a:spcAft>
              <a:buClrTx/>
              <a:buSzTx/>
              <a:tabLst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thanks is a joyful blessing…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Ps.100</a:t>
            </a: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43000" y="1676400"/>
            <a:ext cx="6858000" cy="2209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aseline="30000" dirty="0"/>
              <a:t>3 </a:t>
            </a:r>
            <a:r>
              <a:rPr lang="en-US" sz="3200" dirty="0"/>
              <a:t>I thank my God upon every </a:t>
            </a:r>
            <a:r>
              <a:rPr lang="en-US" sz="3200" dirty="0" err="1"/>
              <a:t>remem-brance</a:t>
            </a:r>
            <a:r>
              <a:rPr lang="en-US" sz="3200" dirty="0"/>
              <a:t> of you, </a:t>
            </a:r>
            <a:r>
              <a:rPr lang="en-US" sz="3200" baseline="30000" dirty="0"/>
              <a:t>4 </a:t>
            </a:r>
            <a:r>
              <a:rPr lang="en-US" sz="3200" dirty="0"/>
              <a:t>always in every prayer of mine making request for you all with joy.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764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thankfully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Ph.4:6</a:t>
            </a: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24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Col.4:2</a:t>
            </a: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9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pray without ‘thanking’</a:t>
            </a: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5244" y="1600200"/>
            <a:ext cx="8305800" cy="1828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Be anxious for nothing, but in everything by prayer and supplication, </a:t>
            </a:r>
            <a:r>
              <a:rPr lang="en-US" sz="3200" b="1" dirty="0">
                <a:solidFill>
                  <a:schemeClr val="bg1"/>
                </a:solidFill>
              </a:rPr>
              <a:t>with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thanksgiving</a:t>
            </a:r>
            <a:r>
              <a:rPr lang="en-US" sz="3200" dirty="0">
                <a:solidFill>
                  <a:schemeClr val="bg1"/>
                </a:solidFill>
              </a:rPr>
              <a:t>, let your requests be made known to God.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51156" y="4159044"/>
            <a:ext cx="6658896" cy="1447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Continue earnestly in prayer, being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vigilant in it </a:t>
            </a:r>
            <a:r>
              <a:rPr lang="en-US" sz="3200" b="1" dirty="0">
                <a:solidFill>
                  <a:schemeClr val="bg1"/>
                </a:solidFill>
              </a:rPr>
              <a:t>with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thanksgiving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505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faithfully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of faith; believe He can / will answer in best way.   James 1</a:t>
            </a: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81000" y="2209800"/>
            <a:ext cx="8382000" cy="39624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let him ask in faith, with no doubting, for he who doubts is like a wave of the sea driven and tossed by the wind.  </a:t>
            </a:r>
            <a:r>
              <a:rPr lang="en-US" sz="32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let not that man suppose that he will receive anything from the Lord; </a:t>
            </a:r>
            <a:r>
              <a:rPr lang="en-US" sz="32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a double-minded man, unstable in all his ways.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3465871" y="2895600"/>
            <a:ext cx="2477729" cy="2212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85800" y="3382296"/>
            <a:ext cx="1752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7072014" y="2895600"/>
            <a:ext cx="609438" cy="737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5029200" y="3367548"/>
            <a:ext cx="1524000" cy="1720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4822723" y="4854677"/>
            <a:ext cx="3559277" cy="491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756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Fail to pray as </a:t>
            </a:r>
            <a:r>
              <a:rPr lang="en-US" altLang="en-US" sz="3600" u="sng" dirty="0">
                <a:solidFill>
                  <a:srgbClr val="000066"/>
                </a:solidFill>
                <a:latin typeface="+mn-lt"/>
              </a:rPr>
              <a:t>humbly</a:t>
            </a:r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 as we should</a:t>
            </a: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pray proudly</a:t>
            </a: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84904" y="1295400"/>
            <a:ext cx="7391400" cy="1676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But He gives more grace. Therefore He says: </a:t>
            </a:r>
            <a:r>
              <a:rPr lang="en-US" sz="3200" i="1" dirty="0">
                <a:solidFill>
                  <a:schemeClr val="bg1"/>
                </a:solidFill>
              </a:rPr>
              <a:t>“God resists the proud,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But gives</a:t>
            </a:r>
            <a:br>
              <a:rPr lang="en-US" sz="3200" i="1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grace to the humble” </a:t>
            </a:r>
            <a:r>
              <a:rPr lang="en-US" sz="2800" dirty="0">
                <a:solidFill>
                  <a:schemeClr val="bg1"/>
                </a:solidFill>
              </a:rPr>
              <a:t>– James 4:6</a:t>
            </a:r>
            <a:endParaRPr kumimoji="0" lang="en-US" sz="32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718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2459</TotalTime>
  <Words>624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Times</vt:lpstr>
      <vt:lpstr>Times New Roman</vt:lpstr>
      <vt:lpstr>Verdana</vt:lpstr>
      <vt:lpstr>Wingdings</vt:lpstr>
      <vt:lpstr>Pixel</vt:lpstr>
      <vt:lpstr>Prayer In Life Of Jesus</vt:lpstr>
      <vt:lpstr>I. We Fail To Pray As [ . . . . ] As We Should</vt:lpstr>
      <vt:lpstr>Fail to pray as unselfishly as we should</vt:lpstr>
      <vt:lpstr>Fail to pray as passionately as we should </vt:lpstr>
      <vt:lpstr>Fail to pray as often as we should </vt:lpstr>
      <vt:lpstr>Fail to pray as joyfully as we should </vt:lpstr>
      <vt:lpstr>Fail to pray as thankfully as we should </vt:lpstr>
      <vt:lpstr>Fail to pray as faithfully as we should </vt:lpstr>
      <vt:lpstr>Fail to pray as humbly as we should </vt:lpstr>
      <vt:lpstr>Fail to pray as patiently as we should </vt:lpstr>
      <vt:lpstr>Fail to pray as accurately as we should </vt:lpstr>
      <vt:lpstr>I. We Fail To Pray As [ . . . . ] We Should</vt:lpstr>
      <vt:lpstr>His baptism</vt:lpstr>
      <vt:lpstr>Before day, by Himself</vt:lpstr>
      <vt:lpstr>All night in prayer</vt:lpstr>
      <vt:lpstr>All night in prayer</vt:lpstr>
      <vt:lpstr>For a disciple in danger</vt:lpstr>
      <vt:lpstr>Gethsemane</vt:lpstr>
      <vt:lpstr>On the cross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315</cp:revision>
  <dcterms:created xsi:type="dcterms:W3CDTF">2007-07-13T04:29:51Z</dcterms:created>
  <dcterms:modified xsi:type="dcterms:W3CDTF">2016-07-12T02:14:47Z</dcterms:modified>
</cp:coreProperties>
</file>