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8"/>
  </p:handoutMasterIdLst>
  <p:sldIdLst>
    <p:sldId id="256" r:id="rId2"/>
    <p:sldId id="257" r:id="rId3"/>
    <p:sldId id="260" r:id="rId4"/>
    <p:sldId id="273" r:id="rId5"/>
    <p:sldId id="294" r:id="rId6"/>
    <p:sldId id="295" r:id="rId7"/>
    <p:sldId id="275" r:id="rId8"/>
    <p:sldId id="296" r:id="rId9"/>
    <p:sldId id="290" r:id="rId10"/>
    <p:sldId id="297" r:id="rId11"/>
    <p:sldId id="276" r:id="rId12"/>
    <p:sldId id="298" r:id="rId13"/>
    <p:sldId id="285" r:id="rId14"/>
    <p:sldId id="299" r:id="rId15"/>
    <p:sldId id="286" r:id="rId16"/>
    <p:sldId id="300" r:id="rId17"/>
    <p:sldId id="287" r:id="rId18"/>
    <p:sldId id="301" r:id="rId19"/>
    <p:sldId id="288" r:id="rId20"/>
    <p:sldId id="302" r:id="rId21"/>
    <p:sldId id="303" r:id="rId22"/>
    <p:sldId id="282" r:id="rId23"/>
    <p:sldId id="289" r:id="rId24"/>
    <p:sldId id="304" r:id="rId25"/>
    <p:sldId id="284" r:id="rId26"/>
    <p:sldId id="305" r:id="rId27"/>
  </p:sldIdLst>
  <p:sldSz cx="9144000" cy="6858000" type="screen4x3"/>
  <p:notesSz cx="6858000" cy="9117013"/>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horzBarState="maximized">
    <p:restoredLeft sz="32787"/>
    <p:restoredTop sz="90993" autoAdjust="0"/>
  </p:normalViewPr>
  <p:slideViewPr>
    <p:cSldViewPr>
      <p:cViewPr varScale="1">
        <p:scale>
          <a:sx n="81" d="100"/>
          <a:sy n="81" d="100"/>
        </p:scale>
        <p:origin x="4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6563" cy="442913"/>
          </a:xfrm>
          <a:prstGeom prst="rect">
            <a:avLst/>
          </a:prstGeom>
          <a:noFill/>
          <a:ln w="9525">
            <a:noFill/>
            <a:miter lim="800000"/>
            <a:headEnd/>
            <a:tailEnd/>
          </a:ln>
          <a:effectLst/>
        </p:spPr>
        <p:txBody>
          <a:bodyPr vert="horz" wrap="square" lIns="91213" tIns="45615" rIns="91213" bIns="45615" numCol="1" anchor="t" anchorCtr="0" compatLnSpc="1">
            <a:prstTxWarp prst="textNoShape">
              <a:avLst/>
            </a:prstTxWarp>
          </a:bodyPr>
          <a:lstStyle>
            <a:lvl1pPr defTabSz="915988">
              <a:defRPr sz="1700" smtClean="0"/>
            </a:lvl1pPr>
          </a:lstStyle>
          <a:p>
            <a:pPr>
              <a:defRPr/>
            </a:pPr>
            <a:endParaRPr lang="en-US"/>
          </a:p>
        </p:txBody>
      </p:sp>
      <p:sp>
        <p:nvSpPr>
          <p:cNvPr id="25603" name="Rectangle 3"/>
          <p:cNvSpPr>
            <a:spLocks noGrp="1" noChangeArrowheads="1"/>
          </p:cNvSpPr>
          <p:nvPr>
            <p:ph type="dt" sz="quarter" idx="1"/>
          </p:nvPr>
        </p:nvSpPr>
        <p:spPr bwMode="auto">
          <a:xfrm>
            <a:off x="3881438" y="0"/>
            <a:ext cx="2976562" cy="442913"/>
          </a:xfrm>
          <a:prstGeom prst="rect">
            <a:avLst/>
          </a:prstGeom>
          <a:noFill/>
          <a:ln w="9525">
            <a:noFill/>
            <a:miter lim="800000"/>
            <a:headEnd/>
            <a:tailEnd/>
          </a:ln>
          <a:effectLst/>
        </p:spPr>
        <p:txBody>
          <a:bodyPr vert="horz" wrap="square" lIns="91213" tIns="45615" rIns="91213" bIns="45615" numCol="1" anchor="t" anchorCtr="0" compatLnSpc="1">
            <a:prstTxWarp prst="textNoShape">
              <a:avLst/>
            </a:prstTxWarp>
          </a:bodyPr>
          <a:lstStyle>
            <a:lvl1pPr algn="r" defTabSz="915988">
              <a:defRPr sz="1700" smtClean="0"/>
            </a:lvl1pPr>
          </a:lstStyle>
          <a:p>
            <a:pPr>
              <a:defRPr/>
            </a:pPr>
            <a:endParaRPr lang="en-US"/>
          </a:p>
        </p:txBody>
      </p:sp>
      <p:sp>
        <p:nvSpPr>
          <p:cNvPr id="25604" name="Rectangle 4"/>
          <p:cNvSpPr>
            <a:spLocks noGrp="1" noChangeArrowheads="1"/>
          </p:cNvSpPr>
          <p:nvPr>
            <p:ph type="ftr" sz="quarter" idx="2"/>
          </p:nvPr>
        </p:nvSpPr>
        <p:spPr bwMode="auto">
          <a:xfrm>
            <a:off x="0" y="8674100"/>
            <a:ext cx="2976563" cy="442913"/>
          </a:xfrm>
          <a:prstGeom prst="rect">
            <a:avLst/>
          </a:prstGeom>
          <a:noFill/>
          <a:ln w="9525">
            <a:noFill/>
            <a:miter lim="800000"/>
            <a:headEnd/>
            <a:tailEnd/>
          </a:ln>
          <a:effectLst/>
        </p:spPr>
        <p:txBody>
          <a:bodyPr vert="horz" wrap="square" lIns="91213" tIns="45615" rIns="91213" bIns="45615" numCol="1" anchor="b" anchorCtr="0" compatLnSpc="1">
            <a:prstTxWarp prst="textNoShape">
              <a:avLst/>
            </a:prstTxWarp>
          </a:bodyPr>
          <a:lstStyle>
            <a:lvl1pPr defTabSz="915988">
              <a:defRPr sz="1700" smtClean="0"/>
            </a:lvl1pPr>
          </a:lstStyle>
          <a:p>
            <a:pPr>
              <a:defRPr/>
            </a:pPr>
            <a:endParaRPr lang="en-US"/>
          </a:p>
        </p:txBody>
      </p:sp>
      <p:sp>
        <p:nvSpPr>
          <p:cNvPr id="25605" name="Rectangle 5"/>
          <p:cNvSpPr>
            <a:spLocks noGrp="1" noChangeArrowheads="1"/>
          </p:cNvSpPr>
          <p:nvPr>
            <p:ph type="sldNum" sz="quarter" idx="3"/>
          </p:nvPr>
        </p:nvSpPr>
        <p:spPr bwMode="auto">
          <a:xfrm>
            <a:off x="3881438" y="8674100"/>
            <a:ext cx="2976562" cy="442913"/>
          </a:xfrm>
          <a:prstGeom prst="rect">
            <a:avLst/>
          </a:prstGeom>
          <a:noFill/>
          <a:ln w="9525">
            <a:noFill/>
            <a:miter lim="800000"/>
            <a:headEnd/>
            <a:tailEnd/>
          </a:ln>
          <a:effectLst/>
        </p:spPr>
        <p:txBody>
          <a:bodyPr vert="horz" wrap="square" lIns="91213" tIns="45615" rIns="91213" bIns="45615" numCol="1" anchor="b" anchorCtr="0" compatLnSpc="1">
            <a:prstTxWarp prst="textNoShape">
              <a:avLst/>
            </a:prstTxWarp>
          </a:bodyPr>
          <a:lstStyle>
            <a:lvl1pPr algn="r" defTabSz="915988">
              <a:defRPr sz="1700" smtClean="0"/>
            </a:lvl1pPr>
          </a:lstStyle>
          <a:p>
            <a:pPr>
              <a:defRPr/>
            </a:pPr>
            <a:fld id="{484E94AA-4B20-4958-A969-A5226B89007B}" type="slidenum">
              <a:rPr lang="en-US"/>
              <a:pPr>
                <a:defRPr/>
              </a:pPr>
              <a:t>‹#›</a:t>
            </a:fld>
            <a:endParaRPr lang="en-US"/>
          </a:p>
        </p:txBody>
      </p:sp>
    </p:spTree>
    <p:extLst>
      <p:ext uri="{BB962C8B-B14F-4D97-AF65-F5344CB8AC3E}">
        <p14:creationId xmlns:p14="http://schemas.microsoft.com/office/powerpoint/2010/main" val="40957635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D813B0-4EBD-4CAE-A2CB-F5535D14536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C77138-B63F-405C-8582-B822A1326B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30F85C-C4C6-43AF-B3EE-F5794C023B2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941D5-100A-43C0-99FE-844728B0CA0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CFF4D3-8EC2-4A25-A31A-87BE83266E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697854-6097-4D66-8D05-05351BBE91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00A727-FFA5-41D1-ADEF-F8B1A6C436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DBA6A92-DB14-46C6-BF25-64213E8920A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A090E44-011E-47DA-81FA-BA11199D87B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C8AAE27-6B5C-45C0-864C-39D4567317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D3284A-60B1-4867-83E3-9B3D216141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89F9219-A0BD-4597-A751-57F955A84FD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81000" y="381000"/>
            <a:ext cx="8305800" cy="6035675"/>
          </a:xfrm>
          <a:prstGeom prst="rect">
            <a:avLst/>
          </a:prstGeom>
          <a:noFill/>
          <a:ln w="9525">
            <a:noFill/>
            <a:miter lim="800000"/>
            <a:headEnd/>
            <a:tailEnd/>
          </a:ln>
          <a:effectLst/>
        </p:spPr>
        <p:txBody>
          <a:bodyPr>
            <a:spAutoFit/>
          </a:bodyPr>
          <a:lstStyle/>
          <a:p>
            <a:pPr algn="ctr">
              <a:defRPr/>
            </a:pPr>
            <a:r>
              <a:rPr lang="en-US" sz="13000" b="1" dirty="0">
                <a:solidFill>
                  <a:srgbClr val="C00000"/>
                </a:solidFill>
                <a:effectLst>
                  <a:outerShdw blurRad="38100" dist="38100" dir="2700000" algn="tl">
                    <a:srgbClr val="C0C0C0"/>
                  </a:outerShdw>
                </a:effectLst>
              </a:rPr>
              <a:t>Lord, Open Our Eyes!</a:t>
            </a:r>
          </a:p>
        </p:txBody>
      </p:sp>
      <p:sp>
        <p:nvSpPr>
          <p:cNvPr id="2051"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457200" y="457200"/>
            <a:ext cx="8229600" cy="5986254"/>
          </a:xfrm>
          <a:prstGeom prst="rect">
            <a:avLst/>
          </a:prstGeom>
          <a:noFill/>
          <a:ln w="9525">
            <a:noFill/>
            <a:miter lim="800000"/>
            <a:headEnd/>
            <a:tailEnd/>
          </a:ln>
          <a:effectLst/>
        </p:spPr>
        <p:txBody>
          <a:bodyPr>
            <a:spAutoFit/>
          </a:bodyPr>
          <a:lstStyle/>
          <a:p>
            <a:pPr marL="461963" indent="-461963">
              <a:defRPr/>
            </a:pPr>
            <a:r>
              <a:rPr lang="en-US" sz="3200" b="1" u="sng" dirty="0">
                <a:effectLst>
                  <a:outerShdw blurRad="38100" dist="38100" dir="2700000" algn="tl">
                    <a:srgbClr val="C0C0C0"/>
                  </a:outerShdw>
                </a:effectLst>
              </a:rPr>
              <a:t>I.  We Must have our EYES Open about SIN!</a:t>
            </a:r>
          </a:p>
          <a:p>
            <a:pPr marL="461963" indent="-461963">
              <a:defRPr/>
            </a:pPr>
            <a:endParaRPr lang="en-US" sz="1000" dirty="0"/>
          </a:p>
          <a:p>
            <a:pPr marL="461963" indent="-461963">
              <a:spcBef>
                <a:spcPts val="1200"/>
              </a:spcBef>
              <a:defRPr/>
            </a:pPr>
            <a:r>
              <a:rPr lang="en-US" sz="2800" dirty="0">
                <a:effectLst>
                  <a:outerShdw blurRad="38100" dist="38100" dir="2700000" algn="tl">
                    <a:srgbClr val="C0C0C0"/>
                  </a:outerShdw>
                </a:effectLst>
              </a:rPr>
              <a:t>C.  Sin Kills the Individual!</a:t>
            </a:r>
          </a:p>
          <a:p>
            <a:pPr marL="1085850" lvl="1" indent="-393700">
              <a:spcBef>
                <a:spcPts val="1200"/>
              </a:spcBef>
              <a:defRPr/>
            </a:pPr>
            <a:r>
              <a:rPr lang="en-US" i="1" dirty="0">
                <a:effectLst>
                  <a:outerShdw blurRad="38100" dist="38100" dir="2700000" algn="tl">
                    <a:srgbClr val="C0C0C0"/>
                  </a:outerShdw>
                </a:effectLst>
              </a:rPr>
              <a:t>1.  </a:t>
            </a:r>
            <a:r>
              <a:rPr lang="en-US" i="1" dirty="0">
                <a:solidFill>
                  <a:srgbClr val="CC0000"/>
                </a:solidFill>
                <a:effectLst>
                  <a:outerShdw blurRad="38100" dist="38100" dir="2700000" algn="tl">
                    <a:srgbClr val="C0C0C0"/>
                  </a:outerShdw>
                </a:effectLst>
              </a:rPr>
              <a:t>Romans 6:23</a:t>
            </a:r>
            <a:r>
              <a:rPr lang="en-US" i="1" dirty="0">
                <a:effectLst>
                  <a:outerShdw blurRad="38100" dist="38100" dir="2700000" algn="tl">
                    <a:srgbClr val="C0C0C0"/>
                  </a:outerShdw>
                </a:effectLst>
              </a:rPr>
              <a:t> - </a:t>
            </a:r>
            <a:r>
              <a:rPr lang="en-US" sz="2200" i="1" dirty="0">
                <a:effectLst>
                  <a:outerShdw blurRad="38100" dist="38100" dir="2700000" algn="tl">
                    <a:srgbClr val="C0C0C0"/>
                  </a:outerShdw>
                </a:effectLst>
              </a:rPr>
              <a:t>“wages of sin is death</a:t>
            </a:r>
          </a:p>
          <a:p>
            <a:pPr marL="1085850" lvl="1" indent="-393700">
              <a:spcBef>
                <a:spcPts val="1200"/>
              </a:spcBef>
              <a:defRPr/>
            </a:pPr>
            <a:r>
              <a:rPr lang="en-US" i="1" dirty="0">
                <a:effectLst>
                  <a:outerShdw blurRad="38100" dist="38100" dir="2700000" algn="tl">
                    <a:srgbClr val="C0C0C0"/>
                  </a:outerShdw>
                </a:effectLst>
              </a:rPr>
              <a:t>2.  </a:t>
            </a:r>
            <a:r>
              <a:rPr lang="en-US" i="1" dirty="0">
                <a:solidFill>
                  <a:srgbClr val="CC0000"/>
                </a:solidFill>
                <a:effectLst>
                  <a:outerShdw blurRad="38100" dist="38100" dir="2700000" algn="tl">
                    <a:srgbClr val="C0C0C0"/>
                  </a:outerShdw>
                </a:effectLst>
              </a:rPr>
              <a:t>John 8:24</a:t>
            </a:r>
            <a:r>
              <a:rPr lang="en-US" i="1" dirty="0">
                <a:effectLst>
                  <a:outerShdw blurRad="38100" dist="38100" dir="2700000" algn="tl">
                    <a:srgbClr val="C0C0C0"/>
                  </a:outerShdw>
                </a:effectLst>
              </a:rPr>
              <a:t> - </a:t>
            </a:r>
            <a:r>
              <a:rPr lang="en-US" sz="2200" i="1" dirty="0">
                <a:effectLst>
                  <a:outerShdw blurRad="38100" dist="38100" dir="2700000" algn="tl">
                    <a:srgbClr val="C0C0C0"/>
                  </a:outerShdw>
                </a:effectLst>
              </a:rPr>
              <a:t>“</a:t>
            </a:r>
            <a:r>
              <a:rPr lang="en-US" sz="2200" i="1" dirty="0">
                <a:solidFill>
                  <a:srgbClr val="000000"/>
                </a:solidFill>
                <a:effectLst>
                  <a:outerShdw blurRad="38100" dist="38100" dir="2700000" algn="tl">
                    <a:srgbClr val="C0C0C0"/>
                  </a:outerShdw>
                </a:effectLst>
              </a:rPr>
              <a:t>for if you do not believe that I am He, you will die in your sins</a:t>
            </a:r>
            <a:r>
              <a:rPr lang="en-US" sz="2200" i="1" dirty="0">
                <a:effectLst>
                  <a:outerShdw blurRad="38100" dist="38100" dir="2700000" algn="tl">
                    <a:srgbClr val="C0C0C0"/>
                  </a:outerShdw>
                </a:effectLst>
              </a:rPr>
              <a:t>”</a:t>
            </a:r>
          </a:p>
          <a:p>
            <a:pPr marL="461963" indent="-461963">
              <a:spcBef>
                <a:spcPts val="600"/>
              </a:spcBef>
              <a:defRPr/>
            </a:pPr>
            <a:endParaRPr lang="en-US" i="1" dirty="0">
              <a:effectLst>
                <a:outerShdw blurRad="38100" dist="38100" dir="2700000" algn="tl">
                  <a:srgbClr val="C0C0C0"/>
                </a:outerShdw>
              </a:effectLst>
            </a:endParaRPr>
          </a:p>
          <a:p>
            <a:pPr marL="461963" indent="-461963">
              <a:spcBef>
                <a:spcPts val="1200"/>
              </a:spcBef>
              <a:defRPr/>
            </a:pPr>
            <a:r>
              <a:rPr lang="en-US" sz="2800" dirty="0">
                <a:effectLst>
                  <a:outerShdw blurRad="38100" dist="38100" dir="2700000" algn="tl">
                    <a:srgbClr val="C0C0C0"/>
                  </a:outerShdw>
                </a:effectLst>
              </a:rPr>
              <a:t>D.  Sin Kills the Church!!</a:t>
            </a:r>
          </a:p>
          <a:p>
            <a:pPr marL="1085850" lvl="1" indent="-393700">
              <a:spcBef>
                <a:spcPts val="1200"/>
              </a:spcBef>
              <a:defRPr/>
            </a:pPr>
            <a:r>
              <a:rPr lang="en-US" i="1" dirty="0">
                <a:effectLst>
                  <a:outerShdw blurRad="38100" dist="38100" dir="2700000" algn="tl">
                    <a:srgbClr val="C0C0C0"/>
                  </a:outerShdw>
                </a:effectLst>
              </a:rPr>
              <a:t>1.  </a:t>
            </a:r>
            <a:r>
              <a:rPr lang="en-US" i="1" dirty="0">
                <a:solidFill>
                  <a:srgbClr val="CC0000"/>
                </a:solidFill>
                <a:effectLst>
                  <a:outerShdw blurRad="38100" dist="38100" dir="2700000" algn="tl">
                    <a:srgbClr val="C0C0C0"/>
                  </a:outerShdw>
                </a:effectLst>
              </a:rPr>
              <a:t>Acts 20:17-38</a:t>
            </a:r>
            <a:r>
              <a:rPr lang="en-US" i="1" dirty="0">
                <a:effectLst>
                  <a:outerShdw blurRad="38100" dist="38100" dir="2700000" algn="tl">
                    <a:srgbClr val="C0C0C0"/>
                  </a:outerShdw>
                </a:effectLst>
              </a:rPr>
              <a:t> </a:t>
            </a:r>
            <a:r>
              <a:rPr lang="en-US" sz="2200" i="1" dirty="0">
                <a:effectLst>
                  <a:outerShdw blurRad="38100" dist="38100" dir="2700000" algn="tl">
                    <a:srgbClr val="C0C0C0"/>
                  </a:outerShdw>
                </a:effectLst>
              </a:rPr>
              <a:t>- Paul warned them of the danger</a:t>
            </a:r>
          </a:p>
          <a:p>
            <a:pPr marL="1085850" lvl="1" indent="-393700">
              <a:spcBef>
                <a:spcPts val="1200"/>
              </a:spcBef>
              <a:defRPr/>
            </a:pPr>
            <a:r>
              <a:rPr lang="en-US" i="1" dirty="0">
                <a:effectLst>
                  <a:outerShdw blurRad="38100" dist="38100" dir="2700000" algn="tl">
                    <a:srgbClr val="C0C0C0"/>
                  </a:outerShdw>
                </a:effectLst>
              </a:rPr>
              <a:t>2.  </a:t>
            </a:r>
            <a:r>
              <a:rPr lang="en-US" i="1" dirty="0">
                <a:solidFill>
                  <a:srgbClr val="CC0000"/>
                </a:solidFill>
                <a:effectLst>
                  <a:outerShdw blurRad="38100" dist="38100" dir="2700000" algn="tl">
                    <a:srgbClr val="C0C0C0"/>
                  </a:outerShdw>
                </a:effectLst>
              </a:rPr>
              <a:t>1 Corinthians 5</a:t>
            </a:r>
            <a:r>
              <a:rPr lang="en-US" i="1" dirty="0">
                <a:effectLst>
                  <a:outerShdw blurRad="38100" dist="38100" dir="2700000" algn="tl">
                    <a:srgbClr val="C0C0C0"/>
                  </a:outerShdw>
                </a:effectLst>
              </a:rPr>
              <a:t> - </a:t>
            </a:r>
            <a:r>
              <a:rPr lang="en-US" sz="2200" i="1" dirty="0">
                <a:effectLst>
                  <a:outerShdw blurRad="38100" dist="38100" dir="2700000" algn="tl">
                    <a:srgbClr val="C0C0C0"/>
                  </a:outerShdw>
                </a:effectLst>
              </a:rPr>
              <a:t>“</a:t>
            </a:r>
            <a:r>
              <a:rPr lang="en-US" sz="2200" i="1" dirty="0">
                <a:solidFill>
                  <a:srgbClr val="000000"/>
                </a:solidFill>
                <a:effectLst>
                  <a:outerShdw blurRad="38100" dist="38100" dir="2700000" algn="tl">
                    <a:srgbClr val="C0C0C0"/>
                  </a:outerShdw>
                </a:effectLst>
              </a:rPr>
              <a:t>Do you not know that a little leaven leavens the whole lump?”</a:t>
            </a:r>
          </a:p>
          <a:p>
            <a:pPr marL="1085850" lvl="1" indent="-393700">
              <a:spcBef>
                <a:spcPts val="1200"/>
              </a:spcBef>
              <a:defRPr/>
            </a:pPr>
            <a:r>
              <a:rPr lang="en-US" i="1" dirty="0">
                <a:solidFill>
                  <a:srgbClr val="000000"/>
                </a:solidFill>
                <a:effectLst>
                  <a:outerShdw blurRad="38100" dist="38100" dir="2700000" algn="tl">
                    <a:srgbClr val="C0C0C0"/>
                  </a:outerShdw>
                </a:effectLst>
              </a:rPr>
              <a:t>3.  </a:t>
            </a:r>
            <a:r>
              <a:rPr lang="en-US" i="1" dirty="0">
                <a:solidFill>
                  <a:srgbClr val="CC0000"/>
                </a:solidFill>
                <a:effectLst>
                  <a:outerShdw blurRad="38100" dist="38100" dir="2700000" algn="tl">
                    <a:srgbClr val="C0C0C0"/>
                  </a:outerShdw>
                </a:effectLst>
              </a:rPr>
              <a:t>Revelation 2-3</a:t>
            </a:r>
            <a:r>
              <a:rPr lang="en-US" sz="2000" i="1" dirty="0">
                <a:solidFill>
                  <a:srgbClr val="000000"/>
                </a:solidFill>
                <a:effectLst>
                  <a:outerShdw blurRad="38100" dist="38100" dir="2700000" algn="tl">
                    <a:srgbClr val="C0C0C0"/>
                  </a:outerShdw>
                </a:effectLst>
              </a:rPr>
              <a:t> </a:t>
            </a:r>
            <a:r>
              <a:rPr lang="en-US" sz="2200" i="1" dirty="0">
                <a:solidFill>
                  <a:srgbClr val="000000"/>
                </a:solidFill>
                <a:effectLst>
                  <a:outerShdw blurRad="38100" dist="38100" dir="2700000" algn="tl">
                    <a:srgbClr val="C0C0C0"/>
                  </a:outerShdw>
                </a:effectLst>
              </a:rPr>
              <a:t>- 5 of the 7 churches of Asia were condemned for allowing Sin to exist!</a:t>
            </a:r>
            <a:endParaRPr lang="en-US" sz="2200" i="1" dirty="0">
              <a:effectLst>
                <a:outerShdw blurRad="38100" dist="38100" dir="2700000" algn="tl">
                  <a:srgbClr val="C0C0C0"/>
                </a:outerShdw>
              </a:effectLst>
            </a:endParaRPr>
          </a:p>
        </p:txBody>
      </p:sp>
      <p:sp>
        <p:nvSpPr>
          <p:cNvPr id="6147"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457200" y="457200"/>
            <a:ext cx="8229600" cy="5032147"/>
          </a:xfrm>
          <a:prstGeom prst="rect">
            <a:avLst/>
          </a:prstGeom>
          <a:noFill/>
          <a:ln w="9525">
            <a:noFill/>
            <a:miter lim="800000"/>
            <a:headEnd/>
            <a:tailEnd/>
          </a:ln>
          <a:effectLst/>
        </p:spPr>
        <p:txBody>
          <a:bodyPr>
            <a:spAutoFit/>
          </a:bodyPr>
          <a:lstStyle/>
          <a:p>
            <a:pPr marL="577850" indent="-577850">
              <a:defRPr/>
            </a:pPr>
            <a:r>
              <a:rPr lang="en-US" sz="3200" b="1" u="sng" dirty="0">
                <a:effectLst>
                  <a:outerShdw blurRad="38100" dist="38100" dir="2700000" algn="tl">
                    <a:srgbClr val="C0C0C0"/>
                  </a:outerShdw>
                </a:effectLst>
              </a:rPr>
              <a:t>I.  We Must have our EYES Open about SIN!</a:t>
            </a:r>
          </a:p>
          <a:p>
            <a:pPr marL="577850" indent="-577850">
              <a:defRPr/>
            </a:pPr>
            <a:endParaRPr lang="en-US" sz="1000" dirty="0"/>
          </a:p>
          <a:p>
            <a:pPr marL="577850" indent="-577850">
              <a:spcBef>
                <a:spcPts val="600"/>
              </a:spcBef>
              <a:defRPr/>
            </a:pPr>
            <a:r>
              <a:rPr lang="en-US" sz="2800" dirty="0">
                <a:solidFill>
                  <a:srgbClr val="0000FF"/>
                </a:solidFill>
                <a:effectLst>
                  <a:outerShdw blurRad="38100" dist="38100" dir="2700000" algn="tl">
                    <a:srgbClr val="C0C0C0"/>
                  </a:outerShdw>
                </a:effectLst>
              </a:rPr>
              <a:t>E.  The Primary Mechanism of Sin is Deception!</a:t>
            </a:r>
          </a:p>
          <a:p>
            <a:pPr marL="1417638" lvl="1" indent="-623888">
              <a:spcBef>
                <a:spcPts val="600"/>
              </a:spcBef>
              <a:defRPr/>
            </a:pPr>
            <a:r>
              <a:rPr lang="en-US" i="1" dirty="0">
                <a:effectLst>
                  <a:outerShdw blurRad="38100" dist="38100" dir="2700000" algn="tl">
                    <a:srgbClr val="C0C0C0"/>
                  </a:outerShdw>
                </a:effectLst>
              </a:rPr>
              <a:t>1.  </a:t>
            </a:r>
            <a:r>
              <a:rPr lang="en-US" i="1" dirty="0">
                <a:solidFill>
                  <a:srgbClr val="CC0000"/>
                </a:solidFill>
                <a:effectLst>
                  <a:outerShdw blurRad="38100" dist="38100" dir="2700000" algn="tl">
                    <a:srgbClr val="C0C0C0"/>
                  </a:outerShdw>
                </a:effectLst>
              </a:rPr>
              <a:t>Hebrews 3:13</a:t>
            </a:r>
            <a:r>
              <a:rPr lang="en-US" i="1" dirty="0">
                <a:effectLst>
                  <a:outerShdw blurRad="38100" dist="38100" dir="2700000" algn="tl">
                    <a:srgbClr val="C0C0C0"/>
                  </a:outerShdw>
                </a:effectLst>
              </a:rPr>
              <a:t> - </a:t>
            </a:r>
            <a:r>
              <a:rPr lang="en-US" sz="2200" i="1" dirty="0">
                <a:effectLst>
                  <a:outerShdw blurRad="38100" dist="38100" dir="2700000" algn="tl">
                    <a:srgbClr val="C0C0C0"/>
                  </a:outerShdw>
                </a:effectLst>
              </a:rPr>
              <a:t>“ </a:t>
            </a:r>
            <a:r>
              <a:rPr lang="en-US" sz="2200" i="1" dirty="0">
                <a:solidFill>
                  <a:srgbClr val="000000"/>
                </a:solidFill>
                <a:effectLst>
                  <a:outerShdw blurRad="38100" dist="38100" dir="2700000" algn="tl">
                    <a:srgbClr val="C0C0C0"/>
                  </a:outerShdw>
                </a:effectLst>
              </a:rPr>
              <a:t>but exhort one another daily, while it is </a:t>
            </a:r>
            <a:r>
              <a:rPr lang="en-US" sz="2200" i="1" dirty="0">
                <a:effectLst>
                  <a:outerShdw blurRad="38100" dist="38100" dir="2700000" algn="tl">
                    <a:srgbClr val="C0C0C0"/>
                  </a:outerShdw>
                </a:effectLst>
              </a:rPr>
              <a:t>called "Today," lest any of you be hardened through the deceitfulness of sin.</a:t>
            </a:r>
          </a:p>
          <a:p>
            <a:pPr marL="1417638" lvl="1" indent="-623888">
              <a:spcBef>
                <a:spcPts val="600"/>
              </a:spcBef>
              <a:defRPr/>
            </a:pPr>
            <a:r>
              <a:rPr lang="en-US" i="1" dirty="0">
                <a:effectLst>
                  <a:outerShdw blurRad="38100" dist="38100" dir="2700000" algn="tl">
                    <a:srgbClr val="C0C0C0"/>
                  </a:outerShdw>
                </a:effectLst>
              </a:rPr>
              <a:t>2.  </a:t>
            </a:r>
            <a:r>
              <a:rPr lang="en-US" i="1" dirty="0">
                <a:solidFill>
                  <a:srgbClr val="C00000"/>
                </a:solidFill>
                <a:effectLst>
                  <a:outerShdw blurRad="38100" dist="38100" dir="2700000" algn="tl">
                    <a:srgbClr val="C0C0C0"/>
                  </a:outerShdw>
                </a:effectLst>
              </a:rPr>
              <a:t>Eph 6:11 </a:t>
            </a:r>
            <a:r>
              <a:rPr lang="en-US" sz="2200" i="1" dirty="0">
                <a:effectLst>
                  <a:outerShdw blurRad="38100" dist="38100" dir="2700000" algn="tl">
                    <a:srgbClr val="C0C0C0"/>
                  </a:outerShdw>
                </a:effectLst>
              </a:rPr>
              <a:t>- Put on the whole armor of God, that you may be able to stand against the wiles (cunning arts, deceit, craft, trickery) of the devil  </a:t>
            </a:r>
          </a:p>
          <a:p>
            <a:pPr marL="1417638" lvl="1" indent="-623888">
              <a:spcBef>
                <a:spcPts val="600"/>
              </a:spcBef>
              <a:defRPr/>
            </a:pPr>
            <a:r>
              <a:rPr lang="en-US" i="1" dirty="0">
                <a:effectLst>
                  <a:outerShdw blurRad="38100" dist="38100" dir="2700000" algn="tl">
                    <a:srgbClr val="C0C0C0"/>
                  </a:outerShdw>
                </a:effectLst>
              </a:rPr>
              <a:t>3.  </a:t>
            </a:r>
            <a:r>
              <a:rPr lang="en-US" i="1" dirty="0">
                <a:solidFill>
                  <a:srgbClr val="CC0000"/>
                </a:solidFill>
                <a:effectLst>
                  <a:outerShdw blurRad="38100" dist="38100" dir="2700000" algn="tl">
                    <a:srgbClr val="C0C0C0"/>
                  </a:outerShdw>
                </a:effectLst>
              </a:rPr>
              <a:t>2 John 1:7</a:t>
            </a:r>
            <a:r>
              <a:rPr lang="en-US" i="1" dirty="0">
                <a:solidFill>
                  <a:srgbClr val="000000"/>
                </a:solidFill>
                <a:effectLst>
                  <a:outerShdw blurRad="38100" dist="38100" dir="2700000" algn="tl">
                    <a:srgbClr val="C0C0C0"/>
                  </a:outerShdw>
                </a:effectLst>
              </a:rPr>
              <a:t> - “For many deceivers have gone out into the world...”</a:t>
            </a:r>
            <a:endParaRPr lang="en-US" sz="2200" i="1" dirty="0">
              <a:solidFill>
                <a:srgbClr val="000000"/>
              </a:solidFill>
              <a:effectLst>
                <a:outerShdw blurRad="38100" dist="38100" dir="2700000" algn="tl">
                  <a:srgbClr val="C0C0C0"/>
                </a:outerShdw>
              </a:effectLst>
            </a:endParaRPr>
          </a:p>
          <a:p>
            <a:pPr marL="1417638" lvl="1" indent="-623888">
              <a:spcBef>
                <a:spcPts val="600"/>
              </a:spcBef>
              <a:defRPr/>
            </a:pPr>
            <a:r>
              <a:rPr lang="en-US" i="1" dirty="0">
                <a:solidFill>
                  <a:srgbClr val="000000"/>
                </a:solidFill>
                <a:effectLst>
                  <a:outerShdw blurRad="38100" dist="38100" dir="2700000" algn="tl">
                    <a:srgbClr val="C0C0C0"/>
                  </a:outerShdw>
                </a:effectLst>
              </a:rPr>
              <a:t>4.  </a:t>
            </a:r>
            <a:r>
              <a:rPr lang="en-US" i="1" dirty="0">
                <a:solidFill>
                  <a:srgbClr val="CC0000"/>
                </a:solidFill>
                <a:effectLst>
                  <a:outerShdw blurRad="38100" dist="38100" dir="2700000" algn="tl">
                    <a:srgbClr val="C0C0C0"/>
                  </a:outerShdw>
                </a:effectLst>
              </a:rPr>
              <a:t>1 Peter 5:9</a:t>
            </a:r>
            <a:r>
              <a:rPr lang="en-US" i="1" dirty="0">
                <a:effectLst>
                  <a:outerShdw blurRad="38100" dist="38100" dir="2700000" algn="tl">
                    <a:srgbClr val="C0C0C0"/>
                  </a:outerShdw>
                </a:effectLst>
              </a:rPr>
              <a:t> - “</a:t>
            </a:r>
            <a:r>
              <a:rPr lang="en-US" i="1" dirty="0">
                <a:solidFill>
                  <a:srgbClr val="000000"/>
                </a:solidFill>
                <a:effectLst>
                  <a:outerShdw blurRad="38100" dist="38100" dir="2700000" algn="tl">
                    <a:srgbClr val="C0C0C0"/>
                  </a:outerShdw>
                </a:effectLst>
              </a:rPr>
              <a:t>Be sober, be vigilant”</a:t>
            </a:r>
            <a:endParaRPr lang="en-US" sz="2200" i="1" dirty="0">
              <a:solidFill>
                <a:srgbClr val="000000"/>
              </a:solidFill>
              <a:effectLst>
                <a:outerShdw blurRad="38100" dist="38100" dir="2700000" algn="tl">
                  <a:srgbClr val="C0C0C0"/>
                </a:outerShdw>
              </a:effectLst>
            </a:endParaRPr>
          </a:p>
          <a:p>
            <a:pPr marL="1417638" lvl="1" indent="-623888">
              <a:defRPr/>
            </a:pPr>
            <a:endParaRPr lang="en-US" sz="1800" i="1" dirty="0">
              <a:solidFill>
                <a:srgbClr val="000000"/>
              </a:solidFill>
              <a:effectLst>
                <a:outerShdw blurRad="38100" dist="38100" dir="2700000" algn="tl">
                  <a:srgbClr val="C0C0C0"/>
                </a:outerShdw>
              </a:effectLst>
            </a:endParaRPr>
          </a:p>
        </p:txBody>
      </p:sp>
      <p:sp>
        <p:nvSpPr>
          <p:cNvPr id="7171"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457200" y="457200"/>
            <a:ext cx="8229600" cy="6201698"/>
          </a:xfrm>
          <a:prstGeom prst="rect">
            <a:avLst/>
          </a:prstGeom>
          <a:noFill/>
          <a:ln w="9525">
            <a:noFill/>
            <a:miter lim="800000"/>
            <a:headEnd/>
            <a:tailEnd/>
          </a:ln>
          <a:effectLst/>
        </p:spPr>
        <p:txBody>
          <a:bodyPr>
            <a:spAutoFit/>
          </a:bodyPr>
          <a:lstStyle/>
          <a:p>
            <a:pPr marL="577850" indent="-577850">
              <a:defRPr/>
            </a:pPr>
            <a:r>
              <a:rPr lang="en-US" sz="3200" b="1" u="sng" dirty="0">
                <a:effectLst>
                  <a:outerShdw blurRad="38100" dist="38100" dir="2700000" algn="tl">
                    <a:srgbClr val="C0C0C0"/>
                  </a:outerShdw>
                </a:effectLst>
              </a:rPr>
              <a:t>I.  We Must have our EYES Open about SIN!</a:t>
            </a:r>
          </a:p>
          <a:p>
            <a:pPr marL="577850" indent="-577850">
              <a:defRPr/>
            </a:pPr>
            <a:endParaRPr lang="en-US" sz="1000" dirty="0"/>
          </a:p>
          <a:p>
            <a:pPr marL="577850" indent="-577850">
              <a:spcBef>
                <a:spcPts val="600"/>
              </a:spcBef>
              <a:defRPr/>
            </a:pPr>
            <a:r>
              <a:rPr lang="en-US" sz="2800" dirty="0">
                <a:solidFill>
                  <a:srgbClr val="0000FF"/>
                </a:solidFill>
                <a:effectLst>
                  <a:outerShdw blurRad="38100" dist="38100" dir="2700000" algn="tl">
                    <a:srgbClr val="C0C0C0"/>
                  </a:outerShdw>
                </a:effectLst>
              </a:rPr>
              <a:t>E.  The Primary Mechanism of Sin is Deception!</a:t>
            </a:r>
          </a:p>
          <a:p>
            <a:pPr marL="1417638" lvl="1" indent="-623888">
              <a:spcBef>
                <a:spcPts val="600"/>
              </a:spcBef>
              <a:defRPr/>
            </a:pPr>
            <a:r>
              <a:rPr lang="en-US" i="1" dirty="0">
                <a:effectLst>
                  <a:outerShdw blurRad="38100" dist="38100" dir="2700000" algn="tl">
                    <a:srgbClr val="C0C0C0"/>
                  </a:outerShdw>
                </a:effectLst>
              </a:rPr>
              <a:t>1.  </a:t>
            </a:r>
            <a:r>
              <a:rPr lang="en-US" i="1" dirty="0">
                <a:solidFill>
                  <a:srgbClr val="CC0000"/>
                </a:solidFill>
                <a:effectLst>
                  <a:outerShdw blurRad="38100" dist="38100" dir="2700000" algn="tl">
                    <a:srgbClr val="C0C0C0"/>
                  </a:outerShdw>
                </a:effectLst>
              </a:rPr>
              <a:t>Hebrews 3:13</a:t>
            </a:r>
            <a:r>
              <a:rPr lang="en-US" i="1" dirty="0">
                <a:effectLst>
                  <a:outerShdw blurRad="38100" dist="38100" dir="2700000" algn="tl">
                    <a:srgbClr val="C0C0C0"/>
                  </a:outerShdw>
                </a:effectLst>
              </a:rPr>
              <a:t> - </a:t>
            </a:r>
            <a:r>
              <a:rPr lang="en-US" sz="2200" i="1" dirty="0">
                <a:effectLst>
                  <a:outerShdw blurRad="38100" dist="38100" dir="2700000" algn="tl">
                    <a:srgbClr val="C0C0C0"/>
                  </a:outerShdw>
                </a:effectLst>
              </a:rPr>
              <a:t>“ </a:t>
            </a:r>
            <a:r>
              <a:rPr lang="en-US" sz="2200" i="1" dirty="0">
                <a:solidFill>
                  <a:srgbClr val="000000"/>
                </a:solidFill>
                <a:effectLst>
                  <a:outerShdw blurRad="38100" dist="38100" dir="2700000" algn="tl">
                    <a:srgbClr val="C0C0C0"/>
                  </a:outerShdw>
                </a:effectLst>
              </a:rPr>
              <a:t>but exhort one another daily, while it is </a:t>
            </a:r>
            <a:r>
              <a:rPr lang="en-US" sz="2200" i="1" dirty="0">
                <a:effectLst>
                  <a:outerShdw blurRad="38100" dist="38100" dir="2700000" algn="tl">
                    <a:srgbClr val="C0C0C0"/>
                  </a:outerShdw>
                </a:effectLst>
              </a:rPr>
              <a:t>called "Today," lest any of you be hardened through the deceitfulness of sin.</a:t>
            </a:r>
          </a:p>
          <a:p>
            <a:pPr marL="1417638" lvl="1" indent="-623888">
              <a:spcBef>
                <a:spcPts val="600"/>
              </a:spcBef>
              <a:defRPr/>
            </a:pPr>
            <a:r>
              <a:rPr lang="en-US" i="1" dirty="0">
                <a:effectLst>
                  <a:outerShdw blurRad="38100" dist="38100" dir="2700000" algn="tl">
                    <a:srgbClr val="C0C0C0"/>
                  </a:outerShdw>
                </a:effectLst>
              </a:rPr>
              <a:t>2.  </a:t>
            </a:r>
            <a:r>
              <a:rPr lang="en-US" i="1" dirty="0">
                <a:solidFill>
                  <a:srgbClr val="C00000"/>
                </a:solidFill>
                <a:effectLst>
                  <a:outerShdw blurRad="38100" dist="38100" dir="2700000" algn="tl">
                    <a:srgbClr val="C0C0C0"/>
                  </a:outerShdw>
                </a:effectLst>
              </a:rPr>
              <a:t>Eph 6:11 </a:t>
            </a:r>
            <a:r>
              <a:rPr lang="en-US" sz="2200" i="1" dirty="0">
                <a:effectLst>
                  <a:outerShdw blurRad="38100" dist="38100" dir="2700000" algn="tl">
                    <a:srgbClr val="C0C0C0"/>
                  </a:outerShdw>
                </a:effectLst>
              </a:rPr>
              <a:t>- Put on the whole armor of God, that you may be able to stand against the wiles (cunning arts, deceit, craft, trickery) of the devil  </a:t>
            </a:r>
          </a:p>
          <a:p>
            <a:pPr marL="1417638" lvl="1" indent="-623888">
              <a:spcBef>
                <a:spcPts val="600"/>
              </a:spcBef>
              <a:defRPr/>
            </a:pPr>
            <a:r>
              <a:rPr lang="en-US" i="1" dirty="0">
                <a:effectLst>
                  <a:outerShdw blurRad="38100" dist="38100" dir="2700000" algn="tl">
                    <a:srgbClr val="C0C0C0"/>
                  </a:outerShdw>
                </a:effectLst>
              </a:rPr>
              <a:t>3.  </a:t>
            </a:r>
            <a:r>
              <a:rPr lang="en-US" i="1" dirty="0">
                <a:solidFill>
                  <a:srgbClr val="CC0000"/>
                </a:solidFill>
                <a:effectLst>
                  <a:outerShdw blurRad="38100" dist="38100" dir="2700000" algn="tl">
                    <a:srgbClr val="C0C0C0"/>
                  </a:outerShdw>
                </a:effectLst>
              </a:rPr>
              <a:t>2 John 1:7</a:t>
            </a:r>
            <a:r>
              <a:rPr lang="en-US" i="1" dirty="0">
                <a:solidFill>
                  <a:srgbClr val="000000"/>
                </a:solidFill>
                <a:effectLst>
                  <a:outerShdw blurRad="38100" dist="38100" dir="2700000" algn="tl">
                    <a:srgbClr val="C0C0C0"/>
                  </a:outerShdw>
                </a:effectLst>
              </a:rPr>
              <a:t> - “For many deceivers have gone out into the world...”</a:t>
            </a:r>
            <a:endParaRPr lang="en-US" sz="2200" i="1" dirty="0">
              <a:solidFill>
                <a:srgbClr val="000000"/>
              </a:solidFill>
              <a:effectLst>
                <a:outerShdw blurRad="38100" dist="38100" dir="2700000" algn="tl">
                  <a:srgbClr val="C0C0C0"/>
                </a:outerShdw>
              </a:effectLst>
            </a:endParaRPr>
          </a:p>
          <a:p>
            <a:pPr marL="1417638" lvl="1" indent="-623888">
              <a:spcBef>
                <a:spcPts val="600"/>
              </a:spcBef>
              <a:defRPr/>
            </a:pPr>
            <a:r>
              <a:rPr lang="en-US" i="1" dirty="0">
                <a:solidFill>
                  <a:srgbClr val="000000"/>
                </a:solidFill>
                <a:effectLst>
                  <a:outerShdw blurRad="38100" dist="38100" dir="2700000" algn="tl">
                    <a:srgbClr val="C0C0C0"/>
                  </a:outerShdw>
                </a:effectLst>
              </a:rPr>
              <a:t>4.  </a:t>
            </a:r>
            <a:r>
              <a:rPr lang="en-US" i="1" dirty="0">
                <a:solidFill>
                  <a:srgbClr val="CC0000"/>
                </a:solidFill>
                <a:effectLst>
                  <a:outerShdw blurRad="38100" dist="38100" dir="2700000" algn="tl">
                    <a:srgbClr val="C0C0C0"/>
                  </a:outerShdw>
                </a:effectLst>
              </a:rPr>
              <a:t>1 Peter 5:9</a:t>
            </a:r>
            <a:r>
              <a:rPr lang="en-US" i="1" dirty="0">
                <a:effectLst>
                  <a:outerShdw blurRad="38100" dist="38100" dir="2700000" algn="tl">
                    <a:srgbClr val="C0C0C0"/>
                  </a:outerShdw>
                </a:effectLst>
              </a:rPr>
              <a:t> - “</a:t>
            </a:r>
            <a:r>
              <a:rPr lang="en-US" i="1" dirty="0">
                <a:solidFill>
                  <a:srgbClr val="000000"/>
                </a:solidFill>
                <a:effectLst>
                  <a:outerShdw blurRad="38100" dist="38100" dir="2700000" algn="tl">
                    <a:srgbClr val="C0C0C0"/>
                  </a:outerShdw>
                </a:effectLst>
              </a:rPr>
              <a:t>Be sober, be vigilant”</a:t>
            </a:r>
            <a:endParaRPr lang="en-US" sz="2200" i="1" dirty="0">
              <a:solidFill>
                <a:srgbClr val="000000"/>
              </a:solidFill>
              <a:effectLst>
                <a:outerShdw blurRad="38100" dist="38100" dir="2700000" algn="tl">
                  <a:srgbClr val="C0C0C0"/>
                </a:outerShdw>
              </a:effectLst>
            </a:endParaRPr>
          </a:p>
          <a:p>
            <a:pPr marL="1417638" lvl="1" indent="-623888">
              <a:defRPr/>
            </a:pPr>
            <a:endParaRPr lang="en-US" sz="1800" i="1" dirty="0">
              <a:solidFill>
                <a:srgbClr val="000000"/>
              </a:solidFill>
              <a:effectLst>
                <a:outerShdw blurRad="38100" dist="38100" dir="2700000" algn="tl">
                  <a:srgbClr val="C0C0C0"/>
                </a:outerShdw>
              </a:effectLst>
            </a:endParaRPr>
          </a:p>
          <a:p>
            <a:pPr marL="577850" indent="-577850">
              <a:defRPr/>
            </a:pPr>
            <a:r>
              <a:rPr lang="en-US" sz="2800" dirty="0">
                <a:solidFill>
                  <a:srgbClr val="0000FF"/>
                </a:solidFill>
                <a:effectLst>
                  <a:outerShdw blurRad="38100" dist="38100" dir="2700000" algn="tl">
                    <a:srgbClr val="C0C0C0"/>
                  </a:outerShdw>
                </a:effectLst>
              </a:rPr>
              <a:t>F.  How is Sin Deceptive</a:t>
            </a:r>
          </a:p>
          <a:p>
            <a:pPr marL="1035050" lvl="1" indent="-577850">
              <a:buFont typeface="Arial" pitchFamily="34" charset="0"/>
              <a:buChar char="•"/>
              <a:defRPr/>
            </a:pPr>
            <a:r>
              <a:rPr lang="en-US" dirty="0">
                <a:effectLst>
                  <a:outerShdw blurRad="38100" dist="38100" dir="2700000" algn="tl">
                    <a:srgbClr val="C0C0C0"/>
                  </a:outerShdw>
                </a:effectLst>
              </a:rPr>
              <a:t>How does it work its deception?</a:t>
            </a:r>
          </a:p>
          <a:p>
            <a:pPr marL="1035050" lvl="1" indent="-577850">
              <a:buFont typeface="Arial" pitchFamily="34" charset="0"/>
              <a:buChar char="•"/>
              <a:defRPr/>
            </a:pPr>
            <a:r>
              <a:rPr lang="en-US" dirty="0">
                <a:effectLst>
                  <a:outerShdw blurRad="38100" dist="38100" dir="2700000" algn="tl">
                    <a:srgbClr val="C0C0C0"/>
                  </a:outerShdw>
                </a:effectLst>
              </a:rPr>
              <a:t>How do we identify it?</a:t>
            </a:r>
          </a:p>
        </p:txBody>
      </p:sp>
      <p:sp>
        <p:nvSpPr>
          <p:cNvPr id="7171"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457200" y="457200"/>
            <a:ext cx="8229600" cy="2677656"/>
          </a:xfrm>
          <a:prstGeom prst="rect">
            <a:avLst/>
          </a:prstGeom>
          <a:noFill/>
          <a:ln w="9525">
            <a:noFill/>
            <a:miter lim="800000"/>
            <a:headEnd/>
            <a:tailEnd/>
          </a:ln>
          <a:effectLst/>
        </p:spPr>
        <p:txBody>
          <a:bodyPr>
            <a:spAutoFit/>
          </a:bodyPr>
          <a:lstStyle/>
          <a:p>
            <a:pPr eaLnBrk="0" hangingPunct="0">
              <a:defRPr/>
            </a:pPr>
            <a:r>
              <a:rPr lang="en-US" sz="3200" b="1" u="sng" dirty="0">
                <a:effectLst>
                  <a:outerShdw blurRad="38100" dist="38100" dir="2700000" algn="tl">
                    <a:srgbClr val="C0C0C0"/>
                  </a:outerShdw>
                </a:effectLst>
              </a:rPr>
              <a:t>II. Christian…Let’s Open our Eyes to Sin!</a:t>
            </a:r>
          </a:p>
          <a:p>
            <a:pPr eaLnBrk="0" hangingPunct="0">
              <a:defRPr/>
            </a:pPr>
            <a:endParaRPr lang="en-US" sz="1000" dirty="0">
              <a:effectLst>
                <a:outerShdw blurRad="38100" dist="38100" dir="2700000" algn="tl">
                  <a:srgbClr val="C0C0C0"/>
                </a:outerShdw>
              </a:effectLst>
            </a:endParaRPr>
          </a:p>
          <a:p>
            <a:pPr>
              <a:defRPr/>
            </a:pPr>
            <a:r>
              <a:rPr lang="en-US" sz="2800" dirty="0">
                <a:solidFill>
                  <a:srgbClr val="CC0000"/>
                </a:solidFill>
                <a:effectLst>
                  <a:outerShdw blurRad="38100" dist="38100" dir="2700000" algn="tl">
                    <a:srgbClr val="C0C0C0"/>
                  </a:outerShdw>
                </a:effectLst>
              </a:rPr>
              <a:t>A. Sin Deceives by </a:t>
            </a:r>
            <a:r>
              <a:rPr lang="en-US" sz="2800" b="1" u="sng" dirty="0">
                <a:solidFill>
                  <a:srgbClr val="CC0000"/>
                </a:solidFill>
                <a:effectLst>
                  <a:outerShdw blurRad="38100" dist="38100" dir="2700000" algn="tl">
                    <a:srgbClr val="C0C0C0"/>
                  </a:outerShdw>
                </a:effectLst>
              </a:rPr>
              <a:t>Masking!</a:t>
            </a:r>
          </a:p>
          <a:p>
            <a:pPr>
              <a:defRPr/>
            </a:pPr>
            <a:endParaRPr lang="en-US" sz="1000" dirty="0">
              <a:effectLst>
                <a:outerShdw blurRad="38100" dist="38100" dir="2700000" algn="tl">
                  <a:srgbClr val="C0C0C0"/>
                </a:outerShdw>
              </a:effectLst>
            </a:endParaRPr>
          </a:p>
          <a:p>
            <a:pPr lvl="1">
              <a:defRPr/>
            </a:pPr>
            <a:r>
              <a:rPr lang="en-US" dirty="0">
                <a:solidFill>
                  <a:srgbClr val="0000FF"/>
                </a:solidFill>
                <a:effectLst>
                  <a:outerShdw blurRad="38100" dist="38100" dir="2700000" algn="tl">
                    <a:srgbClr val="C0C0C0"/>
                  </a:outerShdw>
                </a:effectLst>
              </a:rPr>
              <a:t>1.  It Pretends to be Something Else</a:t>
            </a:r>
            <a:r>
              <a:rPr lang="en-US" dirty="0">
                <a:effectLst>
                  <a:outerShdw blurRad="38100" dist="38100" dir="2700000" algn="tl">
                    <a:srgbClr val="C0C0C0"/>
                  </a:outerShdw>
                </a:effectLst>
              </a:rPr>
              <a:t> </a:t>
            </a:r>
          </a:p>
          <a:p>
            <a:pPr marL="1255713" lvl="2" indent="-341313">
              <a:defRPr/>
            </a:pPr>
            <a:r>
              <a:rPr lang="en-US" sz="2200" i="1" dirty="0">
                <a:effectLst>
                  <a:outerShdw blurRad="38100" dist="38100" dir="2700000" algn="tl">
                    <a:srgbClr val="C0C0C0"/>
                  </a:outerShdw>
                </a:effectLst>
              </a:rPr>
              <a:t>a.  It Renames itself</a:t>
            </a:r>
          </a:p>
          <a:p>
            <a:pPr marL="1255713" lvl="2" indent="-341313">
              <a:defRPr/>
            </a:pPr>
            <a:r>
              <a:rPr lang="en-US" sz="2200" i="1" dirty="0">
                <a:effectLst>
                  <a:outerShdw blurRad="38100" dist="38100" dir="2700000" algn="tl">
                    <a:srgbClr val="C0C0C0"/>
                  </a:outerShdw>
                </a:effectLst>
              </a:rPr>
              <a:t>b.  It repackages itself in a different wrapper</a:t>
            </a:r>
          </a:p>
          <a:p>
            <a:pPr marL="1255713" lvl="2" indent="-341313">
              <a:defRPr/>
            </a:pPr>
            <a:endParaRPr lang="en-US" sz="2000" i="1" dirty="0">
              <a:effectLst>
                <a:outerShdw blurRad="38100" dist="38100" dir="2700000" algn="tl">
                  <a:srgbClr val="C0C0C0"/>
                </a:outerShdw>
              </a:effectLst>
            </a:endParaRPr>
          </a:p>
        </p:txBody>
      </p:sp>
      <p:sp>
        <p:nvSpPr>
          <p:cNvPr id="8195"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457200" y="457200"/>
            <a:ext cx="8229600" cy="6032421"/>
          </a:xfrm>
          <a:prstGeom prst="rect">
            <a:avLst/>
          </a:prstGeom>
          <a:noFill/>
          <a:ln w="9525">
            <a:noFill/>
            <a:miter lim="800000"/>
            <a:headEnd/>
            <a:tailEnd/>
          </a:ln>
          <a:effectLst/>
        </p:spPr>
        <p:txBody>
          <a:bodyPr>
            <a:spAutoFit/>
          </a:bodyPr>
          <a:lstStyle/>
          <a:p>
            <a:pPr eaLnBrk="0" hangingPunct="0">
              <a:defRPr/>
            </a:pPr>
            <a:r>
              <a:rPr lang="en-US" sz="3200" b="1" u="sng" dirty="0">
                <a:effectLst>
                  <a:outerShdw blurRad="38100" dist="38100" dir="2700000" algn="tl">
                    <a:srgbClr val="C0C0C0"/>
                  </a:outerShdw>
                </a:effectLst>
              </a:rPr>
              <a:t>II. Christian…Let’s Open our Eyes to Sin!</a:t>
            </a:r>
          </a:p>
          <a:p>
            <a:pPr eaLnBrk="0" hangingPunct="0">
              <a:defRPr/>
            </a:pPr>
            <a:endParaRPr lang="en-US" sz="1000" dirty="0">
              <a:effectLst>
                <a:outerShdw blurRad="38100" dist="38100" dir="2700000" algn="tl">
                  <a:srgbClr val="C0C0C0"/>
                </a:outerShdw>
              </a:effectLst>
            </a:endParaRPr>
          </a:p>
          <a:p>
            <a:pPr>
              <a:defRPr/>
            </a:pPr>
            <a:r>
              <a:rPr lang="en-US" sz="2800" dirty="0">
                <a:solidFill>
                  <a:srgbClr val="CC0000"/>
                </a:solidFill>
                <a:effectLst>
                  <a:outerShdw blurRad="38100" dist="38100" dir="2700000" algn="tl">
                    <a:srgbClr val="C0C0C0"/>
                  </a:outerShdw>
                </a:effectLst>
              </a:rPr>
              <a:t>A. Sin Deceives by </a:t>
            </a:r>
            <a:r>
              <a:rPr lang="en-US" sz="2800" b="1" u="sng" dirty="0">
                <a:solidFill>
                  <a:srgbClr val="CC0000"/>
                </a:solidFill>
                <a:effectLst>
                  <a:outerShdw blurRad="38100" dist="38100" dir="2700000" algn="tl">
                    <a:srgbClr val="C0C0C0"/>
                  </a:outerShdw>
                </a:effectLst>
              </a:rPr>
              <a:t>Masking!</a:t>
            </a:r>
          </a:p>
          <a:p>
            <a:pPr>
              <a:defRPr/>
            </a:pPr>
            <a:endParaRPr lang="en-US" sz="1000" dirty="0">
              <a:effectLst>
                <a:outerShdw blurRad="38100" dist="38100" dir="2700000" algn="tl">
                  <a:srgbClr val="C0C0C0"/>
                </a:outerShdw>
              </a:effectLst>
            </a:endParaRPr>
          </a:p>
          <a:p>
            <a:pPr lvl="1">
              <a:defRPr/>
            </a:pPr>
            <a:r>
              <a:rPr lang="en-US" dirty="0">
                <a:solidFill>
                  <a:srgbClr val="0000FF"/>
                </a:solidFill>
                <a:effectLst>
                  <a:outerShdw blurRad="38100" dist="38100" dir="2700000" algn="tl">
                    <a:srgbClr val="C0C0C0"/>
                  </a:outerShdw>
                </a:effectLst>
              </a:rPr>
              <a:t>1.  It Pretends to be Something Else</a:t>
            </a:r>
            <a:r>
              <a:rPr lang="en-US" dirty="0">
                <a:effectLst>
                  <a:outerShdw blurRad="38100" dist="38100" dir="2700000" algn="tl">
                    <a:srgbClr val="C0C0C0"/>
                  </a:outerShdw>
                </a:effectLst>
              </a:rPr>
              <a:t> </a:t>
            </a:r>
          </a:p>
          <a:p>
            <a:pPr marL="1255713" lvl="2" indent="-341313">
              <a:defRPr/>
            </a:pPr>
            <a:r>
              <a:rPr lang="en-US" sz="2200" i="1" dirty="0">
                <a:effectLst>
                  <a:outerShdw blurRad="38100" dist="38100" dir="2700000" algn="tl">
                    <a:srgbClr val="C0C0C0"/>
                  </a:outerShdw>
                </a:effectLst>
              </a:rPr>
              <a:t>a.  It Renames itself</a:t>
            </a:r>
          </a:p>
          <a:p>
            <a:pPr marL="1255713" lvl="2" indent="-341313">
              <a:defRPr/>
            </a:pPr>
            <a:r>
              <a:rPr lang="en-US" sz="2200" i="1" dirty="0">
                <a:effectLst>
                  <a:outerShdw blurRad="38100" dist="38100" dir="2700000" algn="tl">
                    <a:srgbClr val="C0C0C0"/>
                  </a:outerShdw>
                </a:effectLst>
              </a:rPr>
              <a:t>b.  It repackages itself in a different wrapper</a:t>
            </a:r>
          </a:p>
          <a:p>
            <a:pPr marL="1255713" lvl="2" indent="-341313">
              <a:defRPr/>
            </a:pPr>
            <a:endParaRPr lang="en-US" sz="2000" i="1" dirty="0">
              <a:effectLst>
                <a:outerShdw blurRad="38100" dist="38100" dir="2700000" algn="tl">
                  <a:srgbClr val="C0C0C0"/>
                </a:outerShdw>
              </a:effectLst>
            </a:endParaRPr>
          </a:p>
          <a:p>
            <a:pPr lvl="1">
              <a:defRPr/>
            </a:pPr>
            <a:r>
              <a:rPr lang="en-US" dirty="0">
                <a:effectLst>
                  <a:outerShdw blurRad="38100" dist="38100" dir="2700000" algn="tl">
                    <a:srgbClr val="C0C0C0"/>
                  </a:outerShdw>
                </a:effectLst>
              </a:rPr>
              <a:t>2.  This is a favorite tactic!</a:t>
            </a:r>
          </a:p>
          <a:p>
            <a:pPr marL="1255713" lvl="2" indent="-341313">
              <a:buFontTx/>
              <a:buChar char="•"/>
              <a:defRPr/>
            </a:pPr>
            <a:r>
              <a:rPr lang="en-US" sz="2200" i="1" dirty="0">
                <a:solidFill>
                  <a:srgbClr val="CC0000"/>
                </a:solidFill>
                <a:effectLst>
                  <a:outerShdw blurRad="38100" dist="38100" dir="2700000" algn="tl">
                    <a:srgbClr val="C0C0C0"/>
                  </a:outerShdw>
                </a:effectLst>
              </a:rPr>
              <a:t>Matthew 7:15</a:t>
            </a:r>
            <a:r>
              <a:rPr lang="en-US" sz="2200" i="1" dirty="0">
                <a:effectLst>
                  <a:outerShdw blurRad="38100" dist="38100" dir="2700000" algn="tl">
                    <a:srgbClr val="C0C0C0"/>
                  </a:outerShdw>
                </a:effectLst>
              </a:rPr>
              <a:t> - </a:t>
            </a:r>
            <a:r>
              <a:rPr lang="en-US" sz="2200" i="1" dirty="0">
                <a:solidFill>
                  <a:srgbClr val="000000"/>
                </a:solidFill>
                <a:effectLst>
                  <a:outerShdw blurRad="38100" dist="38100" dir="2700000" algn="tl">
                    <a:srgbClr val="C0C0C0"/>
                  </a:outerShdw>
                </a:effectLst>
              </a:rPr>
              <a:t>"Beware of false prophets, who come to you in sheep’s clothing, but inwardly they are ravenous wolves.</a:t>
            </a:r>
          </a:p>
          <a:p>
            <a:pPr marL="1255713" lvl="2" indent="-341313">
              <a:buFontTx/>
              <a:buChar char="•"/>
              <a:defRPr/>
            </a:pPr>
            <a:endParaRPr lang="en-US" sz="800" i="1" dirty="0">
              <a:solidFill>
                <a:srgbClr val="000000"/>
              </a:solidFill>
              <a:effectLst>
                <a:outerShdw blurRad="38100" dist="38100" dir="2700000" algn="tl">
                  <a:srgbClr val="C0C0C0"/>
                </a:outerShdw>
              </a:effectLst>
            </a:endParaRPr>
          </a:p>
          <a:p>
            <a:pPr marL="1255713" lvl="2" indent="-341313">
              <a:buFontTx/>
              <a:buChar char="•"/>
              <a:defRPr/>
            </a:pPr>
            <a:r>
              <a:rPr lang="en-US" sz="2200" i="1" dirty="0">
                <a:solidFill>
                  <a:srgbClr val="CC0000"/>
                </a:solidFill>
                <a:effectLst>
                  <a:outerShdw blurRad="38100" dist="38100" dir="2700000" algn="tl">
                    <a:srgbClr val="C0C0C0"/>
                  </a:outerShdw>
                </a:effectLst>
              </a:rPr>
              <a:t>2 </a:t>
            </a:r>
            <a:r>
              <a:rPr lang="en-US" sz="2200" i="1" dirty="0" err="1">
                <a:solidFill>
                  <a:srgbClr val="CC0000"/>
                </a:solidFill>
                <a:effectLst>
                  <a:outerShdw blurRad="38100" dist="38100" dir="2700000" algn="tl">
                    <a:srgbClr val="C0C0C0"/>
                  </a:outerShdw>
                </a:effectLst>
              </a:rPr>
              <a:t>Cor</a:t>
            </a:r>
            <a:r>
              <a:rPr lang="en-US" sz="2200" i="1" dirty="0">
                <a:solidFill>
                  <a:srgbClr val="CC0000"/>
                </a:solidFill>
                <a:effectLst>
                  <a:outerShdw blurRad="38100" dist="38100" dir="2700000" algn="tl">
                    <a:srgbClr val="C0C0C0"/>
                  </a:outerShdw>
                </a:effectLst>
              </a:rPr>
              <a:t> 11:13-14 - </a:t>
            </a:r>
            <a:r>
              <a:rPr lang="en-US" sz="2200" i="1" dirty="0">
                <a:solidFill>
                  <a:srgbClr val="000000"/>
                </a:solidFill>
                <a:effectLst>
                  <a:outerShdw blurRad="38100" dist="38100" dir="2700000" algn="tl">
                    <a:srgbClr val="C0C0C0"/>
                  </a:outerShdw>
                </a:effectLst>
              </a:rPr>
              <a:t>For such are false apostles, deceitful workers, transforming themselves into apostles of Christ. And no wonder! For Satan himself transforms himself into an angel of light.</a:t>
            </a:r>
            <a:endParaRPr lang="en-US" dirty="0">
              <a:effectLst>
                <a:outerShdw blurRad="38100" dist="38100" dir="2700000" algn="tl">
                  <a:srgbClr val="C0C0C0"/>
                </a:outerShdw>
              </a:effectLst>
            </a:endParaRPr>
          </a:p>
          <a:p>
            <a:pPr lvl="1">
              <a:defRPr/>
            </a:pPr>
            <a:endParaRPr lang="en-US" sz="2000" dirty="0">
              <a:effectLst>
                <a:outerShdw blurRad="38100" dist="38100" dir="2700000" algn="tl">
                  <a:srgbClr val="C0C0C0"/>
                </a:outerShdw>
              </a:effectLst>
            </a:endParaRPr>
          </a:p>
          <a:p>
            <a:pPr lvl="1">
              <a:defRPr/>
            </a:pPr>
            <a:r>
              <a:rPr lang="en-US" dirty="0">
                <a:effectLst>
                  <a:outerShdw blurRad="38100" dist="38100" dir="2700000" algn="tl">
                    <a:srgbClr val="C0C0C0"/>
                  </a:outerShdw>
                </a:effectLst>
              </a:rPr>
              <a:t>3.  We must see through the </a:t>
            </a:r>
            <a:r>
              <a:rPr lang="en-US" u="sng" dirty="0">
                <a:effectLst>
                  <a:outerShdw blurRad="38100" dist="38100" dir="2700000" algn="tl">
                    <a:srgbClr val="C0C0C0"/>
                  </a:outerShdw>
                </a:effectLst>
              </a:rPr>
              <a:t>Disguise</a:t>
            </a:r>
            <a:r>
              <a:rPr lang="en-US" dirty="0">
                <a:effectLst>
                  <a:outerShdw blurRad="38100" dist="38100" dir="2700000" algn="tl">
                    <a:srgbClr val="C0C0C0"/>
                  </a:outerShdw>
                </a:effectLst>
              </a:rPr>
              <a:t>!  </a:t>
            </a:r>
            <a:r>
              <a:rPr lang="en-US" dirty="0">
                <a:solidFill>
                  <a:srgbClr val="C00000"/>
                </a:solidFill>
                <a:effectLst>
                  <a:outerShdw blurRad="38100" dist="38100" dir="2700000" algn="tl">
                    <a:srgbClr val="C0C0C0"/>
                  </a:outerShdw>
                </a:effectLst>
              </a:rPr>
              <a:t>2 </a:t>
            </a:r>
            <a:r>
              <a:rPr lang="en-US" dirty="0" err="1">
                <a:solidFill>
                  <a:srgbClr val="C00000"/>
                </a:solidFill>
                <a:effectLst>
                  <a:outerShdw blurRad="38100" dist="38100" dir="2700000" algn="tl">
                    <a:srgbClr val="C0C0C0"/>
                  </a:outerShdw>
                </a:effectLst>
              </a:rPr>
              <a:t>Thess</a:t>
            </a:r>
            <a:r>
              <a:rPr lang="en-US" dirty="0">
                <a:solidFill>
                  <a:srgbClr val="C00000"/>
                </a:solidFill>
                <a:effectLst>
                  <a:outerShdw blurRad="38100" dist="38100" dir="2700000" algn="tl">
                    <a:srgbClr val="C0C0C0"/>
                  </a:outerShdw>
                </a:effectLst>
              </a:rPr>
              <a:t> 5:21-22</a:t>
            </a:r>
            <a:endParaRPr lang="en-US" i="1" dirty="0">
              <a:solidFill>
                <a:srgbClr val="C00000"/>
              </a:solidFill>
              <a:effectLst>
                <a:outerShdw blurRad="38100" dist="38100" dir="2700000" algn="tl">
                  <a:srgbClr val="C0C0C0"/>
                </a:outerShdw>
              </a:effectLst>
            </a:endParaRPr>
          </a:p>
        </p:txBody>
      </p:sp>
      <p:sp>
        <p:nvSpPr>
          <p:cNvPr id="8195"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457200" y="457200"/>
            <a:ext cx="8229600" cy="3046988"/>
          </a:xfrm>
          <a:prstGeom prst="rect">
            <a:avLst/>
          </a:prstGeom>
          <a:noFill/>
          <a:ln w="9525">
            <a:noFill/>
            <a:miter lim="800000"/>
            <a:headEnd/>
            <a:tailEnd/>
          </a:ln>
          <a:effectLst/>
        </p:spPr>
        <p:txBody>
          <a:bodyPr>
            <a:spAutoFit/>
          </a:bodyPr>
          <a:lstStyle/>
          <a:p>
            <a:pPr eaLnBrk="0" hangingPunct="0">
              <a:defRPr/>
            </a:pPr>
            <a:r>
              <a:rPr lang="en-US" sz="3200" b="1" u="sng" dirty="0">
                <a:effectLst>
                  <a:outerShdw blurRad="38100" dist="38100" dir="2700000" algn="tl">
                    <a:srgbClr val="C0C0C0"/>
                  </a:outerShdw>
                </a:effectLst>
              </a:rPr>
              <a:t>II. Christian…Let’s Open our Eyes to Sin!</a:t>
            </a:r>
          </a:p>
          <a:p>
            <a:pPr eaLnBrk="0" hangingPunct="0">
              <a:defRPr/>
            </a:pPr>
            <a:endParaRPr lang="en-US" sz="1000" dirty="0">
              <a:effectLst>
                <a:outerShdw blurRad="38100" dist="38100" dir="2700000" algn="tl">
                  <a:srgbClr val="C0C0C0"/>
                </a:outerShdw>
              </a:effectLst>
            </a:endParaRPr>
          </a:p>
          <a:p>
            <a:pPr>
              <a:defRPr/>
            </a:pPr>
            <a:r>
              <a:rPr lang="en-US" sz="2800" dirty="0">
                <a:solidFill>
                  <a:srgbClr val="CC0000"/>
                </a:solidFill>
                <a:effectLst>
                  <a:outerShdw blurRad="38100" dist="38100" dir="2700000" algn="tl">
                    <a:srgbClr val="C0C0C0"/>
                  </a:outerShdw>
                </a:effectLst>
              </a:rPr>
              <a:t>B. Sin Deceives by </a:t>
            </a:r>
            <a:r>
              <a:rPr lang="en-US" sz="2800" b="1" u="sng" dirty="0">
                <a:solidFill>
                  <a:srgbClr val="CC0000"/>
                </a:solidFill>
                <a:effectLst>
                  <a:outerShdw blurRad="38100" dist="38100" dir="2700000" algn="tl">
                    <a:srgbClr val="C0C0C0"/>
                  </a:outerShdw>
                </a:effectLst>
              </a:rPr>
              <a:t>Minimizing!</a:t>
            </a:r>
          </a:p>
          <a:p>
            <a:pPr>
              <a:defRPr/>
            </a:pPr>
            <a:endParaRPr lang="en-US" sz="1000" dirty="0">
              <a:effectLst>
                <a:outerShdw blurRad="38100" dist="38100" dir="2700000" algn="tl">
                  <a:srgbClr val="C0C0C0"/>
                </a:outerShdw>
              </a:effectLst>
            </a:endParaRPr>
          </a:p>
          <a:p>
            <a:pPr lvl="1">
              <a:defRPr/>
            </a:pPr>
            <a:r>
              <a:rPr lang="en-US" dirty="0">
                <a:solidFill>
                  <a:srgbClr val="0000FF"/>
                </a:solidFill>
                <a:effectLst>
                  <a:outerShdw blurRad="38100" dist="38100" dir="2700000" algn="tl">
                    <a:srgbClr val="C0C0C0"/>
                  </a:outerShdw>
                </a:effectLst>
              </a:rPr>
              <a:t>1.  Sin tries to make it self look harmless </a:t>
            </a:r>
          </a:p>
          <a:p>
            <a:pPr marL="1371600" lvl="2" indent="-457200">
              <a:defRPr/>
            </a:pPr>
            <a:r>
              <a:rPr lang="en-US" sz="2200" i="1" dirty="0">
                <a:effectLst>
                  <a:outerShdw blurRad="38100" dist="38100" dir="2700000" algn="tl">
                    <a:srgbClr val="C0C0C0"/>
                  </a:outerShdw>
                </a:effectLst>
              </a:rPr>
              <a:t>a.  “yes, it sin, but it is not that bad”</a:t>
            </a:r>
          </a:p>
          <a:p>
            <a:pPr marL="1371600" lvl="2" indent="-457200">
              <a:defRPr/>
            </a:pPr>
            <a:r>
              <a:rPr lang="en-US" sz="2200" i="1" dirty="0">
                <a:effectLst>
                  <a:outerShdw blurRad="38100" dist="38100" dir="2700000" algn="tl">
                    <a:srgbClr val="C0C0C0"/>
                  </a:outerShdw>
                </a:effectLst>
              </a:rPr>
              <a:t>b.  “yes, it is technically wrong…but it won’t hurt anybody”</a:t>
            </a:r>
          </a:p>
          <a:p>
            <a:pPr marL="1371600" lvl="2" indent="-457200">
              <a:defRPr/>
            </a:pPr>
            <a:r>
              <a:rPr lang="en-US" sz="2200" i="1" dirty="0">
                <a:effectLst>
                  <a:outerShdw blurRad="38100" dist="38100" dir="2700000" algn="tl">
                    <a:srgbClr val="C0C0C0"/>
                  </a:outerShdw>
                </a:effectLst>
              </a:rPr>
              <a:t>c.  “we will just change this ONE thing”</a:t>
            </a:r>
          </a:p>
          <a:p>
            <a:pPr lvl="1">
              <a:defRPr/>
            </a:pPr>
            <a:endParaRPr lang="en-US" sz="2200" dirty="0">
              <a:effectLst>
                <a:outerShdw blurRad="38100" dist="38100" dir="2700000" algn="tl">
                  <a:srgbClr val="C0C0C0"/>
                </a:outerShdw>
              </a:effectLst>
            </a:endParaRPr>
          </a:p>
        </p:txBody>
      </p:sp>
      <p:sp>
        <p:nvSpPr>
          <p:cNvPr id="9219"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457200" y="457200"/>
            <a:ext cx="8229600" cy="6186309"/>
          </a:xfrm>
          <a:prstGeom prst="rect">
            <a:avLst/>
          </a:prstGeom>
          <a:noFill/>
          <a:ln w="9525">
            <a:noFill/>
            <a:miter lim="800000"/>
            <a:headEnd/>
            <a:tailEnd/>
          </a:ln>
          <a:effectLst/>
        </p:spPr>
        <p:txBody>
          <a:bodyPr>
            <a:spAutoFit/>
          </a:bodyPr>
          <a:lstStyle/>
          <a:p>
            <a:pPr eaLnBrk="0" hangingPunct="0">
              <a:defRPr/>
            </a:pPr>
            <a:r>
              <a:rPr lang="en-US" sz="3200" b="1" u="sng" dirty="0">
                <a:effectLst>
                  <a:outerShdw blurRad="38100" dist="38100" dir="2700000" algn="tl">
                    <a:srgbClr val="C0C0C0"/>
                  </a:outerShdw>
                </a:effectLst>
              </a:rPr>
              <a:t>II. Christian…Let’s Open our Eyes to Sin!</a:t>
            </a:r>
          </a:p>
          <a:p>
            <a:pPr eaLnBrk="0" hangingPunct="0">
              <a:defRPr/>
            </a:pPr>
            <a:endParaRPr lang="en-US" sz="1000" dirty="0">
              <a:effectLst>
                <a:outerShdw blurRad="38100" dist="38100" dir="2700000" algn="tl">
                  <a:srgbClr val="C0C0C0"/>
                </a:outerShdw>
              </a:effectLst>
            </a:endParaRPr>
          </a:p>
          <a:p>
            <a:pPr>
              <a:defRPr/>
            </a:pPr>
            <a:r>
              <a:rPr lang="en-US" sz="2800" dirty="0">
                <a:solidFill>
                  <a:srgbClr val="CC0000"/>
                </a:solidFill>
                <a:effectLst>
                  <a:outerShdw blurRad="38100" dist="38100" dir="2700000" algn="tl">
                    <a:srgbClr val="C0C0C0"/>
                  </a:outerShdw>
                </a:effectLst>
              </a:rPr>
              <a:t>B. Sin Deceives by </a:t>
            </a:r>
            <a:r>
              <a:rPr lang="en-US" sz="2800" b="1" u="sng" dirty="0">
                <a:solidFill>
                  <a:srgbClr val="CC0000"/>
                </a:solidFill>
                <a:effectLst>
                  <a:outerShdw blurRad="38100" dist="38100" dir="2700000" algn="tl">
                    <a:srgbClr val="C0C0C0"/>
                  </a:outerShdw>
                </a:effectLst>
              </a:rPr>
              <a:t>Minimizing!</a:t>
            </a:r>
          </a:p>
          <a:p>
            <a:pPr>
              <a:defRPr/>
            </a:pPr>
            <a:endParaRPr lang="en-US" sz="1000" dirty="0">
              <a:effectLst>
                <a:outerShdw blurRad="38100" dist="38100" dir="2700000" algn="tl">
                  <a:srgbClr val="C0C0C0"/>
                </a:outerShdw>
              </a:effectLst>
            </a:endParaRPr>
          </a:p>
          <a:p>
            <a:pPr lvl="1">
              <a:defRPr/>
            </a:pPr>
            <a:r>
              <a:rPr lang="en-US" dirty="0">
                <a:solidFill>
                  <a:srgbClr val="0000FF"/>
                </a:solidFill>
                <a:effectLst>
                  <a:outerShdw blurRad="38100" dist="38100" dir="2700000" algn="tl">
                    <a:srgbClr val="C0C0C0"/>
                  </a:outerShdw>
                </a:effectLst>
              </a:rPr>
              <a:t>1.  Sin tries to make it self look harmless </a:t>
            </a:r>
          </a:p>
          <a:p>
            <a:pPr marL="1371600" lvl="2" indent="-457200">
              <a:defRPr/>
            </a:pPr>
            <a:r>
              <a:rPr lang="en-US" sz="2200" i="1" dirty="0">
                <a:effectLst>
                  <a:outerShdw blurRad="38100" dist="38100" dir="2700000" algn="tl">
                    <a:srgbClr val="C0C0C0"/>
                  </a:outerShdw>
                </a:effectLst>
              </a:rPr>
              <a:t>a.  “yes, it sin, but it is not that bad”</a:t>
            </a:r>
          </a:p>
          <a:p>
            <a:pPr marL="1371600" lvl="2" indent="-457200">
              <a:defRPr/>
            </a:pPr>
            <a:r>
              <a:rPr lang="en-US" sz="2200" i="1" dirty="0">
                <a:effectLst>
                  <a:outerShdw blurRad="38100" dist="38100" dir="2700000" algn="tl">
                    <a:srgbClr val="C0C0C0"/>
                  </a:outerShdw>
                </a:effectLst>
              </a:rPr>
              <a:t>b.  “yes, it is technically wrong…but it won’t hurt anybody”</a:t>
            </a:r>
          </a:p>
          <a:p>
            <a:pPr marL="1371600" lvl="2" indent="-457200">
              <a:defRPr/>
            </a:pPr>
            <a:r>
              <a:rPr lang="en-US" sz="2200" i="1" dirty="0">
                <a:effectLst>
                  <a:outerShdw blurRad="38100" dist="38100" dir="2700000" algn="tl">
                    <a:srgbClr val="C0C0C0"/>
                  </a:outerShdw>
                </a:effectLst>
              </a:rPr>
              <a:t>c.  “we will just change this ONE thing”</a:t>
            </a:r>
          </a:p>
          <a:p>
            <a:pPr lvl="1">
              <a:defRPr/>
            </a:pPr>
            <a:endParaRPr lang="en-US" sz="2200" dirty="0">
              <a:effectLst>
                <a:outerShdw blurRad="38100" dist="38100" dir="2700000" algn="tl">
                  <a:srgbClr val="C0C0C0"/>
                </a:outerShdw>
              </a:effectLst>
            </a:endParaRPr>
          </a:p>
          <a:p>
            <a:pPr lvl="1">
              <a:defRPr/>
            </a:pPr>
            <a:r>
              <a:rPr lang="en-US" dirty="0">
                <a:effectLst>
                  <a:outerShdw blurRad="38100" dist="38100" dir="2700000" algn="tl">
                    <a:srgbClr val="C0C0C0"/>
                  </a:outerShdw>
                </a:effectLst>
              </a:rPr>
              <a:t>2.  This has Never excused Lawlessness!</a:t>
            </a:r>
          </a:p>
          <a:p>
            <a:pPr lvl="1">
              <a:defRPr/>
            </a:pPr>
            <a:endParaRPr lang="en-US" sz="800" dirty="0">
              <a:effectLst>
                <a:outerShdw blurRad="38100" dist="38100" dir="2700000" algn="tl">
                  <a:srgbClr val="C0C0C0"/>
                </a:outerShdw>
              </a:effectLst>
            </a:endParaRPr>
          </a:p>
          <a:p>
            <a:pPr marL="1371600" lvl="2" indent="-457200">
              <a:defRPr/>
            </a:pPr>
            <a:r>
              <a:rPr lang="en-US" sz="2200" i="1" dirty="0">
                <a:effectLst>
                  <a:outerShdw blurRad="38100" dist="38100" dir="2700000" algn="tl">
                    <a:srgbClr val="C0C0C0"/>
                  </a:outerShdw>
                </a:effectLst>
              </a:rPr>
              <a:t>a. </a:t>
            </a:r>
            <a:r>
              <a:rPr lang="en-US" sz="2200" i="1" dirty="0">
                <a:solidFill>
                  <a:srgbClr val="CC0000"/>
                </a:solidFill>
                <a:effectLst>
                  <a:outerShdw blurRad="38100" dist="38100" dir="2700000" algn="tl">
                    <a:srgbClr val="C0C0C0"/>
                  </a:outerShdw>
                </a:effectLst>
              </a:rPr>
              <a:t>Genesis 4 </a:t>
            </a:r>
            <a:r>
              <a:rPr lang="en-US" sz="2200" i="1" dirty="0">
                <a:effectLst>
                  <a:outerShdw blurRad="38100" dist="38100" dir="2700000" algn="tl">
                    <a:srgbClr val="C0C0C0"/>
                  </a:outerShdw>
                </a:effectLst>
              </a:rPr>
              <a:t>- Cain…it was still a sacrifice…</a:t>
            </a:r>
          </a:p>
          <a:p>
            <a:pPr marL="1371600" lvl="2" indent="-457200">
              <a:defRPr/>
            </a:pPr>
            <a:r>
              <a:rPr lang="en-US" sz="2200" i="1" dirty="0">
                <a:effectLst>
                  <a:outerShdw blurRad="38100" dist="38100" dir="2700000" algn="tl">
                    <a:srgbClr val="C0C0C0"/>
                  </a:outerShdw>
                </a:effectLst>
              </a:rPr>
              <a:t>b. </a:t>
            </a:r>
            <a:r>
              <a:rPr lang="en-US" sz="2200" i="1" dirty="0">
                <a:solidFill>
                  <a:srgbClr val="C00000"/>
                </a:solidFill>
                <a:effectLst>
                  <a:outerShdw blurRad="38100" dist="38100" dir="2700000" algn="tl">
                    <a:srgbClr val="C0C0C0"/>
                  </a:outerShdw>
                </a:effectLst>
              </a:rPr>
              <a:t>Leviticus 10:1ff </a:t>
            </a:r>
            <a:r>
              <a:rPr lang="en-US" sz="2200" i="1" dirty="0">
                <a:effectLst>
                  <a:outerShdw blurRad="38100" dist="38100" dir="2700000" algn="tl">
                    <a:srgbClr val="C0C0C0"/>
                  </a:outerShdw>
                </a:effectLst>
              </a:rPr>
              <a:t>– </a:t>
            </a:r>
            <a:r>
              <a:rPr lang="en-US" sz="2200" i="1" dirty="0" err="1">
                <a:effectLst>
                  <a:outerShdw blurRad="38100" dist="38100" dir="2700000" algn="tl">
                    <a:srgbClr val="C0C0C0"/>
                  </a:outerShdw>
                </a:effectLst>
              </a:rPr>
              <a:t>Nadab</a:t>
            </a:r>
            <a:r>
              <a:rPr lang="en-US" sz="2200" i="1" dirty="0">
                <a:effectLst>
                  <a:outerShdw blurRad="38100" dist="38100" dir="2700000" algn="tl">
                    <a:srgbClr val="C0C0C0"/>
                  </a:outerShdw>
                </a:effectLst>
              </a:rPr>
              <a:t> &amp; </a:t>
            </a:r>
            <a:r>
              <a:rPr lang="en-US" sz="2200" i="1" dirty="0" err="1">
                <a:effectLst>
                  <a:outerShdw blurRad="38100" dist="38100" dir="2700000" algn="tl">
                    <a:srgbClr val="C0C0C0"/>
                  </a:outerShdw>
                </a:effectLst>
              </a:rPr>
              <a:t>Abihu</a:t>
            </a:r>
            <a:r>
              <a:rPr lang="en-US" sz="2200" i="1" dirty="0">
                <a:effectLst>
                  <a:outerShdw blurRad="38100" dist="38100" dir="2700000" algn="tl">
                    <a:srgbClr val="C0C0C0"/>
                  </a:outerShdw>
                </a:effectLst>
              </a:rPr>
              <a:t>…it was still fire…</a:t>
            </a:r>
          </a:p>
          <a:p>
            <a:pPr marL="1371600" lvl="2" indent="-457200">
              <a:defRPr/>
            </a:pPr>
            <a:r>
              <a:rPr lang="en-US" sz="2200" i="1" dirty="0">
                <a:effectLst>
                  <a:outerShdw blurRad="38100" dist="38100" dir="2700000" algn="tl">
                    <a:srgbClr val="C0C0C0"/>
                  </a:outerShdw>
                </a:effectLst>
              </a:rPr>
              <a:t>c. </a:t>
            </a:r>
            <a:r>
              <a:rPr lang="en-US" sz="2200" i="1" dirty="0">
                <a:solidFill>
                  <a:srgbClr val="CC0000"/>
                </a:solidFill>
                <a:effectLst>
                  <a:outerShdw blurRad="38100" dist="38100" dir="2700000" algn="tl">
                    <a:srgbClr val="C0C0C0"/>
                  </a:outerShdw>
                </a:effectLst>
              </a:rPr>
              <a:t>1 Sam 15 </a:t>
            </a:r>
            <a:r>
              <a:rPr lang="en-US" sz="2200" i="1" dirty="0">
                <a:effectLst>
                  <a:outerShdw blurRad="38100" dist="38100" dir="2700000" algn="tl">
                    <a:srgbClr val="C0C0C0"/>
                  </a:outerShdw>
                </a:effectLst>
              </a:rPr>
              <a:t>– Saul killed most of the </a:t>
            </a:r>
            <a:r>
              <a:rPr lang="en-US" sz="2200" i="1" dirty="0" err="1">
                <a:effectLst>
                  <a:outerShdw blurRad="38100" dist="38100" dir="2700000" algn="tl">
                    <a:srgbClr val="C0C0C0"/>
                  </a:outerShdw>
                </a:effectLst>
              </a:rPr>
              <a:t>Amalekites</a:t>
            </a:r>
            <a:r>
              <a:rPr lang="en-US" sz="2200" i="1" dirty="0">
                <a:effectLst>
                  <a:outerShdw blurRad="38100" dist="38100" dir="2700000" algn="tl">
                    <a:srgbClr val="C0C0C0"/>
                  </a:outerShdw>
                </a:effectLst>
              </a:rPr>
              <a:t>…</a:t>
            </a:r>
          </a:p>
          <a:p>
            <a:pPr lvl="1">
              <a:defRPr/>
            </a:pPr>
            <a:endParaRPr lang="en-US" sz="2200" i="1" dirty="0">
              <a:solidFill>
                <a:srgbClr val="CC0000"/>
              </a:solidFill>
              <a:effectLst>
                <a:outerShdw blurRad="38100" dist="38100" dir="2700000" algn="tl">
                  <a:srgbClr val="C0C0C0"/>
                </a:outerShdw>
              </a:effectLst>
            </a:endParaRPr>
          </a:p>
          <a:p>
            <a:pPr lvl="1">
              <a:defRPr/>
            </a:pPr>
            <a:r>
              <a:rPr lang="en-US" dirty="0">
                <a:effectLst>
                  <a:outerShdw blurRad="38100" dist="38100" dir="2700000" algn="tl">
                    <a:srgbClr val="C0C0C0"/>
                  </a:outerShdw>
                </a:effectLst>
              </a:rPr>
              <a:t>3.  ALL SIN WILL KILL!</a:t>
            </a:r>
            <a:endParaRPr lang="en-US" i="1" dirty="0">
              <a:effectLst>
                <a:outerShdw blurRad="38100" dist="38100" dir="2700000" algn="tl">
                  <a:srgbClr val="C0C0C0"/>
                </a:outerShdw>
              </a:effectLst>
            </a:endParaRPr>
          </a:p>
          <a:p>
            <a:pPr marL="1371600" lvl="2" indent="-457200">
              <a:buFontTx/>
              <a:buChar char="•"/>
              <a:defRPr/>
            </a:pPr>
            <a:r>
              <a:rPr lang="en-US" sz="2200" i="1" u="sng" dirty="0">
                <a:solidFill>
                  <a:srgbClr val="CC0000"/>
                </a:solidFill>
                <a:effectLst>
                  <a:outerShdw blurRad="38100" dist="38100" dir="2700000" algn="tl">
                    <a:srgbClr val="C0C0C0"/>
                  </a:outerShdw>
                </a:effectLst>
              </a:rPr>
              <a:t>James 2:10</a:t>
            </a:r>
            <a:r>
              <a:rPr lang="en-US" sz="2200" i="1" dirty="0">
                <a:solidFill>
                  <a:srgbClr val="000000"/>
                </a:solidFill>
                <a:effectLst>
                  <a:outerShdw blurRad="38100" dist="38100" dir="2700000" algn="tl">
                    <a:srgbClr val="C0C0C0"/>
                  </a:outerShdw>
                </a:effectLst>
              </a:rPr>
              <a:t>  </a:t>
            </a:r>
            <a:r>
              <a:rPr lang="en-US" sz="2200" i="1" dirty="0">
                <a:effectLst>
                  <a:outerShdw blurRad="38100" dist="38100" dir="2700000" algn="tl">
                    <a:srgbClr val="C0C0C0"/>
                  </a:outerShdw>
                </a:effectLst>
              </a:rPr>
              <a:t>For whoever shall keep the whole law, and yet stumble in one point, he is guilty of all</a:t>
            </a:r>
            <a:r>
              <a:rPr lang="en-US" i="1" dirty="0">
                <a:effectLst>
                  <a:outerShdw blurRad="38100" dist="38100" dir="2700000" algn="tl">
                    <a:srgbClr val="C0C0C0"/>
                  </a:outerShdw>
                </a:effectLst>
              </a:rPr>
              <a:t>.</a:t>
            </a:r>
          </a:p>
        </p:txBody>
      </p:sp>
      <p:sp>
        <p:nvSpPr>
          <p:cNvPr id="9219"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457200" y="457200"/>
            <a:ext cx="8229600" cy="3046988"/>
          </a:xfrm>
          <a:prstGeom prst="rect">
            <a:avLst/>
          </a:prstGeom>
          <a:noFill/>
          <a:ln w="9525">
            <a:noFill/>
            <a:miter lim="800000"/>
            <a:headEnd/>
            <a:tailEnd/>
          </a:ln>
          <a:effectLst/>
        </p:spPr>
        <p:txBody>
          <a:bodyPr>
            <a:spAutoFit/>
          </a:bodyPr>
          <a:lstStyle/>
          <a:p>
            <a:pPr eaLnBrk="0" hangingPunct="0">
              <a:defRPr/>
            </a:pPr>
            <a:r>
              <a:rPr lang="en-US" sz="3200" b="1" u="sng" dirty="0">
                <a:effectLst>
                  <a:outerShdw blurRad="38100" dist="38100" dir="2700000" algn="tl">
                    <a:srgbClr val="C0C0C0"/>
                  </a:outerShdw>
                </a:effectLst>
              </a:rPr>
              <a:t>II. Christian…Let’s Open our Eyes to Sin!</a:t>
            </a:r>
          </a:p>
          <a:p>
            <a:pPr eaLnBrk="0" hangingPunct="0">
              <a:defRPr/>
            </a:pPr>
            <a:endParaRPr lang="en-US" sz="1000" dirty="0">
              <a:effectLst>
                <a:outerShdw blurRad="38100" dist="38100" dir="2700000" algn="tl">
                  <a:srgbClr val="C0C0C0"/>
                </a:outerShdw>
              </a:effectLst>
            </a:endParaRPr>
          </a:p>
          <a:p>
            <a:pPr>
              <a:defRPr/>
            </a:pPr>
            <a:r>
              <a:rPr lang="en-US" sz="2800" dirty="0">
                <a:solidFill>
                  <a:srgbClr val="CC0000"/>
                </a:solidFill>
                <a:effectLst>
                  <a:outerShdw blurRad="38100" dist="38100" dir="2700000" algn="tl">
                    <a:srgbClr val="C0C0C0"/>
                  </a:outerShdw>
                </a:effectLst>
              </a:rPr>
              <a:t>C. Sin Deceives by </a:t>
            </a:r>
            <a:r>
              <a:rPr lang="en-US" sz="2800" b="1" u="sng" dirty="0">
                <a:solidFill>
                  <a:srgbClr val="CC0000"/>
                </a:solidFill>
                <a:effectLst>
                  <a:outerShdw blurRad="38100" dist="38100" dir="2700000" algn="tl">
                    <a:srgbClr val="C0C0C0"/>
                  </a:outerShdw>
                </a:effectLst>
              </a:rPr>
              <a:t>Rationalizing!</a:t>
            </a:r>
          </a:p>
          <a:p>
            <a:pPr>
              <a:defRPr/>
            </a:pPr>
            <a:endParaRPr lang="en-US" sz="1000" b="1" u="sng" dirty="0">
              <a:effectLst>
                <a:outerShdw blurRad="38100" dist="38100" dir="2700000" algn="tl">
                  <a:srgbClr val="C0C0C0"/>
                </a:outerShdw>
              </a:effectLst>
            </a:endParaRPr>
          </a:p>
          <a:p>
            <a:pPr lvl="1">
              <a:defRPr/>
            </a:pPr>
            <a:r>
              <a:rPr lang="en-US" dirty="0">
                <a:solidFill>
                  <a:srgbClr val="0000FF"/>
                </a:solidFill>
                <a:effectLst>
                  <a:outerShdw blurRad="38100" dist="38100" dir="2700000" algn="tl">
                    <a:srgbClr val="C0C0C0"/>
                  </a:outerShdw>
                </a:effectLst>
              </a:rPr>
              <a:t>1.  Sin Tries to Justify or Explain why it can Exist </a:t>
            </a:r>
          </a:p>
          <a:p>
            <a:pPr marL="1312863" lvl="2" indent="-398463">
              <a:defRPr/>
            </a:pPr>
            <a:r>
              <a:rPr lang="en-US" sz="2200" i="1" dirty="0">
                <a:effectLst>
                  <a:outerShdw blurRad="38100" dist="38100" dir="2700000" algn="tl">
                    <a:srgbClr val="C0C0C0"/>
                  </a:outerShdw>
                </a:effectLst>
              </a:rPr>
              <a:t>a.  “we can do so much good”</a:t>
            </a:r>
          </a:p>
          <a:p>
            <a:pPr marL="1312863" lvl="2" indent="-398463">
              <a:defRPr/>
            </a:pPr>
            <a:r>
              <a:rPr lang="en-US" sz="2200" i="1" dirty="0">
                <a:effectLst>
                  <a:outerShdw blurRad="38100" dist="38100" dir="2700000" algn="tl">
                    <a:srgbClr val="C0C0C0"/>
                  </a:outerShdw>
                </a:effectLst>
              </a:rPr>
              <a:t>b.  “it will bring people in”</a:t>
            </a:r>
          </a:p>
          <a:p>
            <a:pPr marL="1312863" lvl="2" indent="-398463">
              <a:defRPr/>
            </a:pPr>
            <a:r>
              <a:rPr lang="en-US" sz="2200" i="1" dirty="0">
                <a:effectLst>
                  <a:outerShdw blurRad="38100" dist="38100" dir="2700000" algn="tl">
                    <a:srgbClr val="C0C0C0"/>
                  </a:outerShdw>
                </a:effectLst>
              </a:rPr>
              <a:t>c.  “well I think God won’t mind”</a:t>
            </a:r>
          </a:p>
          <a:p>
            <a:pPr lvl="1">
              <a:defRPr/>
            </a:pPr>
            <a:endParaRPr lang="en-US" sz="2200" i="1" dirty="0">
              <a:effectLst>
                <a:outerShdw blurRad="38100" dist="38100" dir="2700000" algn="tl">
                  <a:srgbClr val="C0C0C0"/>
                </a:outerShdw>
              </a:effectLst>
            </a:endParaRPr>
          </a:p>
        </p:txBody>
      </p:sp>
      <p:sp>
        <p:nvSpPr>
          <p:cNvPr id="10243"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457200" y="457200"/>
            <a:ext cx="8229600" cy="6155531"/>
          </a:xfrm>
          <a:prstGeom prst="rect">
            <a:avLst/>
          </a:prstGeom>
          <a:noFill/>
          <a:ln w="9525">
            <a:noFill/>
            <a:miter lim="800000"/>
            <a:headEnd/>
            <a:tailEnd/>
          </a:ln>
          <a:effectLst/>
        </p:spPr>
        <p:txBody>
          <a:bodyPr>
            <a:spAutoFit/>
          </a:bodyPr>
          <a:lstStyle/>
          <a:p>
            <a:pPr eaLnBrk="0" hangingPunct="0">
              <a:defRPr/>
            </a:pPr>
            <a:r>
              <a:rPr lang="en-US" sz="3200" b="1" u="sng" dirty="0">
                <a:effectLst>
                  <a:outerShdw blurRad="38100" dist="38100" dir="2700000" algn="tl">
                    <a:srgbClr val="C0C0C0"/>
                  </a:outerShdw>
                </a:effectLst>
              </a:rPr>
              <a:t>II. Christian…Let’s Open our Eyes to Sin!</a:t>
            </a:r>
          </a:p>
          <a:p>
            <a:pPr eaLnBrk="0" hangingPunct="0">
              <a:defRPr/>
            </a:pPr>
            <a:endParaRPr lang="en-US" sz="1000" dirty="0">
              <a:effectLst>
                <a:outerShdw blurRad="38100" dist="38100" dir="2700000" algn="tl">
                  <a:srgbClr val="C0C0C0"/>
                </a:outerShdw>
              </a:effectLst>
            </a:endParaRPr>
          </a:p>
          <a:p>
            <a:pPr>
              <a:defRPr/>
            </a:pPr>
            <a:r>
              <a:rPr lang="en-US" sz="2800" dirty="0">
                <a:solidFill>
                  <a:srgbClr val="CC0000"/>
                </a:solidFill>
                <a:effectLst>
                  <a:outerShdw blurRad="38100" dist="38100" dir="2700000" algn="tl">
                    <a:srgbClr val="C0C0C0"/>
                  </a:outerShdw>
                </a:effectLst>
              </a:rPr>
              <a:t>C. Sin Deceives by </a:t>
            </a:r>
            <a:r>
              <a:rPr lang="en-US" sz="2800" b="1" u="sng" dirty="0">
                <a:solidFill>
                  <a:srgbClr val="CC0000"/>
                </a:solidFill>
                <a:effectLst>
                  <a:outerShdw blurRad="38100" dist="38100" dir="2700000" algn="tl">
                    <a:srgbClr val="C0C0C0"/>
                  </a:outerShdw>
                </a:effectLst>
              </a:rPr>
              <a:t>Rationalizing!</a:t>
            </a:r>
          </a:p>
          <a:p>
            <a:pPr>
              <a:defRPr/>
            </a:pPr>
            <a:endParaRPr lang="en-US" sz="1000" b="1" u="sng" dirty="0">
              <a:effectLst>
                <a:outerShdw blurRad="38100" dist="38100" dir="2700000" algn="tl">
                  <a:srgbClr val="C0C0C0"/>
                </a:outerShdw>
              </a:effectLst>
            </a:endParaRPr>
          </a:p>
          <a:p>
            <a:pPr lvl="1">
              <a:defRPr/>
            </a:pPr>
            <a:r>
              <a:rPr lang="en-US" dirty="0">
                <a:solidFill>
                  <a:srgbClr val="0000FF"/>
                </a:solidFill>
                <a:effectLst>
                  <a:outerShdw blurRad="38100" dist="38100" dir="2700000" algn="tl">
                    <a:srgbClr val="C0C0C0"/>
                  </a:outerShdw>
                </a:effectLst>
              </a:rPr>
              <a:t>1.  Sin Tries to Justify or Explain why it can Exist </a:t>
            </a:r>
          </a:p>
          <a:p>
            <a:pPr marL="1312863" lvl="2" indent="-398463">
              <a:defRPr/>
            </a:pPr>
            <a:r>
              <a:rPr lang="en-US" sz="2200" i="1" dirty="0">
                <a:effectLst>
                  <a:outerShdw blurRad="38100" dist="38100" dir="2700000" algn="tl">
                    <a:srgbClr val="C0C0C0"/>
                  </a:outerShdw>
                </a:effectLst>
              </a:rPr>
              <a:t>a.  “we can do so much good”</a:t>
            </a:r>
          </a:p>
          <a:p>
            <a:pPr marL="1312863" lvl="2" indent="-398463">
              <a:defRPr/>
            </a:pPr>
            <a:r>
              <a:rPr lang="en-US" sz="2200" i="1" dirty="0">
                <a:effectLst>
                  <a:outerShdw blurRad="38100" dist="38100" dir="2700000" algn="tl">
                    <a:srgbClr val="C0C0C0"/>
                  </a:outerShdw>
                </a:effectLst>
              </a:rPr>
              <a:t>b.  “it will bring people in”</a:t>
            </a:r>
          </a:p>
          <a:p>
            <a:pPr marL="1312863" lvl="2" indent="-398463">
              <a:defRPr/>
            </a:pPr>
            <a:r>
              <a:rPr lang="en-US" sz="2200" i="1" dirty="0">
                <a:effectLst>
                  <a:outerShdw blurRad="38100" dist="38100" dir="2700000" algn="tl">
                    <a:srgbClr val="C0C0C0"/>
                  </a:outerShdw>
                </a:effectLst>
              </a:rPr>
              <a:t>c.  “well I think God won’t mind”</a:t>
            </a:r>
          </a:p>
          <a:p>
            <a:pPr lvl="1">
              <a:defRPr/>
            </a:pPr>
            <a:endParaRPr lang="en-US" sz="2200" i="1" dirty="0">
              <a:effectLst>
                <a:outerShdw blurRad="38100" dist="38100" dir="2700000" algn="tl">
                  <a:srgbClr val="C0C0C0"/>
                </a:outerShdw>
              </a:effectLst>
            </a:endParaRPr>
          </a:p>
          <a:p>
            <a:pPr lvl="1">
              <a:defRPr/>
            </a:pPr>
            <a:r>
              <a:rPr lang="en-US" dirty="0">
                <a:effectLst>
                  <a:outerShdw blurRad="38100" dist="38100" dir="2700000" algn="tl">
                    <a:srgbClr val="C0C0C0"/>
                  </a:outerShdw>
                </a:effectLst>
              </a:rPr>
              <a:t>2.  Rationalization has been tried before and FAILED!</a:t>
            </a:r>
          </a:p>
          <a:p>
            <a:pPr marL="1312863" lvl="2" indent="-398463">
              <a:defRPr/>
            </a:pPr>
            <a:r>
              <a:rPr lang="en-US" sz="2200" i="1" dirty="0">
                <a:effectLst>
                  <a:outerShdw blurRad="38100" dist="38100" dir="2700000" algn="tl">
                    <a:srgbClr val="C0C0C0"/>
                  </a:outerShdw>
                </a:effectLst>
              </a:rPr>
              <a:t>a.  </a:t>
            </a:r>
            <a:r>
              <a:rPr lang="en-US" sz="2200" i="1" dirty="0">
                <a:solidFill>
                  <a:srgbClr val="CC0000"/>
                </a:solidFill>
                <a:effectLst>
                  <a:outerShdw blurRad="38100" dist="38100" dir="2700000" algn="tl">
                    <a:srgbClr val="C0C0C0"/>
                  </a:outerShdw>
                </a:effectLst>
              </a:rPr>
              <a:t>1 Samuel 13:1-8</a:t>
            </a:r>
            <a:r>
              <a:rPr lang="en-US" sz="2200" i="1" dirty="0">
                <a:effectLst>
                  <a:outerShdw blurRad="38100" dist="38100" dir="2700000" algn="tl">
                    <a:srgbClr val="C0C0C0"/>
                  </a:outerShdw>
                </a:effectLst>
              </a:rPr>
              <a:t> - Samuel was a week late, Saul sacrificed</a:t>
            </a:r>
          </a:p>
          <a:p>
            <a:pPr marL="1312863" lvl="2" indent="-398463">
              <a:defRPr/>
            </a:pPr>
            <a:r>
              <a:rPr lang="en-US" sz="2200" i="1" dirty="0">
                <a:effectLst>
                  <a:outerShdw blurRad="38100" dist="38100" dir="2700000" algn="tl">
                    <a:srgbClr val="C0C0C0"/>
                  </a:outerShdw>
                </a:effectLst>
              </a:rPr>
              <a:t>b.  </a:t>
            </a:r>
            <a:r>
              <a:rPr lang="en-US" sz="2200" i="1" dirty="0">
                <a:solidFill>
                  <a:srgbClr val="C00000"/>
                </a:solidFill>
                <a:effectLst>
                  <a:outerShdw blurRad="38100" dist="38100" dir="2700000" algn="tl">
                    <a:srgbClr val="C0C0C0"/>
                  </a:outerShdw>
                </a:effectLst>
              </a:rPr>
              <a:t>2 Samuel 6 </a:t>
            </a:r>
            <a:r>
              <a:rPr lang="en-US" sz="2200" i="1" dirty="0">
                <a:effectLst>
                  <a:outerShdw blurRad="38100" dist="38100" dir="2700000" algn="tl">
                    <a:srgbClr val="C0C0C0"/>
                  </a:outerShdw>
                </a:effectLst>
              </a:rPr>
              <a:t>– </a:t>
            </a:r>
            <a:r>
              <a:rPr lang="en-US" sz="2200" i="1" dirty="0" err="1">
                <a:effectLst>
                  <a:outerShdw blurRad="38100" dist="38100" dir="2700000" algn="tl">
                    <a:srgbClr val="C0C0C0"/>
                  </a:outerShdw>
                </a:effectLst>
              </a:rPr>
              <a:t>Uzzah</a:t>
            </a:r>
            <a:r>
              <a:rPr lang="en-US" sz="2200" i="1" dirty="0">
                <a:effectLst>
                  <a:outerShdw blurRad="38100" dist="38100" dir="2700000" algn="tl">
                    <a:srgbClr val="C0C0C0"/>
                  </a:outerShdw>
                </a:effectLst>
              </a:rPr>
              <a:t> touched the ark</a:t>
            </a:r>
          </a:p>
          <a:p>
            <a:pPr marL="1312863" lvl="2" indent="-398463">
              <a:defRPr/>
            </a:pPr>
            <a:r>
              <a:rPr lang="en-US" sz="2200" i="1" dirty="0">
                <a:effectLst>
                  <a:outerShdw blurRad="38100" dist="38100" dir="2700000" algn="tl">
                    <a:srgbClr val="C0C0C0"/>
                  </a:outerShdw>
                </a:effectLst>
              </a:rPr>
              <a:t>c.  </a:t>
            </a:r>
            <a:r>
              <a:rPr lang="en-US" sz="2200" i="1" dirty="0">
                <a:solidFill>
                  <a:srgbClr val="CC0000"/>
                </a:solidFill>
                <a:effectLst>
                  <a:outerShdw blurRad="38100" dist="38100" dir="2700000" algn="tl">
                    <a:srgbClr val="C0C0C0"/>
                  </a:outerShdw>
                </a:effectLst>
              </a:rPr>
              <a:t>2 Samuel 24</a:t>
            </a:r>
            <a:r>
              <a:rPr lang="en-US" sz="2200" i="1" dirty="0">
                <a:effectLst>
                  <a:outerShdw blurRad="38100" dist="38100" dir="2700000" algn="tl">
                    <a:srgbClr val="C0C0C0"/>
                  </a:outerShdw>
                </a:effectLst>
              </a:rPr>
              <a:t> - David numbered his Army</a:t>
            </a:r>
          </a:p>
          <a:p>
            <a:pPr lvl="1">
              <a:defRPr/>
            </a:pPr>
            <a:endParaRPr lang="en-US" sz="2200" i="1" dirty="0">
              <a:effectLst>
                <a:outerShdw blurRad="38100" dist="38100" dir="2700000" algn="tl">
                  <a:srgbClr val="C0C0C0"/>
                </a:outerShdw>
              </a:effectLst>
            </a:endParaRPr>
          </a:p>
          <a:p>
            <a:pPr lvl="1">
              <a:defRPr/>
            </a:pPr>
            <a:r>
              <a:rPr lang="en-US" dirty="0">
                <a:effectLst>
                  <a:outerShdw blurRad="38100" dist="38100" dir="2700000" algn="tl">
                    <a:srgbClr val="C0C0C0"/>
                  </a:outerShdw>
                </a:effectLst>
              </a:rPr>
              <a:t>3.  There is NEVER any excuse for Sin!</a:t>
            </a:r>
          </a:p>
          <a:p>
            <a:pPr marL="1312863" lvl="2" indent="-398463">
              <a:defRPr/>
            </a:pPr>
            <a:r>
              <a:rPr lang="en-US" sz="2200" i="1" dirty="0">
                <a:effectLst>
                  <a:outerShdw blurRad="38100" dist="38100" dir="2700000" algn="tl">
                    <a:srgbClr val="C0C0C0"/>
                  </a:outerShdw>
                </a:effectLst>
              </a:rPr>
              <a:t>a.  It is never right to do wrong!</a:t>
            </a:r>
          </a:p>
          <a:p>
            <a:pPr marL="1312863" lvl="2" indent="-398463">
              <a:defRPr/>
            </a:pPr>
            <a:r>
              <a:rPr lang="en-US" sz="2200" i="1" dirty="0">
                <a:effectLst>
                  <a:outerShdw blurRad="38100" dist="38100" dir="2700000" algn="tl">
                    <a:srgbClr val="C0C0C0"/>
                  </a:outerShdw>
                </a:effectLst>
              </a:rPr>
              <a:t>b.  </a:t>
            </a:r>
            <a:r>
              <a:rPr lang="en-US" sz="2200" i="1" dirty="0">
                <a:solidFill>
                  <a:srgbClr val="C00000"/>
                </a:solidFill>
                <a:effectLst>
                  <a:outerShdw blurRad="38100" dist="38100" dir="2700000" algn="tl">
                    <a:srgbClr val="C0C0C0"/>
                  </a:outerShdw>
                </a:effectLst>
              </a:rPr>
              <a:t>Isa 55:8-9 </a:t>
            </a:r>
            <a:r>
              <a:rPr lang="en-US" sz="2200" i="1" dirty="0">
                <a:effectLst>
                  <a:outerShdw blurRad="38100" dist="38100" dir="2700000" algn="tl">
                    <a:srgbClr val="C0C0C0"/>
                  </a:outerShdw>
                </a:effectLst>
              </a:rPr>
              <a:t>"For as the heavens are higher than the earth, So are My ways higher than your ways…</a:t>
            </a:r>
          </a:p>
        </p:txBody>
      </p:sp>
      <p:sp>
        <p:nvSpPr>
          <p:cNvPr id="10243"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457200" y="457200"/>
            <a:ext cx="8229600" cy="2708434"/>
          </a:xfrm>
          <a:prstGeom prst="rect">
            <a:avLst/>
          </a:prstGeom>
          <a:noFill/>
          <a:ln w="9525">
            <a:noFill/>
            <a:miter lim="800000"/>
            <a:headEnd/>
            <a:tailEnd/>
          </a:ln>
          <a:effectLst/>
        </p:spPr>
        <p:txBody>
          <a:bodyPr>
            <a:spAutoFit/>
          </a:bodyPr>
          <a:lstStyle/>
          <a:p>
            <a:pPr eaLnBrk="0" hangingPunct="0">
              <a:defRPr/>
            </a:pPr>
            <a:r>
              <a:rPr lang="en-US" sz="3200" b="1" u="sng" dirty="0">
                <a:effectLst>
                  <a:outerShdw blurRad="38100" dist="38100" dir="2700000" algn="tl">
                    <a:srgbClr val="C0C0C0"/>
                  </a:outerShdw>
                </a:effectLst>
              </a:rPr>
              <a:t>II. Christian…Let’s Open our Eyes to Sin!</a:t>
            </a:r>
          </a:p>
          <a:p>
            <a:pPr eaLnBrk="0" hangingPunct="0">
              <a:defRPr/>
            </a:pPr>
            <a:endParaRPr lang="en-US" sz="1000" dirty="0">
              <a:effectLst>
                <a:outerShdw blurRad="38100" dist="38100" dir="2700000" algn="tl">
                  <a:srgbClr val="C0C0C0"/>
                </a:outerShdw>
              </a:effectLst>
            </a:endParaRPr>
          </a:p>
          <a:p>
            <a:pPr>
              <a:defRPr/>
            </a:pPr>
            <a:r>
              <a:rPr lang="en-US" sz="2800" dirty="0">
                <a:solidFill>
                  <a:srgbClr val="CC0000"/>
                </a:solidFill>
                <a:effectLst>
                  <a:outerShdw blurRad="38100" dist="38100" dir="2700000" algn="tl">
                    <a:srgbClr val="C0C0C0"/>
                  </a:outerShdw>
                </a:effectLst>
              </a:rPr>
              <a:t>D. Sin Deceives by </a:t>
            </a:r>
            <a:r>
              <a:rPr lang="en-US" sz="2800" b="1" u="sng" dirty="0">
                <a:solidFill>
                  <a:srgbClr val="CC0000"/>
                </a:solidFill>
                <a:effectLst>
                  <a:outerShdw blurRad="38100" dist="38100" dir="2700000" algn="tl">
                    <a:srgbClr val="C0C0C0"/>
                  </a:outerShdw>
                </a:effectLst>
              </a:rPr>
              <a:t>Glamorizing!</a:t>
            </a:r>
          </a:p>
          <a:p>
            <a:pPr>
              <a:defRPr/>
            </a:pPr>
            <a:endParaRPr lang="en-US" sz="1000" b="1" u="sng" dirty="0">
              <a:effectLst>
                <a:outerShdw blurRad="38100" dist="38100" dir="2700000" algn="tl">
                  <a:srgbClr val="C0C0C0"/>
                </a:outerShdw>
              </a:effectLst>
            </a:endParaRPr>
          </a:p>
          <a:p>
            <a:pPr lvl="1">
              <a:defRPr/>
            </a:pPr>
            <a:r>
              <a:rPr lang="en-US" dirty="0">
                <a:solidFill>
                  <a:srgbClr val="0000FF"/>
                </a:solidFill>
                <a:effectLst>
                  <a:outerShdw blurRad="38100" dist="38100" dir="2700000" algn="tl">
                    <a:srgbClr val="C0C0C0"/>
                  </a:outerShdw>
                </a:effectLst>
              </a:rPr>
              <a:t>1.  Sin Tries to Look Beautiful </a:t>
            </a:r>
          </a:p>
          <a:p>
            <a:pPr marL="1139825" lvl="2" indent="-225425">
              <a:defRPr/>
            </a:pPr>
            <a:r>
              <a:rPr lang="en-US" sz="2200" i="1" dirty="0">
                <a:effectLst>
                  <a:outerShdw blurRad="38100" dist="38100" dir="2700000" algn="tl">
                    <a:srgbClr val="C0C0C0"/>
                  </a:outerShdw>
                </a:effectLst>
              </a:rPr>
              <a:t>a.  “it will be fun or wonderful”</a:t>
            </a:r>
          </a:p>
          <a:p>
            <a:pPr marL="1139825" lvl="2" indent="-225425">
              <a:defRPr/>
            </a:pPr>
            <a:r>
              <a:rPr lang="en-US" sz="2200" i="1" dirty="0">
                <a:effectLst>
                  <a:outerShdw blurRad="38100" dist="38100" dir="2700000" algn="tl">
                    <a:srgbClr val="C0C0C0"/>
                  </a:outerShdw>
                </a:effectLst>
              </a:rPr>
              <a:t>b.   “you’re cool or grown up if you do this…”</a:t>
            </a:r>
          </a:p>
          <a:p>
            <a:pPr lvl="1">
              <a:defRPr/>
            </a:pPr>
            <a:endParaRPr lang="en-US" sz="2200" i="1" dirty="0">
              <a:effectLst>
                <a:outerShdw blurRad="38100" dist="38100" dir="2700000" algn="tl">
                  <a:srgbClr val="C0C0C0"/>
                </a:outerShdw>
              </a:effectLst>
            </a:endParaRPr>
          </a:p>
        </p:txBody>
      </p:sp>
      <p:sp>
        <p:nvSpPr>
          <p:cNvPr id="11267"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457200" y="457200"/>
            <a:ext cx="8229600" cy="2062103"/>
          </a:xfrm>
          <a:prstGeom prst="rect">
            <a:avLst/>
          </a:prstGeom>
          <a:noFill/>
          <a:ln w="9525">
            <a:noFill/>
            <a:miter lim="800000"/>
            <a:headEnd/>
            <a:tailEnd/>
          </a:ln>
          <a:effectLst/>
        </p:spPr>
        <p:txBody>
          <a:bodyPr>
            <a:spAutoFit/>
          </a:bodyPr>
          <a:lstStyle/>
          <a:p>
            <a:pPr marL="519113" indent="-519113">
              <a:defRPr/>
            </a:pPr>
            <a:r>
              <a:rPr lang="en-US" sz="3200" b="1" u="sng" dirty="0">
                <a:effectLst>
                  <a:outerShdw blurRad="38100" dist="38100" dir="2700000" algn="tl">
                    <a:srgbClr val="C0C0C0"/>
                  </a:outerShdw>
                </a:effectLst>
              </a:rPr>
              <a:t>INTRODUCTION…</a:t>
            </a:r>
          </a:p>
          <a:p>
            <a:pPr marL="519113" indent="-519113">
              <a:defRPr/>
            </a:pPr>
            <a:endParaRPr lang="en-US" dirty="0">
              <a:effectLst>
                <a:outerShdw blurRad="38100" dist="38100" dir="2700000" algn="tl">
                  <a:srgbClr val="C0C0C0"/>
                </a:outerShdw>
              </a:effectLst>
            </a:endParaRPr>
          </a:p>
          <a:p>
            <a:pPr marL="519113" indent="-519113">
              <a:defRPr/>
            </a:pPr>
            <a:r>
              <a:rPr lang="en-US" dirty="0">
                <a:effectLst>
                  <a:outerShdw blurRad="38100" dist="38100" dir="2700000" algn="tl">
                    <a:srgbClr val="C0C0C0"/>
                  </a:outerShdw>
                </a:effectLst>
              </a:rPr>
              <a:t>1.  In </a:t>
            </a:r>
            <a:r>
              <a:rPr lang="en-US" u="sng" dirty="0">
                <a:solidFill>
                  <a:srgbClr val="C00000"/>
                </a:solidFill>
                <a:effectLst>
                  <a:outerShdw blurRad="38100" dist="38100" dir="2700000" algn="tl">
                    <a:srgbClr val="C0C0C0"/>
                  </a:outerShdw>
                </a:effectLst>
              </a:rPr>
              <a:t>Matthew 20:29-34</a:t>
            </a:r>
            <a:r>
              <a:rPr lang="en-US" dirty="0">
                <a:solidFill>
                  <a:srgbClr val="C00000"/>
                </a:solidFill>
                <a:effectLst>
                  <a:outerShdw blurRad="38100" dist="38100" dir="2700000" algn="tl">
                    <a:srgbClr val="C0C0C0"/>
                  </a:outerShdw>
                </a:effectLst>
              </a:rPr>
              <a:t> </a:t>
            </a:r>
            <a:r>
              <a:rPr lang="en-US" dirty="0">
                <a:effectLst>
                  <a:outerShdw blurRad="38100" dist="38100" dir="2700000" algn="tl">
                    <a:srgbClr val="C0C0C0"/>
                  </a:outerShdw>
                </a:effectLst>
              </a:rPr>
              <a:t>we read of an account of Jesus healing two blind men.</a:t>
            </a:r>
          </a:p>
          <a:p>
            <a:pPr marL="519113" indent="-519113">
              <a:defRPr/>
            </a:pPr>
            <a:endParaRPr lang="en-US" dirty="0">
              <a:effectLst>
                <a:outerShdw blurRad="38100" dist="38100" dir="2700000" algn="tl">
                  <a:srgbClr val="C0C0C0"/>
                </a:outerShdw>
              </a:effectLst>
            </a:endParaRPr>
          </a:p>
        </p:txBody>
      </p:sp>
      <p:sp>
        <p:nvSpPr>
          <p:cNvPr id="3075"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457200" y="457200"/>
            <a:ext cx="8229600" cy="6032421"/>
          </a:xfrm>
          <a:prstGeom prst="rect">
            <a:avLst/>
          </a:prstGeom>
          <a:noFill/>
          <a:ln w="9525">
            <a:noFill/>
            <a:miter lim="800000"/>
            <a:headEnd/>
            <a:tailEnd/>
          </a:ln>
          <a:effectLst/>
        </p:spPr>
        <p:txBody>
          <a:bodyPr>
            <a:spAutoFit/>
          </a:bodyPr>
          <a:lstStyle/>
          <a:p>
            <a:pPr eaLnBrk="0" hangingPunct="0">
              <a:defRPr/>
            </a:pPr>
            <a:r>
              <a:rPr lang="en-US" sz="3200" b="1" u="sng" dirty="0">
                <a:effectLst>
                  <a:outerShdw blurRad="38100" dist="38100" dir="2700000" algn="tl">
                    <a:srgbClr val="C0C0C0"/>
                  </a:outerShdw>
                </a:effectLst>
              </a:rPr>
              <a:t>II. Christian…Let’s Open our Eyes to Sin!</a:t>
            </a:r>
          </a:p>
          <a:p>
            <a:pPr eaLnBrk="0" hangingPunct="0">
              <a:defRPr/>
            </a:pPr>
            <a:endParaRPr lang="en-US" sz="1000" dirty="0">
              <a:effectLst>
                <a:outerShdw blurRad="38100" dist="38100" dir="2700000" algn="tl">
                  <a:srgbClr val="C0C0C0"/>
                </a:outerShdw>
              </a:effectLst>
            </a:endParaRPr>
          </a:p>
          <a:p>
            <a:pPr>
              <a:defRPr/>
            </a:pPr>
            <a:r>
              <a:rPr lang="en-US" sz="2800" dirty="0">
                <a:solidFill>
                  <a:srgbClr val="CC0000"/>
                </a:solidFill>
                <a:effectLst>
                  <a:outerShdw blurRad="38100" dist="38100" dir="2700000" algn="tl">
                    <a:srgbClr val="C0C0C0"/>
                  </a:outerShdw>
                </a:effectLst>
              </a:rPr>
              <a:t>D. Sin Deceives by </a:t>
            </a:r>
            <a:r>
              <a:rPr lang="en-US" sz="2800" b="1" u="sng" dirty="0">
                <a:solidFill>
                  <a:srgbClr val="CC0000"/>
                </a:solidFill>
                <a:effectLst>
                  <a:outerShdw blurRad="38100" dist="38100" dir="2700000" algn="tl">
                    <a:srgbClr val="C0C0C0"/>
                  </a:outerShdw>
                </a:effectLst>
              </a:rPr>
              <a:t>Glamorizing!</a:t>
            </a:r>
          </a:p>
          <a:p>
            <a:pPr>
              <a:defRPr/>
            </a:pPr>
            <a:endParaRPr lang="en-US" sz="1000" b="1" u="sng" dirty="0">
              <a:effectLst>
                <a:outerShdw blurRad="38100" dist="38100" dir="2700000" algn="tl">
                  <a:srgbClr val="C0C0C0"/>
                </a:outerShdw>
              </a:effectLst>
            </a:endParaRPr>
          </a:p>
          <a:p>
            <a:pPr lvl="1">
              <a:defRPr/>
            </a:pPr>
            <a:r>
              <a:rPr lang="en-US" dirty="0">
                <a:solidFill>
                  <a:srgbClr val="0000FF"/>
                </a:solidFill>
                <a:effectLst>
                  <a:outerShdw blurRad="38100" dist="38100" dir="2700000" algn="tl">
                    <a:srgbClr val="C0C0C0"/>
                  </a:outerShdw>
                </a:effectLst>
              </a:rPr>
              <a:t>1.  Sin Tries to Look Beautiful </a:t>
            </a:r>
          </a:p>
          <a:p>
            <a:pPr marL="1139825" lvl="2" indent="-225425">
              <a:defRPr/>
            </a:pPr>
            <a:r>
              <a:rPr lang="en-US" sz="2200" i="1" dirty="0">
                <a:effectLst>
                  <a:outerShdw blurRad="38100" dist="38100" dir="2700000" algn="tl">
                    <a:srgbClr val="C0C0C0"/>
                  </a:outerShdw>
                </a:effectLst>
              </a:rPr>
              <a:t>a.  “it will be fun or wonderful”</a:t>
            </a:r>
          </a:p>
          <a:p>
            <a:pPr marL="1139825" lvl="2" indent="-225425">
              <a:defRPr/>
            </a:pPr>
            <a:r>
              <a:rPr lang="en-US" sz="2200" i="1" dirty="0">
                <a:effectLst>
                  <a:outerShdw blurRad="38100" dist="38100" dir="2700000" algn="tl">
                    <a:srgbClr val="C0C0C0"/>
                  </a:outerShdw>
                </a:effectLst>
              </a:rPr>
              <a:t>b.   “you’re cool or grown up if you do this…”</a:t>
            </a:r>
          </a:p>
          <a:p>
            <a:pPr lvl="1">
              <a:defRPr/>
            </a:pPr>
            <a:endParaRPr lang="en-US" sz="2200" i="1" dirty="0">
              <a:effectLst>
                <a:outerShdw blurRad="38100" dist="38100" dir="2700000" algn="tl">
                  <a:srgbClr val="C0C0C0"/>
                </a:outerShdw>
              </a:effectLst>
            </a:endParaRPr>
          </a:p>
          <a:p>
            <a:pPr lvl="1">
              <a:defRPr/>
            </a:pPr>
            <a:r>
              <a:rPr lang="en-US" dirty="0">
                <a:effectLst>
                  <a:outerShdw blurRad="38100" dist="38100" dir="2700000" algn="tl">
                    <a:srgbClr val="C0C0C0"/>
                  </a:outerShdw>
                </a:effectLst>
              </a:rPr>
              <a:t>2.  Numerous Bible Examples…</a:t>
            </a:r>
          </a:p>
          <a:p>
            <a:pPr marL="1139825" lvl="2" indent="-225425">
              <a:defRPr/>
            </a:pPr>
            <a:r>
              <a:rPr lang="en-US" sz="2200" i="1" dirty="0">
                <a:effectLst>
                  <a:outerShdw blurRad="38100" dist="38100" dir="2700000" algn="tl">
                    <a:srgbClr val="C0C0C0"/>
                  </a:outerShdw>
                </a:effectLst>
              </a:rPr>
              <a:t>a.  </a:t>
            </a:r>
            <a:r>
              <a:rPr lang="en-US" sz="2200" i="1" dirty="0">
                <a:solidFill>
                  <a:srgbClr val="CC0000"/>
                </a:solidFill>
                <a:effectLst>
                  <a:outerShdw blurRad="38100" dist="38100" dir="2700000" algn="tl">
                    <a:srgbClr val="C0C0C0"/>
                  </a:outerShdw>
                </a:effectLst>
              </a:rPr>
              <a:t>Genesis 3</a:t>
            </a:r>
            <a:r>
              <a:rPr lang="en-US" sz="2200" i="1" dirty="0">
                <a:effectLst>
                  <a:outerShdw blurRad="38100" dist="38100" dir="2700000" algn="tl">
                    <a:srgbClr val="C0C0C0"/>
                  </a:outerShdw>
                </a:effectLst>
              </a:rPr>
              <a:t> - the fruit was appealing!</a:t>
            </a:r>
          </a:p>
          <a:p>
            <a:pPr marL="1139825" lvl="2" indent="-225425">
              <a:defRPr/>
            </a:pPr>
            <a:r>
              <a:rPr lang="en-US" sz="2200" i="1" dirty="0">
                <a:effectLst>
                  <a:outerShdw blurRad="38100" dist="38100" dir="2700000" algn="tl">
                    <a:srgbClr val="C0C0C0"/>
                  </a:outerShdw>
                </a:effectLst>
              </a:rPr>
              <a:t>b.  </a:t>
            </a:r>
            <a:r>
              <a:rPr lang="en-US" sz="2200" i="1" dirty="0">
                <a:solidFill>
                  <a:srgbClr val="CC0000"/>
                </a:solidFill>
                <a:effectLst>
                  <a:outerShdw blurRad="38100" dist="38100" dir="2700000" algn="tl">
                    <a:srgbClr val="C0C0C0"/>
                  </a:outerShdw>
                </a:effectLst>
              </a:rPr>
              <a:t>2 Sam 11</a:t>
            </a:r>
            <a:r>
              <a:rPr lang="en-US" sz="2200" i="1" dirty="0">
                <a:effectLst>
                  <a:outerShdw blurRad="38100" dist="38100" dir="2700000" algn="tl">
                    <a:srgbClr val="C0C0C0"/>
                  </a:outerShdw>
                </a:effectLst>
              </a:rPr>
              <a:t> - Bathsheba was appealing to David</a:t>
            </a:r>
          </a:p>
          <a:p>
            <a:pPr lvl="1">
              <a:defRPr/>
            </a:pPr>
            <a:endParaRPr lang="en-US" sz="2200" i="1" dirty="0">
              <a:effectLst>
                <a:outerShdw blurRad="38100" dist="38100" dir="2700000" algn="tl">
                  <a:srgbClr val="C0C0C0"/>
                </a:outerShdw>
              </a:effectLst>
            </a:endParaRPr>
          </a:p>
          <a:p>
            <a:pPr lvl="1">
              <a:defRPr/>
            </a:pPr>
            <a:r>
              <a:rPr lang="en-US" dirty="0">
                <a:effectLst>
                  <a:outerShdw blurRad="38100" dist="38100" dir="2700000" algn="tl">
                    <a:srgbClr val="C0C0C0"/>
                  </a:outerShdw>
                </a:effectLst>
              </a:rPr>
              <a:t>3.  The Horrors of a Hell will Cure this!</a:t>
            </a:r>
          </a:p>
          <a:p>
            <a:pPr marL="1139825" lvl="2" indent="-225425">
              <a:buFontTx/>
              <a:buChar char="•"/>
              <a:defRPr/>
            </a:pPr>
            <a:r>
              <a:rPr lang="en-US" sz="2200" i="1" u="sng" dirty="0">
                <a:solidFill>
                  <a:srgbClr val="CC0000"/>
                </a:solidFill>
                <a:effectLst>
                  <a:outerShdw blurRad="38100" dist="38100" dir="2700000" algn="tl">
                    <a:srgbClr val="C0C0C0"/>
                  </a:outerShdw>
                </a:effectLst>
              </a:rPr>
              <a:t>Revelation 21:8</a:t>
            </a:r>
            <a:r>
              <a:rPr lang="en-US" sz="2200" i="1" dirty="0">
                <a:solidFill>
                  <a:srgbClr val="000000"/>
                </a:solidFill>
                <a:effectLst>
                  <a:outerShdw blurRad="38100" dist="38100" dir="2700000" algn="tl">
                    <a:srgbClr val="C0C0C0"/>
                  </a:outerShdw>
                </a:effectLst>
              </a:rPr>
              <a:t>  "But the cowardly, unbelieving, abominable, murderers, sexually immoral, sorcerers, idolaters, and all liars shall have their </a:t>
            </a:r>
            <a:r>
              <a:rPr lang="en-US" sz="2200" i="1" dirty="0">
                <a:effectLst>
                  <a:outerShdw blurRad="38100" dist="38100" dir="2700000" algn="tl">
                    <a:srgbClr val="C0C0C0"/>
                  </a:outerShdw>
                </a:effectLst>
              </a:rPr>
              <a:t>part in the lake which burns with fire and brimstone, which is the second death."</a:t>
            </a:r>
          </a:p>
        </p:txBody>
      </p:sp>
      <p:sp>
        <p:nvSpPr>
          <p:cNvPr id="11267"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457200" y="457200"/>
            <a:ext cx="8229600" cy="3046988"/>
          </a:xfrm>
          <a:prstGeom prst="rect">
            <a:avLst/>
          </a:prstGeom>
          <a:noFill/>
          <a:ln w="9525">
            <a:noFill/>
            <a:miter lim="800000"/>
            <a:headEnd/>
            <a:tailEnd/>
          </a:ln>
          <a:effectLst/>
        </p:spPr>
        <p:txBody>
          <a:bodyPr>
            <a:spAutoFit/>
          </a:bodyPr>
          <a:lstStyle/>
          <a:p>
            <a:pPr eaLnBrk="0" hangingPunct="0">
              <a:defRPr/>
            </a:pPr>
            <a:r>
              <a:rPr lang="en-US" sz="3200" b="1" u="sng" dirty="0">
                <a:effectLst>
                  <a:outerShdw blurRad="38100" dist="38100" dir="2700000" algn="tl">
                    <a:srgbClr val="C0C0C0"/>
                  </a:outerShdw>
                </a:effectLst>
              </a:rPr>
              <a:t>II. Christian…Let’s Open our Eyes to Sin!</a:t>
            </a:r>
          </a:p>
          <a:p>
            <a:pPr eaLnBrk="0" hangingPunct="0">
              <a:defRPr/>
            </a:pPr>
            <a:endParaRPr lang="en-US" sz="1000" dirty="0"/>
          </a:p>
          <a:p>
            <a:pPr>
              <a:defRPr/>
            </a:pPr>
            <a:r>
              <a:rPr lang="en-US" sz="2800" dirty="0">
                <a:solidFill>
                  <a:srgbClr val="CC0000"/>
                </a:solidFill>
                <a:effectLst>
                  <a:outerShdw blurRad="38100" dist="38100" dir="2700000" algn="tl">
                    <a:srgbClr val="C0C0C0"/>
                  </a:outerShdw>
                </a:effectLst>
              </a:rPr>
              <a:t>E. Sin Deceives by </a:t>
            </a:r>
            <a:r>
              <a:rPr lang="en-US" sz="2800" b="1" u="sng" dirty="0">
                <a:solidFill>
                  <a:srgbClr val="CC0000"/>
                </a:solidFill>
                <a:effectLst>
                  <a:outerShdw blurRad="38100" dist="38100" dir="2700000" algn="tl">
                    <a:srgbClr val="C0C0C0"/>
                  </a:outerShdw>
                </a:effectLst>
              </a:rPr>
              <a:t>Compromising</a:t>
            </a:r>
            <a:r>
              <a:rPr lang="en-US" sz="2800" dirty="0">
                <a:solidFill>
                  <a:srgbClr val="CC0000"/>
                </a:solidFill>
                <a:effectLst>
                  <a:outerShdw blurRad="38100" dist="38100" dir="2700000" algn="tl">
                    <a:srgbClr val="C0C0C0"/>
                  </a:outerShdw>
                </a:effectLst>
              </a:rPr>
              <a:t>!</a:t>
            </a:r>
          </a:p>
          <a:p>
            <a:pPr>
              <a:defRPr/>
            </a:pPr>
            <a:endParaRPr lang="en-US" sz="1000" dirty="0">
              <a:effectLst>
                <a:outerShdw blurRad="38100" dist="38100" dir="2700000" algn="tl">
                  <a:srgbClr val="C0C0C0"/>
                </a:outerShdw>
              </a:effectLst>
            </a:endParaRPr>
          </a:p>
          <a:p>
            <a:pPr lvl="1">
              <a:defRPr/>
            </a:pPr>
            <a:r>
              <a:rPr lang="en-US" dirty="0">
                <a:solidFill>
                  <a:srgbClr val="0000FF"/>
                </a:solidFill>
                <a:effectLst>
                  <a:outerShdw blurRad="38100" dist="38100" dir="2700000" algn="tl">
                    <a:srgbClr val="C0C0C0"/>
                  </a:outerShdw>
                </a:effectLst>
              </a:rPr>
              <a:t>1.  Sin tries to find ways it can be lived with </a:t>
            </a:r>
          </a:p>
          <a:p>
            <a:pPr lvl="2">
              <a:defRPr/>
            </a:pPr>
            <a:r>
              <a:rPr lang="en-US" sz="2200" i="1" dirty="0">
                <a:effectLst>
                  <a:outerShdw blurRad="38100" dist="38100" dir="2700000" algn="tl">
                    <a:srgbClr val="C0C0C0"/>
                  </a:outerShdw>
                </a:effectLst>
              </a:rPr>
              <a:t>a.  “we can agree to disagree”</a:t>
            </a:r>
          </a:p>
          <a:p>
            <a:pPr lvl="2">
              <a:defRPr/>
            </a:pPr>
            <a:r>
              <a:rPr lang="en-US" sz="2200" i="1" dirty="0">
                <a:effectLst>
                  <a:outerShdw blurRad="38100" dist="38100" dir="2700000" algn="tl">
                    <a:srgbClr val="C0C0C0"/>
                  </a:outerShdw>
                </a:effectLst>
              </a:rPr>
              <a:t>b.  “we are still studying on the subject</a:t>
            </a:r>
            <a:r>
              <a:rPr lang="en-US" sz="2200" dirty="0">
                <a:effectLst>
                  <a:outerShdw blurRad="38100" dist="38100" dir="2700000" algn="tl">
                    <a:srgbClr val="C0C0C0"/>
                  </a:outerShdw>
                </a:effectLst>
              </a:rPr>
              <a:t>”</a:t>
            </a:r>
          </a:p>
          <a:p>
            <a:pPr lvl="2">
              <a:defRPr/>
            </a:pPr>
            <a:r>
              <a:rPr lang="en-US" sz="2200" i="1" dirty="0">
                <a:effectLst>
                  <a:outerShdw blurRad="38100" dist="38100" dir="2700000" algn="tl">
                    <a:srgbClr val="C0C0C0"/>
                  </a:outerShdw>
                </a:effectLst>
              </a:rPr>
              <a:t>c.  “we can disagree on moral &amp; doctrinal issues”</a:t>
            </a:r>
          </a:p>
          <a:p>
            <a:pPr lvl="1">
              <a:defRPr/>
            </a:pPr>
            <a:endParaRPr lang="en-US" sz="2200" i="1" dirty="0">
              <a:effectLst>
                <a:outerShdw blurRad="38100" dist="38100" dir="2700000" algn="tl">
                  <a:srgbClr val="C0C0C0"/>
                </a:outerShdw>
              </a:effectLst>
            </a:endParaRPr>
          </a:p>
        </p:txBody>
      </p:sp>
      <p:sp>
        <p:nvSpPr>
          <p:cNvPr id="12291"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457200" y="457200"/>
            <a:ext cx="8229600" cy="5740033"/>
          </a:xfrm>
          <a:prstGeom prst="rect">
            <a:avLst/>
          </a:prstGeom>
          <a:noFill/>
          <a:ln w="9525">
            <a:noFill/>
            <a:miter lim="800000"/>
            <a:headEnd/>
            <a:tailEnd/>
          </a:ln>
          <a:effectLst/>
        </p:spPr>
        <p:txBody>
          <a:bodyPr>
            <a:spAutoFit/>
          </a:bodyPr>
          <a:lstStyle/>
          <a:p>
            <a:pPr eaLnBrk="0" hangingPunct="0">
              <a:defRPr/>
            </a:pPr>
            <a:r>
              <a:rPr lang="en-US" sz="3200" b="1" u="sng" dirty="0">
                <a:effectLst>
                  <a:outerShdw blurRad="38100" dist="38100" dir="2700000" algn="tl">
                    <a:srgbClr val="C0C0C0"/>
                  </a:outerShdw>
                </a:effectLst>
              </a:rPr>
              <a:t>II. Christian…Let’s Open our Eyes to Sin!</a:t>
            </a:r>
          </a:p>
          <a:p>
            <a:pPr eaLnBrk="0" hangingPunct="0">
              <a:defRPr/>
            </a:pPr>
            <a:endParaRPr lang="en-US" sz="1000" dirty="0"/>
          </a:p>
          <a:p>
            <a:pPr>
              <a:defRPr/>
            </a:pPr>
            <a:r>
              <a:rPr lang="en-US" sz="2800" dirty="0">
                <a:solidFill>
                  <a:srgbClr val="CC0000"/>
                </a:solidFill>
                <a:effectLst>
                  <a:outerShdw blurRad="38100" dist="38100" dir="2700000" algn="tl">
                    <a:srgbClr val="C0C0C0"/>
                  </a:outerShdw>
                </a:effectLst>
              </a:rPr>
              <a:t>E. Sin Deceives by </a:t>
            </a:r>
            <a:r>
              <a:rPr lang="en-US" sz="2800" b="1" u="sng" dirty="0">
                <a:solidFill>
                  <a:srgbClr val="CC0000"/>
                </a:solidFill>
                <a:effectLst>
                  <a:outerShdw blurRad="38100" dist="38100" dir="2700000" algn="tl">
                    <a:srgbClr val="C0C0C0"/>
                  </a:outerShdw>
                </a:effectLst>
              </a:rPr>
              <a:t>Compromising</a:t>
            </a:r>
            <a:r>
              <a:rPr lang="en-US" sz="2800" dirty="0">
                <a:solidFill>
                  <a:srgbClr val="CC0000"/>
                </a:solidFill>
                <a:effectLst>
                  <a:outerShdw blurRad="38100" dist="38100" dir="2700000" algn="tl">
                    <a:srgbClr val="C0C0C0"/>
                  </a:outerShdw>
                </a:effectLst>
              </a:rPr>
              <a:t>!</a:t>
            </a:r>
          </a:p>
          <a:p>
            <a:pPr>
              <a:defRPr/>
            </a:pPr>
            <a:endParaRPr lang="en-US" sz="1000" dirty="0">
              <a:effectLst>
                <a:outerShdw blurRad="38100" dist="38100" dir="2700000" algn="tl">
                  <a:srgbClr val="C0C0C0"/>
                </a:outerShdw>
              </a:effectLst>
            </a:endParaRPr>
          </a:p>
          <a:p>
            <a:pPr lvl="1">
              <a:defRPr/>
            </a:pPr>
            <a:r>
              <a:rPr lang="en-US" dirty="0">
                <a:solidFill>
                  <a:srgbClr val="0000FF"/>
                </a:solidFill>
                <a:effectLst>
                  <a:outerShdw blurRad="38100" dist="38100" dir="2700000" algn="tl">
                    <a:srgbClr val="C0C0C0"/>
                  </a:outerShdw>
                </a:effectLst>
              </a:rPr>
              <a:t>1.  Sin tries to find ways it can be lived with </a:t>
            </a:r>
          </a:p>
          <a:p>
            <a:pPr lvl="2">
              <a:defRPr/>
            </a:pPr>
            <a:r>
              <a:rPr lang="en-US" sz="2200" i="1" dirty="0">
                <a:effectLst>
                  <a:outerShdw blurRad="38100" dist="38100" dir="2700000" algn="tl">
                    <a:srgbClr val="C0C0C0"/>
                  </a:outerShdw>
                </a:effectLst>
              </a:rPr>
              <a:t>a.  “we can agree to disagree”</a:t>
            </a:r>
          </a:p>
          <a:p>
            <a:pPr lvl="2">
              <a:defRPr/>
            </a:pPr>
            <a:r>
              <a:rPr lang="en-US" sz="2200" i="1" dirty="0">
                <a:effectLst>
                  <a:outerShdw blurRad="38100" dist="38100" dir="2700000" algn="tl">
                    <a:srgbClr val="C0C0C0"/>
                  </a:outerShdw>
                </a:effectLst>
              </a:rPr>
              <a:t>b.  “we are still studying on the subject</a:t>
            </a:r>
            <a:r>
              <a:rPr lang="en-US" sz="2200" dirty="0">
                <a:effectLst>
                  <a:outerShdw blurRad="38100" dist="38100" dir="2700000" algn="tl">
                    <a:srgbClr val="C0C0C0"/>
                  </a:outerShdw>
                </a:effectLst>
              </a:rPr>
              <a:t>”</a:t>
            </a:r>
          </a:p>
          <a:p>
            <a:pPr lvl="2">
              <a:defRPr/>
            </a:pPr>
            <a:r>
              <a:rPr lang="en-US" sz="2200" i="1" dirty="0">
                <a:effectLst>
                  <a:outerShdw blurRad="38100" dist="38100" dir="2700000" algn="tl">
                    <a:srgbClr val="C0C0C0"/>
                  </a:outerShdw>
                </a:effectLst>
              </a:rPr>
              <a:t>c.  “we can disagree on moral &amp; doctrinal issues”</a:t>
            </a:r>
          </a:p>
          <a:p>
            <a:pPr lvl="1">
              <a:defRPr/>
            </a:pPr>
            <a:endParaRPr lang="en-US" sz="2200" i="1" dirty="0">
              <a:effectLst>
                <a:outerShdw blurRad="38100" dist="38100" dir="2700000" algn="tl">
                  <a:srgbClr val="C0C0C0"/>
                </a:outerShdw>
              </a:effectLst>
            </a:endParaRPr>
          </a:p>
          <a:p>
            <a:pPr lvl="1">
              <a:spcBef>
                <a:spcPts val="600"/>
              </a:spcBef>
              <a:defRPr/>
            </a:pPr>
            <a:r>
              <a:rPr lang="en-US" dirty="0">
                <a:effectLst>
                  <a:outerShdw blurRad="38100" dist="38100" dir="2700000" algn="tl">
                    <a:srgbClr val="C0C0C0"/>
                  </a:outerShdw>
                </a:effectLst>
              </a:rPr>
              <a:t>2.  Compromising with Sin always Corrupts Truth!</a:t>
            </a:r>
          </a:p>
          <a:p>
            <a:pPr marL="1262063" lvl="2" indent="-347663">
              <a:spcBef>
                <a:spcPts val="600"/>
              </a:spcBef>
              <a:buFont typeface="Arial" pitchFamily="34" charset="0"/>
              <a:buChar char="•"/>
              <a:defRPr/>
            </a:pPr>
            <a:r>
              <a:rPr lang="en-US" sz="2200" dirty="0">
                <a:effectLst>
                  <a:outerShdw blurRad="38100" dist="38100" dir="2700000" algn="tl">
                    <a:srgbClr val="C0C0C0"/>
                  </a:outerShdw>
                </a:effectLst>
              </a:rPr>
              <a:t>The sheep that compromises with the wolf will be eaten!   </a:t>
            </a:r>
            <a:r>
              <a:rPr lang="en-US" sz="2200" i="1" dirty="0">
                <a:solidFill>
                  <a:srgbClr val="CC0000"/>
                </a:solidFill>
                <a:effectLst>
                  <a:outerShdw blurRad="38100" dist="38100" dir="2700000" algn="tl">
                    <a:srgbClr val="C0C0C0"/>
                  </a:outerShdw>
                </a:effectLst>
              </a:rPr>
              <a:t>Matthew 7:15, Acts 20:29-31</a:t>
            </a:r>
          </a:p>
          <a:p>
            <a:pPr marL="1262063" lvl="2" indent="-347663">
              <a:spcBef>
                <a:spcPts val="600"/>
              </a:spcBef>
              <a:buFont typeface="Arial" pitchFamily="34" charset="0"/>
              <a:buChar char="•"/>
              <a:defRPr/>
            </a:pPr>
            <a:r>
              <a:rPr lang="en-US" sz="2200" i="1" dirty="0">
                <a:effectLst>
                  <a:outerShdw blurRad="38100" dist="38100" dir="2700000" algn="tl">
                    <a:srgbClr val="C0C0C0"/>
                  </a:outerShdw>
                </a:effectLst>
              </a:rPr>
              <a:t>Can one Mix LIGHT and DARK without </a:t>
            </a:r>
            <a:r>
              <a:rPr lang="en-US" sz="2200" i="1" u="sng" dirty="0">
                <a:effectLst>
                  <a:outerShdw blurRad="38100" dist="38100" dir="2700000" algn="tl">
                    <a:srgbClr val="C0C0C0"/>
                  </a:outerShdw>
                </a:effectLst>
              </a:rPr>
              <a:t>diminishing the LIGHT</a:t>
            </a:r>
            <a:r>
              <a:rPr lang="en-US" sz="2200" i="1" dirty="0">
                <a:effectLst>
                  <a:outerShdw blurRad="38100" dist="38100" dir="2700000" algn="tl">
                    <a:srgbClr val="C0C0C0"/>
                  </a:outerShdw>
                </a:effectLst>
              </a:rPr>
              <a:t>?  </a:t>
            </a:r>
            <a:r>
              <a:rPr lang="en-US" sz="2200" i="1" dirty="0" err="1">
                <a:solidFill>
                  <a:srgbClr val="C00000"/>
                </a:solidFill>
                <a:effectLst>
                  <a:outerShdw blurRad="38100" dist="38100" dir="2700000" algn="tl">
                    <a:srgbClr val="C0C0C0"/>
                  </a:outerShdw>
                </a:effectLst>
              </a:rPr>
              <a:t>Jn</a:t>
            </a:r>
            <a:r>
              <a:rPr lang="en-US" sz="2200" i="1" dirty="0">
                <a:solidFill>
                  <a:srgbClr val="C00000"/>
                </a:solidFill>
                <a:effectLst>
                  <a:outerShdw blurRad="38100" dist="38100" dir="2700000" algn="tl">
                    <a:srgbClr val="C0C0C0"/>
                  </a:outerShdw>
                </a:effectLst>
              </a:rPr>
              <a:t> 3:18-21, Mt 6:22-24</a:t>
            </a:r>
          </a:p>
          <a:p>
            <a:pPr lvl="1">
              <a:defRPr/>
            </a:pPr>
            <a:endParaRPr lang="en-US" dirty="0">
              <a:effectLst>
                <a:outerShdw blurRad="38100" dist="38100" dir="2700000" algn="tl">
                  <a:srgbClr val="C0C0C0"/>
                </a:outerShdw>
              </a:effectLst>
            </a:endParaRPr>
          </a:p>
          <a:p>
            <a:pPr lvl="1">
              <a:defRPr/>
            </a:pPr>
            <a:r>
              <a:rPr lang="en-US" dirty="0">
                <a:effectLst>
                  <a:outerShdw blurRad="38100" dist="38100" dir="2700000" algn="tl">
                    <a:srgbClr val="C0C0C0"/>
                  </a:outerShdw>
                </a:effectLst>
              </a:rPr>
              <a:t>3.  There Is </a:t>
            </a:r>
            <a:r>
              <a:rPr lang="en-US" b="1" u="sng" dirty="0">
                <a:effectLst>
                  <a:outerShdw blurRad="38100" dist="38100" dir="2700000" algn="tl">
                    <a:srgbClr val="C0C0C0"/>
                  </a:outerShdw>
                </a:effectLst>
              </a:rPr>
              <a:t>NEVER</a:t>
            </a:r>
            <a:r>
              <a:rPr lang="en-US" dirty="0">
                <a:effectLst>
                  <a:outerShdw blurRad="38100" dist="38100" dir="2700000" algn="tl">
                    <a:srgbClr val="C0C0C0"/>
                  </a:outerShdw>
                </a:effectLst>
              </a:rPr>
              <a:t> any Compromising on Truth</a:t>
            </a:r>
            <a:endParaRPr lang="en-US" i="1" dirty="0">
              <a:effectLst>
                <a:outerShdw blurRad="38100" dist="38100" dir="2700000" algn="tl">
                  <a:srgbClr val="C0C0C0"/>
                </a:outerShdw>
              </a:effectLst>
            </a:endParaRPr>
          </a:p>
        </p:txBody>
      </p:sp>
      <p:sp>
        <p:nvSpPr>
          <p:cNvPr id="12291"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457200" y="457200"/>
            <a:ext cx="8229600" cy="4247317"/>
          </a:xfrm>
          <a:prstGeom prst="rect">
            <a:avLst/>
          </a:prstGeom>
          <a:noFill/>
          <a:ln w="9525">
            <a:noFill/>
            <a:miter lim="800000"/>
            <a:headEnd/>
            <a:tailEnd/>
          </a:ln>
          <a:effectLst/>
        </p:spPr>
        <p:txBody>
          <a:bodyPr>
            <a:spAutoFit/>
          </a:bodyPr>
          <a:lstStyle/>
          <a:p>
            <a:pPr eaLnBrk="0" hangingPunct="0">
              <a:defRPr/>
            </a:pPr>
            <a:r>
              <a:rPr lang="en-US" sz="3200" b="1" u="sng" dirty="0">
                <a:effectLst>
                  <a:outerShdw blurRad="38100" dist="38100" dir="2700000" algn="tl">
                    <a:srgbClr val="C0C0C0"/>
                  </a:outerShdw>
                </a:effectLst>
              </a:rPr>
              <a:t>II. Christian…Let’s Open our Eyes to Sin!</a:t>
            </a:r>
          </a:p>
          <a:p>
            <a:pPr eaLnBrk="0" hangingPunct="0">
              <a:defRPr/>
            </a:pPr>
            <a:endParaRPr lang="en-US" sz="1000" dirty="0">
              <a:effectLst>
                <a:outerShdw blurRad="38100" dist="38100" dir="2700000" algn="tl">
                  <a:srgbClr val="C0C0C0"/>
                </a:outerShdw>
              </a:effectLst>
            </a:endParaRPr>
          </a:p>
          <a:p>
            <a:pPr>
              <a:defRPr/>
            </a:pPr>
            <a:r>
              <a:rPr lang="en-US" sz="2800" dirty="0">
                <a:solidFill>
                  <a:srgbClr val="CC0000"/>
                </a:solidFill>
                <a:effectLst>
                  <a:outerShdw blurRad="38100" dist="38100" dir="2700000" algn="tl">
                    <a:srgbClr val="C0C0C0"/>
                  </a:outerShdw>
                </a:effectLst>
              </a:rPr>
              <a:t>F. Sin Deceives by </a:t>
            </a:r>
            <a:r>
              <a:rPr lang="en-US" sz="2800" b="1" u="sng" dirty="0">
                <a:solidFill>
                  <a:srgbClr val="CC0000"/>
                </a:solidFill>
                <a:effectLst>
                  <a:outerShdw blurRad="38100" dist="38100" dir="2700000" algn="tl">
                    <a:srgbClr val="C0C0C0"/>
                  </a:outerShdw>
                </a:effectLst>
              </a:rPr>
              <a:t>Paralyzing!</a:t>
            </a:r>
          </a:p>
          <a:p>
            <a:pPr lvl="1">
              <a:spcBef>
                <a:spcPts val="1200"/>
              </a:spcBef>
              <a:defRPr/>
            </a:pPr>
            <a:r>
              <a:rPr lang="en-US" dirty="0">
                <a:solidFill>
                  <a:srgbClr val="0000FF"/>
                </a:solidFill>
                <a:effectLst>
                  <a:outerShdw blurRad="38100" dist="38100" dir="2700000" algn="tl">
                    <a:srgbClr val="C0C0C0"/>
                  </a:outerShdw>
                </a:effectLst>
              </a:rPr>
              <a:t>1.  Sin Tangles us Up and Holds On</a:t>
            </a:r>
          </a:p>
          <a:p>
            <a:pPr marL="1371600" lvl="2" indent="-457200">
              <a:spcBef>
                <a:spcPts val="1200"/>
              </a:spcBef>
              <a:defRPr/>
            </a:pPr>
            <a:r>
              <a:rPr lang="en-US" sz="2200" i="1" dirty="0">
                <a:effectLst>
                  <a:outerShdw blurRad="38100" dist="38100" dir="2700000" algn="tl">
                    <a:srgbClr val="C0C0C0"/>
                  </a:outerShdw>
                </a:effectLst>
              </a:rPr>
              <a:t>a.    Sin will take you farther than you want to go, keep you longer than you want to stay, cost you more that you wanted to pay and you don’t go down alone!</a:t>
            </a:r>
          </a:p>
          <a:p>
            <a:pPr marL="1371600" lvl="2" indent="-457200">
              <a:spcBef>
                <a:spcPts val="1200"/>
              </a:spcBef>
              <a:defRPr/>
            </a:pPr>
            <a:r>
              <a:rPr lang="en-US" sz="2200" i="1" dirty="0">
                <a:effectLst>
                  <a:outerShdw blurRad="38100" dist="38100" dir="2700000" algn="tl">
                    <a:srgbClr val="C0C0C0"/>
                  </a:outerShdw>
                </a:effectLst>
              </a:rPr>
              <a:t>b.    </a:t>
            </a:r>
            <a:r>
              <a:rPr lang="en-US" sz="2200" i="1" dirty="0">
                <a:solidFill>
                  <a:srgbClr val="C00000"/>
                </a:solidFill>
                <a:effectLst>
                  <a:outerShdw blurRad="38100" dist="38100" dir="2700000" algn="tl">
                    <a:srgbClr val="C0C0C0"/>
                  </a:outerShdw>
                </a:effectLst>
              </a:rPr>
              <a:t>2 Tim 2:26 …</a:t>
            </a:r>
            <a:r>
              <a:rPr lang="en-US" sz="2200" i="1" dirty="0">
                <a:effectLst>
                  <a:outerShdw blurRad="38100" dist="38100" dir="2700000" algn="tl">
                    <a:srgbClr val="C0C0C0"/>
                  </a:outerShdw>
                </a:effectLst>
              </a:rPr>
              <a:t>that they may come to their senses and escape the snare of the devil, having been taken captive by him to do his will.</a:t>
            </a:r>
          </a:p>
          <a:p>
            <a:pPr marL="1371600" lvl="2" indent="-457200">
              <a:defRPr/>
            </a:pPr>
            <a:endParaRPr lang="en-US" sz="1400" i="1" dirty="0">
              <a:effectLst>
                <a:outerShdw blurRad="38100" dist="38100" dir="2700000" algn="tl">
                  <a:srgbClr val="C0C0C0"/>
                </a:outerShdw>
              </a:effectLst>
            </a:endParaRPr>
          </a:p>
        </p:txBody>
      </p:sp>
      <p:sp>
        <p:nvSpPr>
          <p:cNvPr id="13315"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457200" y="457200"/>
            <a:ext cx="8229600" cy="6170920"/>
          </a:xfrm>
          <a:prstGeom prst="rect">
            <a:avLst/>
          </a:prstGeom>
          <a:noFill/>
          <a:ln w="9525">
            <a:noFill/>
            <a:miter lim="800000"/>
            <a:headEnd/>
            <a:tailEnd/>
          </a:ln>
          <a:effectLst/>
        </p:spPr>
        <p:txBody>
          <a:bodyPr>
            <a:spAutoFit/>
          </a:bodyPr>
          <a:lstStyle/>
          <a:p>
            <a:pPr eaLnBrk="0" hangingPunct="0">
              <a:defRPr/>
            </a:pPr>
            <a:r>
              <a:rPr lang="en-US" sz="3200" b="1" u="sng" dirty="0">
                <a:effectLst>
                  <a:outerShdw blurRad="38100" dist="38100" dir="2700000" algn="tl">
                    <a:srgbClr val="C0C0C0"/>
                  </a:outerShdw>
                </a:effectLst>
              </a:rPr>
              <a:t>II. Christian…Let’s Open our Eyes to Sin!</a:t>
            </a:r>
          </a:p>
          <a:p>
            <a:pPr eaLnBrk="0" hangingPunct="0">
              <a:defRPr/>
            </a:pPr>
            <a:endParaRPr lang="en-US" sz="1000" dirty="0">
              <a:effectLst>
                <a:outerShdw blurRad="38100" dist="38100" dir="2700000" algn="tl">
                  <a:srgbClr val="C0C0C0"/>
                </a:outerShdw>
              </a:effectLst>
            </a:endParaRPr>
          </a:p>
          <a:p>
            <a:pPr>
              <a:defRPr/>
            </a:pPr>
            <a:r>
              <a:rPr lang="en-US" sz="2800" dirty="0">
                <a:solidFill>
                  <a:srgbClr val="CC0000"/>
                </a:solidFill>
                <a:effectLst>
                  <a:outerShdw blurRad="38100" dist="38100" dir="2700000" algn="tl">
                    <a:srgbClr val="C0C0C0"/>
                  </a:outerShdw>
                </a:effectLst>
              </a:rPr>
              <a:t>F. Sin Deceives by </a:t>
            </a:r>
            <a:r>
              <a:rPr lang="en-US" sz="2800" b="1" u="sng" dirty="0">
                <a:solidFill>
                  <a:srgbClr val="CC0000"/>
                </a:solidFill>
                <a:effectLst>
                  <a:outerShdw blurRad="38100" dist="38100" dir="2700000" algn="tl">
                    <a:srgbClr val="C0C0C0"/>
                  </a:outerShdw>
                </a:effectLst>
              </a:rPr>
              <a:t>Paralyzing!</a:t>
            </a:r>
          </a:p>
          <a:p>
            <a:pPr lvl="1">
              <a:spcBef>
                <a:spcPts val="1200"/>
              </a:spcBef>
              <a:defRPr/>
            </a:pPr>
            <a:r>
              <a:rPr lang="en-US" dirty="0">
                <a:solidFill>
                  <a:srgbClr val="0000FF"/>
                </a:solidFill>
                <a:effectLst>
                  <a:outerShdw blurRad="38100" dist="38100" dir="2700000" algn="tl">
                    <a:srgbClr val="C0C0C0"/>
                  </a:outerShdw>
                </a:effectLst>
              </a:rPr>
              <a:t>1.  Sin Tangles us Up and Holds On</a:t>
            </a:r>
          </a:p>
          <a:p>
            <a:pPr marL="1371600" lvl="2" indent="-457200">
              <a:spcBef>
                <a:spcPts val="1200"/>
              </a:spcBef>
              <a:defRPr/>
            </a:pPr>
            <a:r>
              <a:rPr lang="en-US" sz="2200" i="1" dirty="0">
                <a:effectLst>
                  <a:outerShdw blurRad="38100" dist="38100" dir="2700000" algn="tl">
                    <a:srgbClr val="C0C0C0"/>
                  </a:outerShdw>
                </a:effectLst>
              </a:rPr>
              <a:t>a.    Sin will take you farther than you want to go, keep you longer than you want to stay, cost you more that you wanted to pay and you don’t go down alone!</a:t>
            </a:r>
          </a:p>
          <a:p>
            <a:pPr marL="1371600" lvl="2" indent="-457200">
              <a:spcBef>
                <a:spcPts val="1200"/>
              </a:spcBef>
              <a:defRPr/>
            </a:pPr>
            <a:r>
              <a:rPr lang="en-US" sz="2200" i="1" dirty="0">
                <a:effectLst>
                  <a:outerShdw blurRad="38100" dist="38100" dir="2700000" algn="tl">
                    <a:srgbClr val="C0C0C0"/>
                  </a:outerShdw>
                </a:effectLst>
              </a:rPr>
              <a:t>b.    </a:t>
            </a:r>
            <a:r>
              <a:rPr lang="en-US" sz="2200" i="1" dirty="0">
                <a:solidFill>
                  <a:srgbClr val="C00000"/>
                </a:solidFill>
                <a:effectLst>
                  <a:outerShdw blurRad="38100" dist="38100" dir="2700000" algn="tl">
                    <a:srgbClr val="C0C0C0"/>
                  </a:outerShdw>
                </a:effectLst>
              </a:rPr>
              <a:t>2 Tim 2:26 …</a:t>
            </a:r>
            <a:r>
              <a:rPr lang="en-US" sz="2200" i="1" dirty="0">
                <a:effectLst>
                  <a:outerShdw blurRad="38100" dist="38100" dir="2700000" algn="tl">
                    <a:srgbClr val="C0C0C0"/>
                  </a:outerShdw>
                </a:effectLst>
              </a:rPr>
              <a:t>that they may come to their senses and escape the snare of the devil, having been taken captive by him to do his will.</a:t>
            </a:r>
          </a:p>
          <a:p>
            <a:pPr marL="1371600" lvl="2" indent="-457200">
              <a:defRPr/>
            </a:pPr>
            <a:endParaRPr lang="en-US" sz="1400" i="1" dirty="0">
              <a:effectLst>
                <a:outerShdw blurRad="38100" dist="38100" dir="2700000" algn="tl">
                  <a:srgbClr val="C0C0C0"/>
                </a:outerShdw>
              </a:effectLst>
            </a:endParaRPr>
          </a:p>
          <a:p>
            <a:pPr lvl="1">
              <a:defRPr/>
            </a:pPr>
            <a:r>
              <a:rPr lang="en-US" dirty="0">
                <a:effectLst>
                  <a:outerShdw blurRad="38100" dist="38100" dir="2700000" algn="tl">
                    <a:srgbClr val="C0C0C0"/>
                  </a:outerShdw>
                </a:effectLst>
              </a:rPr>
              <a:t>2.  Many Examples </a:t>
            </a:r>
          </a:p>
          <a:p>
            <a:pPr marL="1371600" lvl="2" indent="-457200">
              <a:defRPr/>
            </a:pPr>
            <a:r>
              <a:rPr lang="en-US" sz="2200" i="1" dirty="0">
                <a:effectLst>
                  <a:outerShdw blurRad="38100" dist="38100" dir="2700000" algn="tl">
                    <a:srgbClr val="C0C0C0"/>
                  </a:outerShdw>
                </a:effectLst>
              </a:rPr>
              <a:t>a.  One sin led to another: Judges, David/Bathsheba, Corinth</a:t>
            </a:r>
          </a:p>
          <a:p>
            <a:pPr marL="1371600" lvl="2" indent="-457200">
              <a:defRPr/>
            </a:pPr>
            <a:r>
              <a:rPr lang="en-US" sz="2200" i="1" dirty="0">
                <a:effectLst>
                  <a:outerShdw blurRad="38100" dist="38100" dir="2700000" algn="tl">
                    <a:srgbClr val="C0C0C0"/>
                  </a:outerShdw>
                </a:effectLst>
              </a:rPr>
              <a:t>b.  Many Snares today…Alcohol/Drugs, Immorality, Covetousness, false teaching, FEAR!</a:t>
            </a:r>
          </a:p>
          <a:p>
            <a:pPr lvl="1">
              <a:defRPr/>
            </a:pPr>
            <a:endParaRPr lang="en-US" sz="900" i="1" dirty="0">
              <a:effectLst>
                <a:outerShdw blurRad="38100" dist="38100" dir="2700000" algn="tl">
                  <a:srgbClr val="C0C0C0"/>
                </a:outerShdw>
              </a:effectLst>
            </a:endParaRPr>
          </a:p>
          <a:p>
            <a:pPr lvl="1">
              <a:defRPr/>
            </a:pPr>
            <a:r>
              <a:rPr lang="en-US" dirty="0">
                <a:effectLst>
                  <a:outerShdw blurRad="38100" dist="38100" dir="2700000" algn="tl">
                    <a:srgbClr val="C0C0C0"/>
                  </a:outerShdw>
                </a:effectLst>
              </a:rPr>
              <a:t>3.  We must Flee before it has a Hold!</a:t>
            </a:r>
            <a:endParaRPr lang="en-US" i="1" dirty="0">
              <a:effectLst>
                <a:outerShdw blurRad="38100" dist="38100" dir="2700000" algn="tl">
                  <a:srgbClr val="C0C0C0"/>
                </a:outerShdw>
              </a:effectLst>
            </a:endParaRPr>
          </a:p>
        </p:txBody>
      </p:sp>
      <p:sp>
        <p:nvSpPr>
          <p:cNvPr id="13315"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457200" y="457200"/>
            <a:ext cx="8229600" cy="2831544"/>
          </a:xfrm>
          <a:prstGeom prst="rect">
            <a:avLst/>
          </a:prstGeom>
          <a:noFill/>
          <a:ln w="9525">
            <a:noFill/>
            <a:miter lim="800000"/>
            <a:headEnd/>
            <a:tailEnd/>
          </a:ln>
          <a:effectLst/>
        </p:spPr>
        <p:txBody>
          <a:bodyPr>
            <a:spAutoFit/>
          </a:bodyPr>
          <a:lstStyle/>
          <a:p>
            <a:pPr marL="519113" indent="-519113">
              <a:defRPr/>
            </a:pPr>
            <a:r>
              <a:rPr lang="en-US" sz="3200" b="1" u="sng" dirty="0">
                <a:effectLst>
                  <a:outerShdw blurRad="38100" dist="38100" dir="2700000" algn="tl">
                    <a:srgbClr val="C0C0C0"/>
                  </a:outerShdw>
                </a:effectLst>
              </a:rPr>
              <a:t>CONCULSION…</a:t>
            </a:r>
          </a:p>
          <a:p>
            <a:pPr marL="519113" indent="-519113">
              <a:defRPr/>
            </a:pPr>
            <a:endParaRPr lang="en-US" sz="1000" dirty="0">
              <a:effectLst>
                <a:outerShdw blurRad="38100" dist="38100" dir="2700000" algn="tl">
                  <a:srgbClr val="C0C0C0"/>
                </a:outerShdw>
              </a:effectLst>
            </a:endParaRPr>
          </a:p>
          <a:p>
            <a:pPr marL="519113" indent="-519113">
              <a:defRPr/>
            </a:pPr>
            <a:r>
              <a:rPr lang="en-US" dirty="0">
                <a:effectLst>
                  <a:outerShdw blurRad="38100" dist="38100" dir="2700000" algn="tl">
                    <a:srgbClr val="C0C0C0"/>
                  </a:outerShdw>
                </a:effectLst>
              </a:rPr>
              <a:t>1.  In </a:t>
            </a:r>
            <a:r>
              <a:rPr lang="en-US" u="sng" dirty="0">
                <a:solidFill>
                  <a:srgbClr val="C00000"/>
                </a:solidFill>
                <a:effectLst>
                  <a:outerShdw blurRad="38100" dist="38100" dir="2700000" algn="tl">
                    <a:srgbClr val="C0C0C0"/>
                  </a:outerShdw>
                </a:effectLst>
              </a:rPr>
              <a:t>Matthew 20:29-34</a:t>
            </a:r>
            <a:r>
              <a:rPr lang="en-US" dirty="0">
                <a:solidFill>
                  <a:srgbClr val="C00000"/>
                </a:solidFill>
                <a:effectLst>
                  <a:outerShdw blurRad="38100" dist="38100" dir="2700000" algn="tl">
                    <a:srgbClr val="C0C0C0"/>
                  </a:outerShdw>
                </a:effectLst>
              </a:rPr>
              <a:t> </a:t>
            </a:r>
            <a:r>
              <a:rPr lang="en-US" dirty="0">
                <a:effectLst>
                  <a:outerShdw blurRad="38100" dist="38100" dir="2700000" algn="tl">
                    <a:srgbClr val="C0C0C0"/>
                  </a:outerShdw>
                </a:effectLst>
              </a:rPr>
              <a:t>two men asked that their physical eyes be opened!</a:t>
            </a:r>
          </a:p>
          <a:p>
            <a:pPr marL="519113" indent="-519113">
              <a:defRPr/>
            </a:pPr>
            <a:endParaRPr lang="en-US" sz="2000" dirty="0">
              <a:effectLst>
                <a:outerShdw blurRad="38100" dist="38100" dir="2700000" algn="tl">
                  <a:srgbClr val="C0C0C0"/>
                </a:outerShdw>
              </a:effectLst>
            </a:endParaRPr>
          </a:p>
          <a:p>
            <a:pPr marL="519113" indent="-519113">
              <a:defRPr/>
            </a:pPr>
            <a:r>
              <a:rPr lang="en-US" dirty="0">
                <a:effectLst>
                  <a:outerShdw blurRad="38100" dist="38100" dir="2700000" algn="tl">
                    <a:srgbClr val="C0C0C0"/>
                  </a:outerShdw>
                </a:effectLst>
              </a:rPr>
              <a:t>2.  There are many in the church that need to open their spiritual eyes to the Danger and Deceitfulness of Sin!</a:t>
            </a:r>
          </a:p>
          <a:p>
            <a:pPr marL="519113" indent="-519113">
              <a:defRPr/>
            </a:pPr>
            <a:endParaRPr lang="en-US" sz="2000" dirty="0">
              <a:effectLst>
                <a:outerShdw blurRad="38100" dist="38100" dir="2700000" algn="tl">
                  <a:srgbClr val="C0C0C0"/>
                </a:outerShdw>
              </a:effectLst>
            </a:endParaRPr>
          </a:p>
        </p:txBody>
      </p:sp>
      <p:sp>
        <p:nvSpPr>
          <p:cNvPr id="14339"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457200" y="457200"/>
            <a:ext cx="8229600" cy="5755422"/>
          </a:xfrm>
          <a:prstGeom prst="rect">
            <a:avLst/>
          </a:prstGeom>
          <a:noFill/>
          <a:ln w="9525">
            <a:noFill/>
            <a:miter lim="800000"/>
            <a:headEnd/>
            <a:tailEnd/>
          </a:ln>
          <a:effectLst/>
        </p:spPr>
        <p:txBody>
          <a:bodyPr>
            <a:spAutoFit/>
          </a:bodyPr>
          <a:lstStyle/>
          <a:p>
            <a:pPr marL="519113" indent="-519113">
              <a:defRPr/>
            </a:pPr>
            <a:r>
              <a:rPr lang="en-US" sz="3200" b="1" u="sng" dirty="0">
                <a:effectLst>
                  <a:outerShdw blurRad="38100" dist="38100" dir="2700000" algn="tl">
                    <a:srgbClr val="C0C0C0"/>
                  </a:outerShdw>
                </a:effectLst>
              </a:rPr>
              <a:t>CONCULSION…</a:t>
            </a:r>
          </a:p>
          <a:p>
            <a:pPr marL="519113" indent="-519113">
              <a:defRPr/>
            </a:pPr>
            <a:endParaRPr lang="en-US" sz="1000" dirty="0">
              <a:effectLst>
                <a:outerShdw blurRad="38100" dist="38100" dir="2700000" algn="tl">
                  <a:srgbClr val="C0C0C0"/>
                </a:outerShdw>
              </a:effectLst>
            </a:endParaRPr>
          </a:p>
          <a:p>
            <a:pPr marL="519113" indent="-519113">
              <a:defRPr/>
            </a:pPr>
            <a:r>
              <a:rPr lang="en-US" dirty="0">
                <a:effectLst>
                  <a:outerShdw blurRad="38100" dist="38100" dir="2700000" algn="tl">
                    <a:srgbClr val="C0C0C0"/>
                  </a:outerShdw>
                </a:effectLst>
              </a:rPr>
              <a:t>1.  In </a:t>
            </a:r>
            <a:r>
              <a:rPr lang="en-US" u="sng" dirty="0">
                <a:solidFill>
                  <a:srgbClr val="C00000"/>
                </a:solidFill>
                <a:effectLst>
                  <a:outerShdw blurRad="38100" dist="38100" dir="2700000" algn="tl">
                    <a:srgbClr val="C0C0C0"/>
                  </a:outerShdw>
                </a:effectLst>
              </a:rPr>
              <a:t>Matthew 20:29-34</a:t>
            </a:r>
            <a:r>
              <a:rPr lang="en-US" dirty="0">
                <a:solidFill>
                  <a:srgbClr val="C00000"/>
                </a:solidFill>
                <a:effectLst>
                  <a:outerShdw blurRad="38100" dist="38100" dir="2700000" algn="tl">
                    <a:srgbClr val="C0C0C0"/>
                  </a:outerShdw>
                </a:effectLst>
              </a:rPr>
              <a:t> </a:t>
            </a:r>
            <a:r>
              <a:rPr lang="en-US" dirty="0">
                <a:effectLst>
                  <a:outerShdw blurRad="38100" dist="38100" dir="2700000" algn="tl">
                    <a:srgbClr val="C0C0C0"/>
                  </a:outerShdw>
                </a:effectLst>
              </a:rPr>
              <a:t>two men asked that their physical eyes be opened!</a:t>
            </a:r>
          </a:p>
          <a:p>
            <a:pPr marL="519113" indent="-519113">
              <a:defRPr/>
            </a:pPr>
            <a:endParaRPr lang="en-US" sz="2000" dirty="0">
              <a:effectLst>
                <a:outerShdw blurRad="38100" dist="38100" dir="2700000" algn="tl">
                  <a:srgbClr val="C0C0C0"/>
                </a:outerShdw>
              </a:effectLst>
            </a:endParaRPr>
          </a:p>
          <a:p>
            <a:pPr marL="519113" indent="-519113">
              <a:defRPr/>
            </a:pPr>
            <a:r>
              <a:rPr lang="en-US" dirty="0">
                <a:effectLst>
                  <a:outerShdw blurRad="38100" dist="38100" dir="2700000" algn="tl">
                    <a:srgbClr val="C0C0C0"/>
                  </a:outerShdw>
                </a:effectLst>
              </a:rPr>
              <a:t>2.  There are many in the church that need to open their spiritual eyes to the Danger and Deceitfulness of Sin!</a:t>
            </a:r>
          </a:p>
          <a:p>
            <a:pPr marL="519113" indent="-519113">
              <a:defRPr/>
            </a:pPr>
            <a:endParaRPr lang="en-US" sz="2000" dirty="0">
              <a:effectLst>
                <a:outerShdw blurRad="38100" dist="38100" dir="2700000" algn="tl">
                  <a:srgbClr val="C0C0C0"/>
                </a:outerShdw>
              </a:effectLst>
            </a:endParaRPr>
          </a:p>
          <a:p>
            <a:pPr marL="519113" indent="-519113">
              <a:defRPr/>
            </a:pPr>
            <a:r>
              <a:rPr lang="en-US" dirty="0">
                <a:effectLst>
                  <a:outerShdw blurRad="38100" dist="38100" dir="2700000" algn="tl">
                    <a:srgbClr val="C0C0C0"/>
                  </a:outerShdw>
                </a:effectLst>
              </a:rPr>
              <a:t>3.  If we open our eyes we will see…</a:t>
            </a:r>
          </a:p>
          <a:p>
            <a:pPr marL="519113" indent="-519113">
              <a:defRPr/>
            </a:pPr>
            <a:endParaRPr lang="en-US" sz="800" dirty="0">
              <a:effectLst>
                <a:outerShdw blurRad="38100" dist="38100" dir="2700000" algn="tl">
                  <a:srgbClr val="C0C0C0"/>
                </a:outerShdw>
              </a:effectLst>
            </a:endParaRPr>
          </a:p>
          <a:p>
            <a:pPr marL="633413" lvl="1">
              <a:defRPr/>
            </a:pPr>
            <a:r>
              <a:rPr lang="en-US" i="1" dirty="0">
                <a:solidFill>
                  <a:srgbClr val="CC0000"/>
                </a:solidFill>
                <a:effectLst>
                  <a:outerShdw blurRad="38100" dist="38100" dir="2700000" algn="tl">
                    <a:srgbClr val="C0C0C0"/>
                  </a:outerShdw>
                </a:effectLst>
              </a:rPr>
              <a:t>a.  Sin Deceives by </a:t>
            </a:r>
            <a:r>
              <a:rPr lang="en-US" i="1" u="sng" dirty="0">
                <a:solidFill>
                  <a:srgbClr val="CC0000"/>
                </a:solidFill>
                <a:effectLst>
                  <a:outerShdw blurRad="38100" dist="38100" dir="2700000" algn="tl">
                    <a:srgbClr val="C0C0C0"/>
                  </a:outerShdw>
                </a:effectLst>
              </a:rPr>
              <a:t>Masking</a:t>
            </a:r>
          </a:p>
          <a:p>
            <a:pPr marL="633413" lvl="1">
              <a:defRPr/>
            </a:pPr>
            <a:r>
              <a:rPr lang="en-US" i="1" dirty="0">
                <a:solidFill>
                  <a:srgbClr val="CC0000"/>
                </a:solidFill>
                <a:effectLst>
                  <a:outerShdw blurRad="38100" dist="38100" dir="2700000" algn="tl">
                    <a:srgbClr val="C0C0C0"/>
                  </a:outerShdw>
                </a:effectLst>
              </a:rPr>
              <a:t>b.  Sin Deceives by </a:t>
            </a:r>
            <a:r>
              <a:rPr lang="en-US" i="1" u="sng" dirty="0">
                <a:solidFill>
                  <a:srgbClr val="CC0000"/>
                </a:solidFill>
                <a:effectLst>
                  <a:outerShdw blurRad="38100" dist="38100" dir="2700000" algn="tl">
                    <a:srgbClr val="C0C0C0"/>
                  </a:outerShdw>
                </a:effectLst>
              </a:rPr>
              <a:t>Minimizing</a:t>
            </a:r>
          </a:p>
          <a:p>
            <a:pPr marL="633413" lvl="1">
              <a:defRPr/>
            </a:pPr>
            <a:r>
              <a:rPr lang="en-US" i="1" dirty="0">
                <a:solidFill>
                  <a:srgbClr val="CC0000"/>
                </a:solidFill>
                <a:effectLst>
                  <a:outerShdw blurRad="38100" dist="38100" dir="2700000" algn="tl">
                    <a:srgbClr val="C0C0C0"/>
                  </a:outerShdw>
                </a:effectLst>
              </a:rPr>
              <a:t>c.  Sin Deceives by </a:t>
            </a:r>
            <a:r>
              <a:rPr lang="en-US" i="1" u="sng" dirty="0">
                <a:solidFill>
                  <a:srgbClr val="CC0000"/>
                </a:solidFill>
                <a:effectLst>
                  <a:outerShdw blurRad="38100" dist="38100" dir="2700000" algn="tl">
                    <a:srgbClr val="C0C0C0"/>
                  </a:outerShdw>
                </a:effectLst>
              </a:rPr>
              <a:t>Rationalizing!</a:t>
            </a:r>
          </a:p>
          <a:p>
            <a:pPr marL="633413" lvl="1">
              <a:defRPr/>
            </a:pPr>
            <a:r>
              <a:rPr lang="en-US" i="1" dirty="0">
                <a:solidFill>
                  <a:srgbClr val="CC0000"/>
                </a:solidFill>
                <a:effectLst>
                  <a:outerShdw blurRad="38100" dist="38100" dir="2700000" algn="tl">
                    <a:srgbClr val="C0C0C0"/>
                  </a:outerShdw>
                </a:effectLst>
              </a:rPr>
              <a:t>d.  Sin Deceives by </a:t>
            </a:r>
            <a:r>
              <a:rPr lang="en-US" i="1" u="sng" dirty="0">
                <a:solidFill>
                  <a:srgbClr val="CC0000"/>
                </a:solidFill>
                <a:effectLst>
                  <a:outerShdw blurRad="38100" dist="38100" dir="2700000" algn="tl">
                    <a:srgbClr val="C0C0C0"/>
                  </a:outerShdw>
                </a:effectLst>
              </a:rPr>
              <a:t>Glamorizing!</a:t>
            </a:r>
          </a:p>
          <a:p>
            <a:pPr marL="633413" lvl="1">
              <a:defRPr/>
            </a:pPr>
            <a:r>
              <a:rPr lang="en-US" i="1" dirty="0">
                <a:solidFill>
                  <a:srgbClr val="CC0000"/>
                </a:solidFill>
                <a:effectLst>
                  <a:outerShdw blurRad="38100" dist="38100" dir="2700000" algn="tl">
                    <a:srgbClr val="C0C0C0"/>
                  </a:outerShdw>
                </a:effectLst>
              </a:rPr>
              <a:t>e.  Sin Deceives by </a:t>
            </a:r>
            <a:r>
              <a:rPr lang="en-US" i="1" u="sng" dirty="0">
                <a:solidFill>
                  <a:srgbClr val="CC0000"/>
                </a:solidFill>
                <a:effectLst>
                  <a:outerShdw blurRad="38100" dist="38100" dir="2700000" algn="tl">
                    <a:srgbClr val="C0C0C0"/>
                  </a:outerShdw>
                </a:effectLst>
              </a:rPr>
              <a:t>Compromising</a:t>
            </a:r>
            <a:r>
              <a:rPr lang="en-US" i="1" dirty="0">
                <a:solidFill>
                  <a:srgbClr val="CC0000"/>
                </a:solidFill>
                <a:effectLst>
                  <a:outerShdw blurRad="38100" dist="38100" dir="2700000" algn="tl">
                    <a:srgbClr val="C0C0C0"/>
                  </a:outerShdw>
                </a:effectLst>
              </a:rPr>
              <a:t>!</a:t>
            </a:r>
          </a:p>
          <a:p>
            <a:pPr marL="633413" lvl="1">
              <a:defRPr/>
            </a:pPr>
            <a:r>
              <a:rPr lang="en-US" i="1" dirty="0">
                <a:solidFill>
                  <a:srgbClr val="CC0000"/>
                </a:solidFill>
                <a:effectLst>
                  <a:outerShdw blurRad="38100" dist="38100" dir="2700000" algn="tl">
                    <a:srgbClr val="C0C0C0"/>
                  </a:outerShdw>
                </a:effectLst>
              </a:rPr>
              <a:t>f.  Sin Deceives by </a:t>
            </a:r>
            <a:r>
              <a:rPr lang="en-US" i="1" u="sng" dirty="0">
                <a:solidFill>
                  <a:srgbClr val="CC0000"/>
                </a:solidFill>
                <a:effectLst>
                  <a:outerShdw blurRad="38100" dist="38100" dir="2700000" algn="tl">
                    <a:srgbClr val="C0C0C0"/>
                  </a:outerShdw>
                </a:effectLst>
              </a:rPr>
              <a:t>Paralyzing!</a:t>
            </a:r>
            <a:endParaRPr lang="en-US" sz="800" dirty="0">
              <a:solidFill>
                <a:srgbClr val="CC0000"/>
              </a:solidFill>
              <a:effectLst>
                <a:outerShdw blurRad="38100" dist="38100" dir="2700000" algn="tl">
                  <a:srgbClr val="C0C0C0"/>
                </a:outerShdw>
              </a:effectLst>
            </a:endParaRPr>
          </a:p>
        </p:txBody>
      </p:sp>
      <p:sp>
        <p:nvSpPr>
          <p:cNvPr id="14339"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457200" y="457200"/>
            <a:ext cx="8229600" cy="5238750"/>
          </a:xfrm>
          <a:prstGeom prst="rect">
            <a:avLst/>
          </a:prstGeom>
          <a:noFill/>
          <a:ln w="9525">
            <a:noFill/>
            <a:miter lim="800000"/>
            <a:headEnd/>
            <a:tailEnd/>
          </a:ln>
          <a:effectLst/>
        </p:spPr>
        <p:txBody>
          <a:bodyPr>
            <a:spAutoFit/>
          </a:bodyPr>
          <a:lstStyle/>
          <a:p>
            <a:pPr marL="519113" indent="-519113">
              <a:defRPr/>
            </a:pPr>
            <a:r>
              <a:rPr lang="en-US" sz="2800" b="1" u="sng">
                <a:solidFill>
                  <a:srgbClr val="CC0000"/>
                </a:solidFill>
                <a:effectLst>
                  <a:outerShdw blurRad="38100" dist="38100" dir="2700000" algn="tl">
                    <a:srgbClr val="C0C0C0"/>
                  </a:outerShdw>
                </a:effectLst>
              </a:rPr>
              <a:t>In Matthew 20: 29-34</a:t>
            </a:r>
            <a:r>
              <a:rPr lang="en-US">
                <a:solidFill>
                  <a:srgbClr val="CC0000"/>
                </a:solidFill>
              </a:rPr>
              <a:t> </a:t>
            </a:r>
          </a:p>
          <a:p>
            <a:pPr marL="519113" indent="-519113">
              <a:defRPr/>
            </a:pPr>
            <a:endParaRPr lang="en-US">
              <a:solidFill>
                <a:srgbClr val="CC0000"/>
              </a:solidFill>
            </a:endParaRPr>
          </a:p>
          <a:p>
            <a:pPr marL="519113" indent="-519113">
              <a:defRPr/>
            </a:pPr>
            <a:r>
              <a:rPr lang="en-US" sz="2200">
                <a:solidFill>
                  <a:srgbClr val="000000"/>
                </a:solidFill>
                <a:effectLst>
                  <a:outerShdw blurRad="38100" dist="38100" dir="2700000" algn="tl">
                    <a:srgbClr val="C0C0C0"/>
                  </a:outerShdw>
                </a:effectLst>
              </a:rPr>
              <a:t>29  Now as they went out of Jericho, a great multitude followed Him.</a:t>
            </a:r>
          </a:p>
          <a:p>
            <a:pPr marL="519113" indent="-519113">
              <a:defRPr/>
            </a:pPr>
            <a:r>
              <a:rPr lang="en-US" sz="2200">
                <a:solidFill>
                  <a:srgbClr val="000000"/>
                </a:solidFill>
                <a:effectLst>
                  <a:outerShdw blurRad="38100" dist="38100" dir="2700000" algn="tl">
                    <a:srgbClr val="C0C0C0"/>
                  </a:outerShdw>
                </a:effectLst>
              </a:rPr>
              <a:t>30  And behold, two blind men sitting by the road, when they heard that Jesus was passing by, cried out, saying, "Have mercy on us, O Lord, Son of David!“</a:t>
            </a:r>
          </a:p>
          <a:p>
            <a:pPr marL="519113" indent="-519113">
              <a:defRPr/>
            </a:pPr>
            <a:r>
              <a:rPr lang="en-US" sz="2200">
                <a:solidFill>
                  <a:srgbClr val="000000"/>
                </a:solidFill>
                <a:effectLst>
                  <a:outerShdw blurRad="38100" dist="38100" dir="2700000" algn="tl">
                    <a:srgbClr val="C0C0C0"/>
                  </a:outerShdw>
                </a:effectLst>
              </a:rPr>
              <a:t>31  Then the multitude warned them that they should be quiet; but they cried out all the more, saying, "Have mercy on us, O Lord, Son of David!“</a:t>
            </a:r>
          </a:p>
          <a:p>
            <a:pPr marL="519113" indent="-519113">
              <a:defRPr/>
            </a:pPr>
            <a:r>
              <a:rPr lang="en-US" sz="2200">
                <a:solidFill>
                  <a:srgbClr val="000000"/>
                </a:solidFill>
                <a:effectLst>
                  <a:outerShdw blurRad="38100" dist="38100" dir="2700000" algn="tl">
                    <a:srgbClr val="C0C0C0"/>
                  </a:outerShdw>
                </a:effectLst>
              </a:rPr>
              <a:t>32  So Jesus stood still and called them, and said, "What do you want Me to do for you?“</a:t>
            </a:r>
          </a:p>
          <a:p>
            <a:pPr marL="519113" indent="-519113">
              <a:defRPr/>
            </a:pPr>
            <a:r>
              <a:rPr lang="en-US" sz="2200">
                <a:solidFill>
                  <a:srgbClr val="000000"/>
                </a:solidFill>
                <a:effectLst>
                  <a:outerShdw blurRad="38100" dist="38100" dir="2700000" algn="tl">
                    <a:srgbClr val="C0C0C0"/>
                  </a:outerShdw>
                </a:effectLst>
              </a:rPr>
              <a:t>33  They said to Him, </a:t>
            </a:r>
            <a:r>
              <a:rPr lang="en-US" sz="2200">
                <a:solidFill>
                  <a:srgbClr val="CC0000"/>
                </a:solidFill>
                <a:effectLst>
                  <a:outerShdw blurRad="38100" dist="38100" dir="2700000" algn="tl">
                    <a:srgbClr val="C0C0C0"/>
                  </a:outerShdw>
                </a:effectLst>
              </a:rPr>
              <a:t>"</a:t>
            </a:r>
            <a:r>
              <a:rPr lang="en-US" sz="2200" u="sng">
                <a:solidFill>
                  <a:srgbClr val="CC0000"/>
                </a:solidFill>
                <a:effectLst>
                  <a:outerShdw blurRad="38100" dist="38100" dir="2700000" algn="tl">
                    <a:srgbClr val="C0C0C0"/>
                  </a:outerShdw>
                </a:effectLst>
              </a:rPr>
              <a:t>Lord, that our eyes may be opened</a:t>
            </a:r>
            <a:r>
              <a:rPr lang="en-US" sz="2200">
                <a:solidFill>
                  <a:srgbClr val="CC0000"/>
                </a:solidFill>
                <a:effectLst>
                  <a:outerShdw blurRad="38100" dist="38100" dir="2700000" algn="tl">
                    <a:srgbClr val="C0C0C0"/>
                  </a:outerShdw>
                </a:effectLst>
              </a:rPr>
              <a:t>."</a:t>
            </a:r>
          </a:p>
          <a:p>
            <a:pPr marL="519113" indent="-519113">
              <a:defRPr/>
            </a:pPr>
            <a:r>
              <a:rPr lang="en-US" sz="2200">
                <a:solidFill>
                  <a:srgbClr val="000000"/>
                </a:solidFill>
                <a:effectLst>
                  <a:outerShdw blurRad="38100" dist="38100" dir="2700000" algn="tl">
                    <a:srgbClr val="C0C0C0"/>
                  </a:outerShdw>
                </a:effectLst>
              </a:rPr>
              <a:t>34  So Jesus had compassion and touched their eyes. And immediately their eyes received sight, </a:t>
            </a:r>
            <a:r>
              <a:rPr lang="en-US" sz="2200" u="sng">
                <a:solidFill>
                  <a:srgbClr val="CC0000"/>
                </a:solidFill>
                <a:effectLst>
                  <a:outerShdw blurRad="38100" dist="38100" dir="2700000" algn="tl">
                    <a:srgbClr val="C0C0C0"/>
                  </a:outerShdw>
                </a:effectLst>
              </a:rPr>
              <a:t>and they followed Him</a:t>
            </a:r>
            <a:r>
              <a:rPr lang="en-US" sz="2200">
                <a:solidFill>
                  <a:srgbClr val="CC0000"/>
                </a:solidFill>
                <a:effectLst>
                  <a:outerShdw blurRad="38100" dist="38100" dir="2700000" algn="tl">
                    <a:srgbClr val="C0C0C0"/>
                  </a:outerShdw>
                </a:effectLst>
              </a:rPr>
              <a:t>.</a:t>
            </a:r>
          </a:p>
          <a:p>
            <a:pPr marL="519113" indent="-519113">
              <a:defRPr/>
            </a:pPr>
            <a:endParaRPr lang="en-US" sz="2200">
              <a:effectLst>
                <a:outerShdw blurRad="38100" dist="38100" dir="2700000" algn="tl">
                  <a:srgbClr val="C0C0C0"/>
                </a:outerShdw>
              </a:effectLst>
            </a:endParaRPr>
          </a:p>
        </p:txBody>
      </p:sp>
      <p:sp>
        <p:nvSpPr>
          <p:cNvPr id="4099" name="Rectangle 3"/>
          <p:cNvSpPr>
            <a:spLocks noChangeArrowheads="1"/>
          </p:cNvSpPr>
          <p:nvPr/>
        </p:nvSpPr>
        <p:spPr bwMode="auto">
          <a:xfrm>
            <a:off x="304800" y="304800"/>
            <a:ext cx="8458200" cy="6248400"/>
          </a:xfrm>
          <a:prstGeom prst="rect">
            <a:avLst/>
          </a:prstGeom>
          <a:noFill/>
          <a:ln w="57150" cmpd="thickThin">
            <a:solidFill>
              <a:srgbClr val="CC0000"/>
            </a:solidFill>
            <a:miter lim="800000"/>
            <a:headEnd/>
            <a:tailEnd/>
          </a:ln>
        </p:spPr>
        <p:txBody>
          <a:bodyPr wrap="none" anchor="ctr"/>
          <a:lstStyle/>
          <a:p>
            <a:endParaRPr 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457200" y="457200"/>
            <a:ext cx="8229600" cy="2677656"/>
          </a:xfrm>
          <a:prstGeom prst="rect">
            <a:avLst/>
          </a:prstGeom>
          <a:noFill/>
          <a:ln w="9525">
            <a:noFill/>
            <a:miter lim="800000"/>
            <a:headEnd/>
            <a:tailEnd/>
          </a:ln>
          <a:effectLst/>
        </p:spPr>
        <p:txBody>
          <a:bodyPr>
            <a:spAutoFit/>
          </a:bodyPr>
          <a:lstStyle/>
          <a:p>
            <a:pPr marL="519113" indent="-519113">
              <a:defRPr/>
            </a:pPr>
            <a:r>
              <a:rPr lang="en-US" sz="3200" b="1" u="sng" dirty="0">
                <a:effectLst>
                  <a:outerShdw blurRad="38100" dist="38100" dir="2700000" algn="tl">
                    <a:srgbClr val="C0C0C0"/>
                  </a:outerShdw>
                </a:effectLst>
              </a:rPr>
              <a:t>INTRODUCTION…</a:t>
            </a:r>
          </a:p>
          <a:p>
            <a:pPr marL="519113" indent="-519113">
              <a:defRPr/>
            </a:pPr>
            <a:endParaRPr lang="en-US" sz="1000" dirty="0">
              <a:effectLst>
                <a:outerShdw blurRad="38100" dist="38100" dir="2700000" algn="tl">
                  <a:srgbClr val="C0C0C0"/>
                </a:outerShdw>
              </a:effectLst>
            </a:endParaRPr>
          </a:p>
          <a:p>
            <a:pPr marL="519113" indent="-519113">
              <a:spcBef>
                <a:spcPts val="1800"/>
              </a:spcBef>
              <a:defRPr/>
            </a:pPr>
            <a:r>
              <a:rPr lang="en-US" dirty="0">
                <a:effectLst>
                  <a:outerShdw blurRad="38100" dist="38100" dir="2700000" algn="tl">
                    <a:srgbClr val="C0C0C0"/>
                  </a:outerShdw>
                </a:effectLst>
              </a:rPr>
              <a:t>1.  In </a:t>
            </a:r>
            <a:r>
              <a:rPr lang="en-US" u="sng" dirty="0">
                <a:solidFill>
                  <a:srgbClr val="C00000"/>
                </a:solidFill>
                <a:effectLst>
                  <a:outerShdw blurRad="38100" dist="38100" dir="2700000" algn="tl">
                    <a:srgbClr val="C0C0C0"/>
                  </a:outerShdw>
                </a:effectLst>
              </a:rPr>
              <a:t>Matthew 20:29-34</a:t>
            </a:r>
            <a:r>
              <a:rPr lang="en-US" dirty="0">
                <a:solidFill>
                  <a:srgbClr val="C00000"/>
                </a:solidFill>
                <a:effectLst>
                  <a:outerShdw blurRad="38100" dist="38100" dir="2700000" algn="tl">
                    <a:srgbClr val="C0C0C0"/>
                  </a:outerShdw>
                </a:effectLst>
              </a:rPr>
              <a:t> </a:t>
            </a:r>
            <a:r>
              <a:rPr lang="en-US" dirty="0">
                <a:effectLst>
                  <a:outerShdw blurRad="38100" dist="38100" dir="2700000" algn="tl">
                    <a:srgbClr val="C0C0C0"/>
                  </a:outerShdw>
                </a:effectLst>
              </a:rPr>
              <a:t>we read of an account of Jesus healing two blind men.</a:t>
            </a:r>
          </a:p>
          <a:p>
            <a:pPr marL="519113" indent="-519113">
              <a:spcBef>
                <a:spcPts val="1800"/>
              </a:spcBef>
              <a:defRPr/>
            </a:pPr>
            <a:r>
              <a:rPr lang="en-US" dirty="0">
                <a:effectLst>
                  <a:outerShdw blurRad="38100" dist="38100" dir="2700000" algn="tl">
                    <a:srgbClr val="C0C0C0"/>
                  </a:outerShdw>
                </a:effectLst>
              </a:rPr>
              <a:t>2.  These men GREATLY desired their </a:t>
            </a:r>
            <a:r>
              <a:rPr lang="en-US" u="sng" dirty="0">
                <a:effectLst>
                  <a:outerShdw blurRad="38100" dist="38100" dir="2700000" algn="tl">
                    <a:srgbClr val="C0C0C0"/>
                  </a:outerShdw>
                </a:effectLst>
              </a:rPr>
              <a:t>Physical Sight</a:t>
            </a:r>
            <a:r>
              <a:rPr lang="en-US" dirty="0">
                <a:effectLst>
                  <a:outerShdw blurRad="38100" dist="38100" dir="2700000" algn="tl">
                    <a:srgbClr val="C0C0C0"/>
                  </a:outerShdw>
                </a:effectLst>
              </a:rPr>
              <a:t>…and Jesus gave it to them, and they followed Him!</a:t>
            </a:r>
          </a:p>
        </p:txBody>
      </p:sp>
      <p:sp>
        <p:nvSpPr>
          <p:cNvPr id="5123"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457200" y="457200"/>
            <a:ext cx="8229600" cy="4616648"/>
          </a:xfrm>
          <a:prstGeom prst="rect">
            <a:avLst/>
          </a:prstGeom>
          <a:noFill/>
          <a:ln w="9525">
            <a:noFill/>
            <a:miter lim="800000"/>
            <a:headEnd/>
            <a:tailEnd/>
          </a:ln>
          <a:effectLst/>
        </p:spPr>
        <p:txBody>
          <a:bodyPr>
            <a:spAutoFit/>
          </a:bodyPr>
          <a:lstStyle/>
          <a:p>
            <a:pPr marL="519113" indent="-519113">
              <a:defRPr/>
            </a:pPr>
            <a:r>
              <a:rPr lang="en-US" sz="3200" b="1" u="sng" dirty="0">
                <a:effectLst>
                  <a:outerShdw blurRad="38100" dist="38100" dir="2700000" algn="tl">
                    <a:srgbClr val="C0C0C0"/>
                  </a:outerShdw>
                </a:effectLst>
              </a:rPr>
              <a:t>INTRODUCTION…</a:t>
            </a:r>
          </a:p>
          <a:p>
            <a:pPr marL="519113" indent="-519113">
              <a:defRPr/>
            </a:pPr>
            <a:endParaRPr lang="en-US" sz="1000" dirty="0">
              <a:effectLst>
                <a:outerShdw blurRad="38100" dist="38100" dir="2700000" algn="tl">
                  <a:srgbClr val="C0C0C0"/>
                </a:outerShdw>
              </a:effectLst>
            </a:endParaRPr>
          </a:p>
          <a:p>
            <a:pPr marL="519113" indent="-519113">
              <a:spcBef>
                <a:spcPts val="1800"/>
              </a:spcBef>
              <a:defRPr/>
            </a:pPr>
            <a:r>
              <a:rPr lang="en-US" dirty="0">
                <a:effectLst>
                  <a:outerShdw blurRad="38100" dist="38100" dir="2700000" algn="tl">
                    <a:srgbClr val="C0C0C0"/>
                  </a:outerShdw>
                </a:effectLst>
              </a:rPr>
              <a:t>1.  In </a:t>
            </a:r>
            <a:r>
              <a:rPr lang="en-US" u="sng" dirty="0">
                <a:solidFill>
                  <a:srgbClr val="C00000"/>
                </a:solidFill>
                <a:effectLst>
                  <a:outerShdw blurRad="38100" dist="38100" dir="2700000" algn="tl">
                    <a:srgbClr val="C0C0C0"/>
                  </a:outerShdw>
                </a:effectLst>
              </a:rPr>
              <a:t>Matthew 20:29-34</a:t>
            </a:r>
            <a:r>
              <a:rPr lang="en-US" dirty="0">
                <a:solidFill>
                  <a:srgbClr val="C00000"/>
                </a:solidFill>
                <a:effectLst>
                  <a:outerShdw blurRad="38100" dist="38100" dir="2700000" algn="tl">
                    <a:srgbClr val="C0C0C0"/>
                  </a:outerShdw>
                </a:effectLst>
              </a:rPr>
              <a:t> </a:t>
            </a:r>
            <a:r>
              <a:rPr lang="en-US" dirty="0">
                <a:effectLst>
                  <a:outerShdw blurRad="38100" dist="38100" dir="2700000" algn="tl">
                    <a:srgbClr val="C0C0C0"/>
                  </a:outerShdw>
                </a:effectLst>
              </a:rPr>
              <a:t>we read of an account of Jesus healing two blind men.</a:t>
            </a:r>
          </a:p>
          <a:p>
            <a:pPr marL="519113" indent="-519113">
              <a:spcBef>
                <a:spcPts val="1800"/>
              </a:spcBef>
              <a:defRPr/>
            </a:pPr>
            <a:r>
              <a:rPr lang="en-US" dirty="0">
                <a:effectLst>
                  <a:outerShdw blurRad="38100" dist="38100" dir="2700000" algn="tl">
                    <a:srgbClr val="C0C0C0"/>
                  </a:outerShdw>
                </a:effectLst>
              </a:rPr>
              <a:t>2.  These men GREATLY desired their </a:t>
            </a:r>
            <a:r>
              <a:rPr lang="en-US" u="sng" dirty="0">
                <a:effectLst>
                  <a:outerShdw blurRad="38100" dist="38100" dir="2700000" algn="tl">
                    <a:srgbClr val="C0C0C0"/>
                  </a:outerShdw>
                </a:effectLst>
              </a:rPr>
              <a:t>Physical Sight</a:t>
            </a:r>
            <a:r>
              <a:rPr lang="en-US" dirty="0">
                <a:effectLst>
                  <a:outerShdw blurRad="38100" dist="38100" dir="2700000" algn="tl">
                    <a:srgbClr val="C0C0C0"/>
                  </a:outerShdw>
                </a:effectLst>
              </a:rPr>
              <a:t>…and Jesus gave it to them, and they followed Him!</a:t>
            </a:r>
          </a:p>
          <a:p>
            <a:pPr marL="519113" indent="-519113">
              <a:spcBef>
                <a:spcPts val="1800"/>
              </a:spcBef>
              <a:defRPr/>
            </a:pPr>
            <a:r>
              <a:rPr lang="en-US" dirty="0">
                <a:solidFill>
                  <a:srgbClr val="0000FF"/>
                </a:solidFill>
                <a:effectLst>
                  <a:outerShdw blurRad="38100" dist="38100" dir="2700000" algn="tl">
                    <a:srgbClr val="C0C0C0"/>
                  </a:outerShdw>
                </a:effectLst>
              </a:rPr>
              <a:t>3.  How much more should we desire an equitant </a:t>
            </a:r>
            <a:r>
              <a:rPr lang="en-US" b="1" u="sng" dirty="0">
                <a:solidFill>
                  <a:srgbClr val="0000FF"/>
                </a:solidFill>
                <a:effectLst>
                  <a:outerShdw blurRad="38100" dist="38100" dir="2700000" algn="tl">
                    <a:srgbClr val="C0C0C0"/>
                  </a:outerShdw>
                </a:effectLst>
              </a:rPr>
              <a:t>Spiritual Sight </a:t>
            </a:r>
            <a:r>
              <a:rPr lang="en-US" dirty="0">
                <a:solidFill>
                  <a:srgbClr val="0000FF"/>
                </a:solidFill>
                <a:effectLst>
                  <a:outerShdw blurRad="38100" dist="38100" dir="2700000" algn="tl">
                    <a:srgbClr val="C0C0C0"/>
                  </a:outerShdw>
                </a:effectLst>
              </a:rPr>
              <a:t>in regards to SIN!</a:t>
            </a:r>
          </a:p>
          <a:p>
            <a:pPr marL="519113" indent="-519113">
              <a:spcBef>
                <a:spcPts val="1800"/>
              </a:spcBef>
              <a:defRPr/>
            </a:pPr>
            <a:r>
              <a:rPr lang="en-US" dirty="0">
                <a:effectLst>
                  <a:outerShdw blurRad="38100" dist="38100" dir="2700000" algn="tl">
                    <a:srgbClr val="C0C0C0"/>
                  </a:outerShdw>
                </a:effectLst>
              </a:rPr>
              <a:t>4. The world, and unfortunately many in the church, are blind to sin, its nature and the horrible effects that it has on us!</a:t>
            </a:r>
          </a:p>
        </p:txBody>
      </p:sp>
      <p:sp>
        <p:nvSpPr>
          <p:cNvPr id="5123"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457200" y="457200"/>
            <a:ext cx="8229600" cy="5709255"/>
          </a:xfrm>
          <a:prstGeom prst="rect">
            <a:avLst/>
          </a:prstGeom>
          <a:noFill/>
          <a:ln w="9525">
            <a:noFill/>
            <a:miter lim="800000"/>
            <a:headEnd/>
            <a:tailEnd/>
          </a:ln>
          <a:effectLst/>
        </p:spPr>
        <p:txBody>
          <a:bodyPr>
            <a:spAutoFit/>
          </a:bodyPr>
          <a:lstStyle/>
          <a:p>
            <a:pPr marL="519113" indent="-519113">
              <a:defRPr/>
            </a:pPr>
            <a:r>
              <a:rPr lang="en-US" sz="3200" b="1" u="sng" dirty="0">
                <a:effectLst>
                  <a:outerShdw blurRad="38100" dist="38100" dir="2700000" algn="tl">
                    <a:srgbClr val="C0C0C0"/>
                  </a:outerShdw>
                </a:effectLst>
              </a:rPr>
              <a:t>INTRODUCTION…</a:t>
            </a:r>
          </a:p>
          <a:p>
            <a:pPr marL="519113" indent="-519113">
              <a:defRPr/>
            </a:pPr>
            <a:endParaRPr lang="en-US" sz="1000" dirty="0">
              <a:effectLst>
                <a:outerShdw blurRad="38100" dist="38100" dir="2700000" algn="tl">
                  <a:srgbClr val="C0C0C0"/>
                </a:outerShdw>
              </a:effectLst>
            </a:endParaRPr>
          </a:p>
          <a:p>
            <a:pPr marL="519113" indent="-519113">
              <a:spcBef>
                <a:spcPts val="1800"/>
              </a:spcBef>
              <a:defRPr/>
            </a:pPr>
            <a:r>
              <a:rPr lang="en-US" dirty="0">
                <a:effectLst>
                  <a:outerShdw blurRad="38100" dist="38100" dir="2700000" algn="tl">
                    <a:srgbClr val="C0C0C0"/>
                  </a:outerShdw>
                </a:effectLst>
              </a:rPr>
              <a:t>1.  In </a:t>
            </a:r>
            <a:r>
              <a:rPr lang="en-US" u="sng" dirty="0">
                <a:solidFill>
                  <a:srgbClr val="C00000"/>
                </a:solidFill>
                <a:effectLst>
                  <a:outerShdw blurRad="38100" dist="38100" dir="2700000" algn="tl">
                    <a:srgbClr val="C0C0C0"/>
                  </a:outerShdw>
                </a:effectLst>
              </a:rPr>
              <a:t>Matthew 20:29-34</a:t>
            </a:r>
            <a:r>
              <a:rPr lang="en-US" dirty="0">
                <a:solidFill>
                  <a:srgbClr val="C00000"/>
                </a:solidFill>
                <a:effectLst>
                  <a:outerShdw blurRad="38100" dist="38100" dir="2700000" algn="tl">
                    <a:srgbClr val="C0C0C0"/>
                  </a:outerShdw>
                </a:effectLst>
              </a:rPr>
              <a:t> </a:t>
            </a:r>
            <a:r>
              <a:rPr lang="en-US" dirty="0">
                <a:effectLst>
                  <a:outerShdw blurRad="38100" dist="38100" dir="2700000" algn="tl">
                    <a:srgbClr val="C0C0C0"/>
                  </a:outerShdw>
                </a:effectLst>
              </a:rPr>
              <a:t>we read of an account of Jesus healing two blind men.</a:t>
            </a:r>
          </a:p>
          <a:p>
            <a:pPr marL="519113" indent="-519113">
              <a:spcBef>
                <a:spcPts val="1800"/>
              </a:spcBef>
              <a:defRPr/>
            </a:pPr>
            <a:r>
              <a:rPr lang="en-US" dirty="0">
                <a:effectLst>
                  <a:outerShdw blurRad="38100" dist="38100" dir="2700000" algn="tl">
                    <a:srgbClr val="C0C0C0"/>
                  </a:outerShdw>
                </a:effectLst>
              </a:rPr>
              <a:t>2.  These men GREATLY desired their </a:t>
            </a:r>
            <a:r>
              <a:rPr lang="en-US" u="sng" dirty="0">
                <a:effectLst>
                  <a:outerShdw blurRad="38100" dist="38100" dir="2700000" algn="tl">
                    <a:srgbClr val="C0C0C0"/>
                  </a:outerShdw>
                </a:effectLst>
              </a:rPr>
              <a:t>Physical Sight</a:t>
            </a:r>
            <a:r>
              <a:rPr lang="en-US" dirty="0">
                <a:effectLst>
                  <a:outerShdw blurRad="38100" dist="38100" dir="2700000" algn="tl">
                    <a:srgbClr val="C0C0C0"/>
                  </a:outerShdw>
                </a:effectLst>
              </a:rPr>
              <a:t>…and Jesus gave it to them, and they followed Him!</a:t>
            </a:r>
          </a:p>
          <a:p>
            <a:pPr marL="519113" indent="-519113">
              <a:spcBef>
                <a:spcPts val="1800"/>
              </a:spcBef>
              <a:defRPr/>
            </a:pPr>
            <a:r>
              <a:rPr lang="en-US" dirty="0">
                <a:solidFill>
                  <a:srgbClr val="0000FF"/>
                </a:solidFill>
                <a:effectLst>
                  <a:outerShdw blurRad="38100" dist="38100" dir="2700000" algn="tl">
                    <a:srgbClr val="C0C0C0"/>
                  </a:outerShdw>
                </a:effectLst>
              </a:rPr>
              <a:t>3.  How much more should we desire an equitant </a:t>
            </a:r>
            <a:r>
              <a:rPr lang="en-US" b="1" u="sng" dirty="0">
                <a:solidFill>
                  <a:srgbClr val="0000FF"/>
                </a:solidFill>
                <a:effectLst>
                  <a:outerShdw blurRad="38100" dist="38100" dir="2700000" algn="tl">
                    <a:srgbClr val="C0C0C0"/>
                  </a:outerShdw>
                </a:effectLst>
              </a:rPr>
              <a:t>Spiritual Sight </a:t>
            </a:r>
            <a:r>
              <a:rPr lang="en-US" dirty="0">
                <a:solidFill>
                  <a:srgbClr val="0000FF"/>
                </a:solidFill>
                <a:effectLst>
                  <a:outerShdw blurRad="38100" dist="38100" dir="2700000" algn="tl">
                    <a:srgbClr val="C0C0C0"/>
                  </a:outerShdw>
                </a:effectLst>
              </a:rPr>
              <a:t>in regards to SIN!</a:t>
            </a:r>
          </a:p>
          <a:p>
            <a:pPr marL="519113" indent="-519113">
              <a:spcBef>
                <a:spcPts val="1800"/>
              </a:spcBef>
              <a:defRPr/>
            </a:pPr>
            <a:r>
              <a:rPr lang="en-US" dirty="0">
                <a:effectLst>
                  <a:outerShdw blurRad="38100" dist="38100" dir="2700000" algn="tl">
                    <a:srgbClr val="C0C0C0"/>
                  </a:outerShdw>
                </a:effectLst>
              </a:rPr>
              <a:t>4. The world, and unfortunately many in the church, are blind to sin, its nature and the horrible effects that it has on us!</a:t>
            </a:r>
          </a:p>
          <a:p>
            <a:pPr marL="519113" indent="-519113">
              <a:spcBef>
                <a:spcPts val="1800"/>
              </a:spcBef>
              <a:defRPr/>
            </a:pPr>
            <a:r>
              <a:rPr lang="en-US" dirty="0">
                <a:effectLst>
                  <a:outerShdw blurRad="38100" dist="38100" dir="2700000" algn="tl">
                    <a:srgbClr val="C0C0C0"/>
                  </a:outerShdw>
                </a:effectLst>
              </a:rPr>
              <a:t>5.  We want to Open our Eyes to this Deadly Area &amp; Remind ourselves of the Destructive Nature &amp; Craftiness of SIN!!!</a:t>
            </a:r>
          </a:p>
          <a:p>
            <a:pPr marL="519113" indent="-519113">
              <a:defRPr/>
            </a:pPr>
            <a:endParaRPr lang="en-US" sz="800" dirty="0">
              <a:effectLst>
                <a:outerShdw blurRad="38100" dist="38100" dir="2700000" algn="tl">
                  <a:srgbClr val="C0C0C0"/>
                </a:outerShdw>
              </a:effectLst>
            </a:endParaRPr>
          </a:p>
        </p:txBody>
      </p:sp>
      <p:sp>
        <p:nvSpPr>
          <p:cNvPr id="5123"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457200" y="457200"/>
            <a:ext cx="8229600" cy="3677930"/>
          </a:xfrm>
          <a:prstGeom prst="rect">
            <a:avLst/>
          </a:prstGeom>
          <a:noFill/>
          <a:ln w="9525">
            <a:noFill/>
            <a:miter lim="800000"/>
            <a:headEnd/>
            <a:tailEnd/>
          </a:ln>
          <a:effectLst/>
        </p:spPr>
        <p:txBody>
          <a:bodyPr>
            <a:spAutoFit/>
          </a:bodyPr>
          <a:lstStyle/>
          <a:p>
            <a:pPr marL="461963" indent="-461963">
              <a:defRPr/>
            </a:pPr>
            <a:r>
              <a:rPr lang="en-US" sz="3200" b="1" u="sng" dirty="0">
                <a:effectLst>
                  <a:outerShdw blurRad="38100" dist="38100" dir="2700000" algn="tl">
                    <a:srgbClr val="C0C0C0"/>
                  </a:outerShdw>
                </a:effectLst>
              </a:rPr>
              <a:t>I.  We Must have our EYES Open about SIN!</a:t>
            </a:r>
          </a:p>
          <a:p>
            <a:pPr marL="461963" indent="-461963">
              <a:defRPr/>
            </a:pPr>
            <a:endParaRPr lang="en-US" sz="1000" dirty="0"/>
          </a:p>
          <a:p>
            <a:pPr marL="461963" indent="-461963">
              <a:spcBef>
                <a:spcPts val="1200"/>
              </a:spcBef>
              <a:defRPr/>
            </a:pPr>
            <a:r>
              <a:rPr lang="en-US" sz="2800" dirty="0">
                <a:effectLst>
                  <a:outerShdw blurRad="38100" dist="38100" dir="2700000" algn="tl">
                    <a:srgbClr val="C0C0C0"/>
                  </a:outerShdw>
                </a:effectLst>
              </a:rPr>
              <a:t>A.  Definition of  ‘SIN’</a:t>
            </a:r>
          </a:p>
          <a:p>
            <a:pPr marL="1085850" lvl="1" indent="-393700">
              <a:spcBef>
                <a:spcPts val="1200"/>
              </a:spcBef>
              <a:defRPr/>
            </a:pPr>
            <a:r>
              <a:rPr lang="en-US" i="1" dirty="0">
                <a:effectLst>
                  <a:outerShdw blurRad="38100" dist="38100" dir="2700000" algn="tl">
                    <a:srgbClr val="C0C0C0"/>
                  </a:outerShdw>
                </a:effectLst>
              </a:rPr>
              <a:t>1.  God’s Word is our Standard!  </a:t>
            </a:r>
            <a:r>
              <a:rPr lang="en-US" sz="2000" i="1" dirty="0" err="1">
                <a:solidFill>
                  <a:srgbClr val="C00000"/>
                </a:solidFill>
                <a:effectLst>
                  <a:outerShdw blurRad="38100" dist="38100" dir="2700000" algn="tl">
                    <a:srgbClr val="C0C0C0"/>
                  </a:outerShdw>
                </a:effectLst>
              </a:rPr>
              <a:t>Jn</a:t>
            </a:r>
            <a:r>
              <a:rPr lang="en-US" sz="2000" i="1" dirty="0">
                <a:solidFill>
                  <a:srgbClr val="C00000"/>
                </a:solidFill>
                <a:effectLst>
                  <a:outerShdw blurRad="38100" dist="38100" dir="2700000" algn="tl">
                    <a:srgbClr val="C0C0C0"/>
                  </a:outerShdw>
                </a:effectLst>
              </a:rPr>
              <a:t> 12:48, 14:15, 1 </a:t>
            </a:r>
            <a:r>
              <a:rPr lang="en-US" sz="2000" i="1" dirty="0" err="1">
                <a:solidFill>
                  <a:srgbClr val="C00000"/>
                </a:solidFill>
                <a:effectLst>
                  <a:outerShdw blurRad="38100" dist="38100" dir="2700000" algn="tl">
                    <a:srgbClr val="C0C0C0"/>
                  </a:outerShdw>
                </a:effectLst>
              </a:rPr>
              <a:t>Cor</a:t>
            </a:r>
            <a:r>
              <a:rPr lang="en-US" sz="2000" i="1" dirty="0">
                <a:solidFill>
                  <a:srgbClr val="C00000"/>
                </a:solidFill>
                <a:effectLst>
                  <a:outerShdw blurRad="38100" dist="38100" dir="2700000" algn="tl">
                    <a:srgbClr val="C0C0C0"/>
                  </a:outerShdw>
                </a:effectLst>
              </a:rPr>
              <a:t> 14:37</a:t>
            </a:r>
            <a:endParaRPr lang="en-US" i="1" dirty="0">
              <a:solidFill>
                <a:srgbClr val="C00000"/>
              </a:solidFill>
              <a:effectLst>
                <a:outerShdw blurRad="38100" dist="38100" dir="2700000" algn="tl">
                  <a:srgbClr val="C0C0C0"/>
                </a:outerShdw>
              </a:effectLst>
            </a:endParaRPr>
          </a:p>
          <a:p>
            <a:pPr marL="1085850" lvl="1" indent="-393700">
              <a:spcBef>
                <a:spcPts val="1200"/>
              </a:spcBef>
              <a:defRPr/>
            </a:pPr>
            <a:r>
              <a:rPr lang="en-US" i="1" dirty="0">
                <a:effectLst>
                  <a:outerShdw blurRad="38100" dist="38100" dir="2700000" algn="tl">
                    <a:srgbClr val="C0C0C0"/>
                  </a:outerShdw>
                </a:effectLst>
              </a:rPr>
              <a:t>2.  </a:t>
            </a:r>
            <a:r>
              <a:rPr lang="en-US" i="1" dirty="0">
                <a:solidFill>
                  <a:srgbClr val="CC0000"/>
                </a:solidFill>
                <a:effectLst>
                  <a:outerShdw blurRad="38100" dist="38100" dir="2700000" algn="tl">
                    <a:srgbClr val="C0C0C0"/>
                  </a:outerShdw>
                </a:effectLst>
              </a:rPr>
              <a:t>1 John 3:4 </a:t>
            </a:r>
            <a:r>
              <a:rPr lang="en-US" i="1" dirty="0">
                <a:effectLst>
                  <a:outerShdw blurRad="38100" dist="38100" dir="2700000" algn="tl">
                    <a:srgbClr val="C0C0C0"/>
                  </a:outerShdw>
                </a:effectLst>
              </a:rPr>
              <a:t>- </a:t>
            </a:r>
            <a:r>
              <a:rPr lang="en-US" sz="2200" i="1" dirty="0">
                <a:effectLst>
                  <a:outerShdw blurRad="38100" dist="38100" dir="2700000" algn="tl">
                    <a:srgbClr val="C0C0C0"/>
                  </a:outerShdw>
                </a:effectLst>
              </a:rPr>
              <a:t>“Whoever commits sin also commits lawlessness, </a:t>
            </a:r>
            <a:r>
              <a:rPr lang="en-US" sz="2200" i="1" u="sng" dirty="0">
                <a:effectLst>
                  <a:outerShdw blurRad="38100" dist="38100" dir="2700000" algn="tl">
                    <a:srgbClr val="C0C0C0"/>
                  </a:outerShdw>
                </a:effectLst>
              </a:rPr>
              <a:t>and sin is lawlessness</a:t>
            </a:r>
            <a:r>
              <a:rPr lang="en-US" sz="2200" i="1" dirty="0">
                <a:effectLst>
                  <a:outerShdw blurRad="38100" dist="38100" dir="2700000" algn="tl">
                    <a:srgbClr val="C0C0C0"/>
                  </a:outerShdw>
                </a:effectLst>
              </a:rPr>
              <a:t>.</a:t>
            </a:r>
          </a:p>
          <a:p>
            <a:pPr marL="1085850" lvl="1" indent="-393700">
              <a:spcBef>
                <a:spcPts val="1200"/>
              </a:spcBef>
              <a:defRPr/>
            </a:pPr>
            <a:r>
              <a:rPr lang="en-US" i="1" dirty="0">
                <a:effectLst>
                  <a:outerShdw blurRad="38100" dist="38100" dir="2700000" algn="tl">
                    <a:srgbClr val="C0C0C0"/>
                  </a:outerShdw>
                </a:effectLst>
              </a:rPr>
              <a:t>3.  </a:t>
            </a:r>
            <a:r>
              <a:rPr lang="en-US" i="1" dirty="0">
                <a:solidFill>
                  <a:srgbClr val="CC0000"/>
                </a:solidFill>
                <a:effectLst>
                  <a:outerShdw blurRad="38100" dist="38100" dir="2700000" algn="tl">
                    <a:srgbClr val="C0C0C0"/>
                  </a:outerShdw>
                </a:effectLst>
              </a:rPr>
              <a:t>1 John 1:5ff </a:t>
            </a:r>
            <a:r>
              <a:rPr lang="en-US" i="1" dirty="0">
                <a:effectLst>
                  <a:outerShdw blurRad="38100" dist="38100" dir="2700000" algn="tl">
                    <a:srgbClr val="C0C0C0"/>
                  </a:outerShdw>
                </a:effectLst>
              </a:rPr>
              <a:t>- </a:t>
            </a:r>
            <a:r>
              <a:rPr lang="en-US" sz="2200" i="1" dirty="0">
                <a:effectLst>
                  <a:outerShdw blurRad="38100" dist="38100" dir="2700000" algn="tl">
                    <a:srgbClr val="C0C0C0"/>
                  </a:outerShdw>
                </a:effectLst>
              </a:rPr>
              <a:t>“</a:t>
            </a:r>
            <a:r>
              <a:rPr lang="en-US" sz="2200" i="1" dirty="0">
                <a:solidFill>
                  <a:srgbClr val="000000"/>
                </a:solidFill>
                <a:effectLst>
                  <a:outerShdw blurRad="38100" dist="38100" dir="2700000" algn="tl">
                    <a:srgbClr val="C0C0C0"/>
                  </a:outerShdw>
                </a:effectLst>
              </a:rPr>
              <a:t>walk in the light</a:t>
            </a:r>
            <a:r>
              <a:rPr lang="en-US" sz="2200" i="1" dirty="0">
                <a:effectLst>
                  <a:outerShdw blurRad="38100" dist="38100" dir="2700000" algn="tl">
                    <a:srgbClr val="C0C0C0"/>
                  </a:outerShdw>
                </a:effectLst>
              </a:rPr>
              <a:t>” </a:t>
            </a:r>
            <a:r>
              <a:rPr lang="en-US" sz="2200" i="1" dirty="0" err="1">
                <a:effectLst>
                  <a:outerShdw blurRad="38100" dist="38100" dir="2700000" algn="tl">
                    <a:srgbClr val="C0C0C0"/>
                  </a:outerShdw>
                </a:effectLst>
              </a:rPr>
              <a:t>vs</a:t>
            </a:r>
            <a:r>
              <a:rPr lang="en-US" sz="2200" i="1" dirty="0">
                <a:effectLst>
                  <a:outerShdw blurRad="38100" dist="38100" dir="2700000" algn="tl">
                    <a:srgbClr val="C0C0C0"/>
                  </a:outerShdw>
                </a:effectLst>
              </a:rPr>
              <a:t> “walk in darkness”</a:t>
            </a:r>
          </a:p>
          <a:p>
            <a:pPr marL="461963" indent="-461963">
              <a:spcBef>
                <a:spcPts val="600"/>
              </a:spcBef>
              <a:defRPr/>
            </a:pPr>
            <a:endParaRPr lang="en-US" i="1" dirty="0">
              <a:effectLst>
                <a:outerShdw blurRad="38100" dist="38100" dir="2700000" algn="tl">
                  <a:srgbClr val="C0C0C0"/>
                </a:outerShdw>
              </a:effectLst>
            </a:endParaRPr>
          </a:p>
        </p:txBody>
      </p:sp>
      <p:sp>
        <p:nvSpPr>
          <p:cNvPr id="6147"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457200" y="457200"/>
            <a:ext cx="8229600" cy="5986254"/>
          </a:xfrm>
          <a:prstGeom prst="rect">
            <a:avLst/>
          </a:prstGeom>
          <a:noFill/>
          <a:ln w="9525">
            <a:noFill/>
            <a:miter lim="800000"/>
            <a:headEnd/>
            <a:tailEnd/>
          </a:ln>
          <a:effectLst/>
        </p:spPr>
        <p:txBody>
          <a:bodyPr>
            <a:spAutoFit/>
          </a:bodyPr>
          <a:lstStyle/>
          <a:p>
            <a:pPr marL="461963" indent="-461963">
              <a:defRPr/>
            </a:pPr>
            <a:r>
              <a:rPr lang="en-US" sz="3200" b="1" u="sng" dirty="0">
                <a:effectLst>
                  <a:outerShdw blurRad="38100" dist="38100" dir="2700000" algn="tl">
                    <a:srgbClr val="C0C0C0"/>
                  </a:outerShdw>
                </a:effectLst>
              </a:rPr>
              <a:t>I.  We Must have our EYES Open about SIN!</a:t>
            </a:r>
          </a:p>
          <a:p>
            <a:pPr marL="461963" indent="-461963">
              <a:defRPr/>
            </a:pPr>
            <a:endParaRPr lang="en-US" sz="1000" dirty="0"/>
          </a:p>
          <a:p>
            <a:pPr marL="461963" indent="-461963">
              <a:spcBef>
                <a:spcPts val="1200"/>
              </a:spcBef>
              <a:defRPr/>
            </a:pPr>
            <a:r>
              <a:rPr lang="en-US" sz="2800" dirty="0">
                <a:effectLst>
                  <a:outerShdw blurRad="38100" dist="38100" dir="2700000" algn="tl">
                    <a:srgbClr val="C0C0C0"/>
                  </a:outerShdw>
                </a:effectLst>
              </a:rPr>
              <a:t>A.  Definition of  ‘SIN’</a:t>
            </a:r>
          </a:p>
          <a:p>
            <a:pPr marL="1085850" lvl="1" indent="-393700">
              <a:spcBef>
                <a:spcPts val="1200"/>
              </a:spcBef>
              <a:defRPr/>
            </a:pPr>
            <a:r>
              <a:rPr lang="en-US" i="1" dirty="0">
                <a:effectLst>
                  <a:outerShdw blurRad="38100" dist="38100" dir="2700000" algn="tl">
                    <a:srgbClr val="C0C0C0"/>
                  </a:outerShdw>
                </a:effectLst>
              </a:rPr>
              <a:t>1.  God’s Word is our Standard!  </a:t>
            </a:r>
            <a:r>
              <a:rPr lang="en-US" sz="2000" i="1" dirty="0" err="1">
                <a:solidFill>
                  <a:srgbClr val="C00000"/>
                </a:solidFill>
                <a:effectLst>
                  <a:outerShdw blurRad="38100" dist="38100" dir="2700000" algn="tl">
                    <a:srgbClr val="C0C0C0"/>
                  </a:outerShdw>
                </a:effectLst>
              </a:rPr>
              <a:t>Jn</a:t>
            </a:r>
            <a:r>
              <a:rPr lang="en-US" sz="2000" i="1" dirty="0">
                <a:solidFill>
                  <a:srgbClr val="C00000"/>
                </a:solidFill>
                <a:effectLst>
                  <a:outerShdw blurRad="38100" dist="38100" dir="2700000" algn="tl">
                    <a:srgbClr val="C0C0C0"/>
                  </a:outerShdw>
                </a:effectLst>
              </a:rPr>
              <a:t> 12:48, 14:15, 1 </a:t>
            </a:r>
            <a:r>
              <a:rPr lang="en-US" sz="2000" i="1" dirty="0" err="1">
                <a:solidFill>
                  <a:srgbClr val="C00000"/>
                </a:solidFill>
                <a:effectLst>
                  <a:outerShdw blurRad="38100" dist="38100" dir="2700000" algn="tl">
                    <a:srgbClr val="C0C0C0"/>
                  </a:outerShdw>
                </a:effectLst>
              </a:rPr>
              <a:t>Cor</a:t>
            </a:r>
            <a:r>
              <a:rPr lang="en-US" sz="2000" i="1" dirty="0">
                <a:solidFill>
                  <a:srgbClr val="C00000"/>
                </a:solidFill>
                <a:effectLst>
                  <a:outerShdw blurRad="38100" dist="38100" dir="2700000" algn="tl">
                    <a:srgbClr val="C0C0C0"/>
                  </a:outerShdw>
                </a:effectLst>
              </a:rPr>
              <a:t> 14:37</a:t>
            </a:r>
            <a:endParaRPr lang="en-US" i="1" dirty="0">
              <a:solidFill>
                <a:srgbClr val="C00000"/>
              </a:solidFill>
              <a:effectLst>
                <a:outerShdw blurRad="38100" dist="38100" dir="2700000" algn="tl">
                  <a:srgbClr val="C0C0C0"/>
                </a:outerShdw>
              </a:effectLst>
            </a:endParaRPr>
          </a:p>
          <a:p>
            <a:pPr marL="1085850" lvl="1" indent="-393700">
              <a:spcBef>
                <a:spcPts val="1200"/>
              </a:spcBef>
              <a:defRPr/>
            </a:pPr>
            <a:r>
              <a:rPr lang="en-US" i="1" dirty="0">
                <a:effectLst>
                  <a:outerShdw blurRad="38100" dist="38100" dir="2700000" algn="tl">
                    <a:srgbClr val="C0C0C0"/>
                  </a:outerShdw>
                </a:effectLst>
              </a:rPr>
              <a:t>2.  </a:t>
            </a:r>
            <a:r>
              <a:rPr lang="en-US" i="1" dirty="0">
                <a:solidFill>
                  <a:srgbClr val="CC0000"/>
                </a:solidFill>
                <a:effectLst>
                  <a:outerShdw blurRad="38100" dist="38100" dir="2700000" algn="tl">
                    <a:srgbClr val="C0C0C0"/>
                  </a:outerShdw>
                </a:effectLst>
              </a:rPr>
              <a:t>1 John 3:4 </a:t>
            </a:r>
            <a:r>
              <a:rPr lang="en-US" i="1" dirty="0">
                <a:effectLst>
                  <a:outerShdw blurRad="38100" dist="38100" dir="2700000" algn="tl">
                    <a:srgbClr val="C0C0C0"/>
                  </a:outerShdw>
                </a:effectLst>
              </a:rPr>
              <a:t>- </a:t>
            </a:r>
            <a:r>
              <a:rPr lang="en-US" sz="2200" i="1" dirty="0">
                <a:effectLst>
                  <a:outerShdw blurRad="38100" dist="38100" dir="2700000" algn="tl">
                    <a:srgbClr val="C0C0C0"/>
                  </a:outerShdw>
                </a:effectLst>
              </a:rPr>
              <a:t>“Whoever commits sin also commits lawlessness, </a:t>
            </a:r>
            <a:r>
              <a:rPr lang="en-US" sz="2200" i="1" u="sng" dirty="0">
                <a:effectLst>
                  <a:outerShdw blurRad="38100" dist="38100" dir="2700000" algn="tl">
                    <a:srgbClr val="C0C0C0"/>
                  </a:outerShdw>
                </a:effectLst>
              </a:rPr>
              <a:t>and sin is lawlessness</a:t>
            </a:r>
            <a:r>
              <a:rPr lang="en-US" sz="2200" i="1" dirty="0">
                <a:effectLst>
                  <a:outerShdw blurRad="38100" dist="38100" dir="2700000" algn="tl">
                    <a:srgbClr val="C0C0C0"/>
                  </a:outerShdw>
                </a:effectLst>
              </a:rPr>
              <a:t>.</a:t>
            </a:r>
          </a:p>
          <a:p>
            <a:pPr marL="1085850" lvl="1" indent="-393700">
              <a:spcBef>
                <a:spcPts val="1200"/>
              </a:spcBef>
              <a:defRPr/>
            </a:pPr>
            <a:r>
              <a:rPr lang="en-US" i="1" dirty="0">
                <a:effectLst>
                  <a:outerShdw blurRad="38100" dist="38100" dir="2700000" algn="tl">
                    <a:srgbClr val="C0C0C0"/>
                  </a:outerShdw>
                </a:effectLst>
              </a:rPr>
              <a:t>3.  </a:t>
            </a:r>
            <a:r>
              <a:rPr lang="en-US" i="1" dirty="0">
                <a:solidFill>
                  <a:srgbClr val="CC0000"/>
                </a:solidFill>
                <a:effectLst>
                  <a:outerShdw blurRad="38100" dist="38100" dir="2700000" algn="tl">
                    <a:srgbClr val="C0C0C0"/>
                  </a:outerShdw>
                </a:effectLst>
              </a:rPr>
              <a:t>1 John 1:5ff </a:t>
            </a:r>
            <a:r>
              <a:rPr lang="en-US" i="1" dirty="0">
                <a:effectLst>
                  <a:outerShdw blurRad="38100" dist="38100" dir="2700000" algn="tl">
                    <a:srgbClr val="C0C0C0"/>
                  </a:outerShdw>
                </a:effectLst>
              </a:rPr>
              <a:t>- </a:t>
            </a:r>
            <a:r>
              <a:rPr lang="en-US" sz="2200" i="1" dirty="0">
                <a:effectLst>
                  <a:outerShdw blurRad="38100" dist="38100" dir="2700000" algn="tl">
                    <a:srgbClr val="C0C0C0"/>
                  </a:outerShdw>
                </a:effectLst>
              </a:rPr>
              <a:t>“</a:t>
            </a:r>
            <a:r>
              <a:rPr lang="en-US" sz="2200" i="1" dirty="0">
                <a:solidFill>
                  <a:srgbClr val="000000"/>
                </a:solidFill>
                <a:effectLst>
                  <a:outerShdw blurRad="38100" dist="38100" dir="2700000" algn="tl">
                    <a:srgbClr val="C0C0C0"/>
                  </a:outerShdw>
                </a:effectLst>
              </a:rPr>
              <a:t>walk in the light</a:t>
            </a:r>
            <a:r>
              <a:rPr lang="en-US" sz="2200" i="1" dirty="0">
                <a:effectLst>
                  <a:outerShdw blurRad="38100" dist="38100" dir="2700000" algn="tl">
                    <a:srgbClr val="C0C0C0"/>
                  </a:outerShdw>
                </a:effectLst>
              </a:rPr>
              <a:t>” </a:t>
            </a:r>
            <a:r>
              <a:rPr lang="en-US" sz="2200" i="1" dirty="0" err="1">
                <a:effectLst>
                  <a:outerShdw blurRad="38100" dist="38100" dir="2700000" algn="tl">
                    <a:srgbClr val="C0C0C0"/>
                  </a:outerShdw>
                </a:effectLst>
              </a:rPr>
              <a:t>vs</a:t>
            </a:r>
            <a:r>
              <a:rPr lang="en-US" sz="2200" i="1" dirty="0">
                <a:effectLst>
                  <a:outerShdw blurRad="38100" dist="38100" dir="2700000" algn="tl">
                    <a:srgbClr val="C0C0C0"/>
                  </a:outerShdw>
                </a:effectLst>
              </a:rPr>
              <a:t> “walk in darkness”</a:t>
            </a:r>
          </a:p>
          <a:p>
            <a:pPr marL="461963" indent="-461963">
              <a:spcBef>
                <a:spcPts val="600"/>
              </a:spcBef>
              <a:defRPr/>
            </a:pPr>
            <a:endParaRPr lang="en-US" i="1" dirty="0">
              <a:effectLst>
                <a:outerShdw blurRad="38100" dist="38100" dir="2700000" algn="tl">
                  <a:srgbClr val="C0C0C0"/>
                </a:outerShdw>
              </a:effectLst>
            </a:endParaRPr>
          </a:p>
          <a:p>
            <a:pPr marL="461963" indent="-461963">
              <a:spcBef>
                <a:spcPts val="1200"/>
              </a:spcBef>
              <a:defRPr/>
            </a:pPr>
            <a:r>
              <a:rPr lang="en-US" sz="2800" dirty="0">
                <a:effectLst>
                  <a:outerShdw blurRad="38100" dist="38100" dir="2700000" algn="tl">
                    <a:srgbClr val="C0C0C0"/>
                  </a:outerShdw>
                </a:effectLst>
              </a:rPr>
              <a:t>B.  We ALL have a Problem with this!!</a:t>
            </a:r>
          </a:p>
          <a:p>
            <a:pPr marL="1085850" lvl="1" indent="-393700">
              <a:spcBef>
                <a:spcPts val="1200"/>
              </a:spcBef>
              <a:defRPr/>
            </a:pPr>
            <a:r>
              <a:rPr lang="en-US" i="1" dirty="0">
                <a:effectLst>
                  <a:outerShdw blurRad="38100" dist="38100" dir="2700000" algn="tl">
                    <a:srgbClr val="C0C0C0"/>
                  </a:outerShdw>
                </a:effectLst>
              </a:rPr>
              <a:t>1. </a:t>
            </a:r>
            <a:r>
              <a:rPr lang="en-US" i="1" dirty="0">
                <a:solidFill>
                  <a:srgbClr val="CC0000"/>
                </a:solidFill>
                <a:effectLst>
                  <a:outerShdw blurRad="38100" dist="38100" dir="2700000" algn="tl">
                    <a:srgbClr val="C0C0C0"/>
                  </a:outerShdw>
                </a:effectLst>
              </a:rPr>
              <a:t>1 John 1:8 </a:t>
            </a:r>
            <a:r>
              <a:rPr lang="en-US" sz="2200" i="1" dirty="0">
                <a:effectLst>
                  <a:outerShdw blurRad="38100" dist="38100" dir="2700000" algn="tl">
                    <a:srgbClr val="C0C0C0"/>
                  </a:outerShdw>
                </a:effectLst>
              </a:rPr>
              <a:t>- “</a:t>
            </a:r>
            <a:r>
              <a:rPr lang="en-US" sz="2200" i="1" dirty="0">
                <a:solidFill>
                  <a:srgbClr val="000000"/>
                </a:solidFill>
                <a:effectLst>
                  <a:outerShdw blurRad="38100" dist="38100" dir="2700000" algn="tl">
                    <a:srgbClr val="C0C0C0"/>
                  </a:outerShdw>
                </a:effectLst>
              </a:rPr>
              <a:t>If we say that we have no sin, we deceive ourselves, and the truth is not in us.”</a:t>
            </a:r>
          </a:p>
          <a:p>
            <a:pPr marL="1085850" lvl="1" indent="-393700">
              <a:spcBef>
                <a:spcPts val="1200"/>
              </a:spcBef>
              <a:defRPr/>
            </a:pPr>
            <a:r>
              <a:rPr lang="en-US" i="1" dirty="0">
                <a:effectLst>
                  <a:outerShdw blurRad="38100" dist="38100" dir="2700000" algn="tl">
                    <a:srgbClr val="C0C0C0"/>
                  </a:outerShdw>
                </a:effectLst>
              </a:rPr>
              <a:t>2. </a:t>
            </a:r>
            <a:r>
              <a:rPr lang="en-US" i="1" dirty="0">
                <a:solidFill>
                  <a:srgbClr val="CC0000"/>
                </a:solidFill>
                <a:effectLst>
                  <a:outerShdw blurRad="38100" dist="38100" dir="2700000" algn="tl">
                    <a:srgbClr val="C0C0C0"/>
                  </a:outerShdw>
                </a:effectLst>
              </a:rPr>
              <a:t>Roman 3:23 </a:t>
            </a:r>
            <a:r>
              <a:rPr lang="en-US" sz="2200" i="1" dirty="0">
                <a:effectLst>
                  <a:outerShdw blurRad="38100" dist="38100" dir="2700000" algn="tl">
                    <a:srgbClr val="C0C0C0"/>
                  </a:outerShdw>
                </a:effectLst>
              </a:rPr>
              <a:t>–  “for all have sinned and fall short of the glory of God,”</a:t>
            </a:r>
          </a:p>
        </p:txBody>
      </p:sp>
      <p:sp>
        <p:nvSpPr>
          <p:cNvPr id="6147"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457200" y="457200"/>
            <a:ext cx="8229600" cy="3154710"/>
          </a:xfrm>
          <a:prstGeom prst="rect">
            <a:avLst/>
          </a:prstGeom>
          <a:noFill/>
          <a:ln w="9525">
            <a:noFill/>
            <a:miter lim="800000"/>
            <a:headEnd/>
            <a:tailEnd/>
          </a:ln>
          <a:effectLst/>
        </p:spPr>
        <p:txBody>
          <a:bodyPr>
            <a:spAutoFit/>
          </a:bodyPr>
          <a:lstStyle/>
          <a:p>
            <a:pPr marL="461963" indent="-461963">
              <a:defRPr/>
            </a:pPr>
            <a:r>
              <a:rPr lang="en-US" sz="3200" b="1" u="sng" dirty="0">
                <a:effectLst>
                  <a:outerShdw blurRad="38100" dist="38100" dir="2700000" algn="tl">
                    <a:srgbClr val="C0C0C0"/>
                  </a:outerShdw>
                </a:effectLst>
              </a:rPr>
              <a:t>I.  We Must have our EYES Open about SIN!</a:t>
            </a:r>
          </a:p>
          <a:p>
            <a:pPr marL="461963" indent="-461963">
              <a:defRPr/>
            </a:pPr>
            <a:endParaRPr lang="en-US" sz="1000" dirty="0"/>
          </a:p>
          <a:p>
            <a:pPr marL="461963" indent="-461963">
              <a:spcBef>
                <a:spcPts val="1200"/>
              </a:spcBef>
              <a:defRPr/>
            </a:pPr>
            <a:r>
              <a:rPr lang="en-US" sz="2800" dirty="0">
                <a:effectLst>
                  <a:outerShdw blurRad="38100" dist="38100" dir="2700000" algn="tl">
                    <a:srgbClr val="C0C0C0"/>
                  </a:outerShdw>
                </a:effectLst>
              </a:rPr>
              <a:t>C.  Sin Kills the Individual!</a:t>
            </a:r>
          </a:p>
          <a:p>
            <a:pPr marL="1085850" lvl="1" indent="-393700">
              <a:spcBef>
                <a:spcPts val="1200"/>
              </a:spcBef>
              <a:defRPr/>
            </a:pPr>
            <a:r>
              <a:rPr lang="en-US" i="1" dirty="0">
                <a:effectLst>
                  <a:outerShdw blurRad="38100" dist="38100" dir="2700000" algn="tl">
                    <a:srgbClr val="C0C0C0"/>
                  </a:outerShdw>
                </a:effectLst>
              </a:rPr>
              <a:t>1.  </a:t>
            </a:r>
            <a:r>
              <a:rPr lang="en-US" i="1" dirty="0">
                <a:solidFill>
                  <a:srgbClr val="CC0000"/>
                </a:solidFill>
                <a:effectLst>
                  <a:outerShdw blurRad="38100" dist="38100" dir="2700000" algn="tl">
                    <a:srgbClr val="C0C0C0"/>
                  </a:outerShdw>
                </a:effectLst>
              </a:rPr>
              <a:t>Romans 6:23</a:t>
            </a:r>
            <a:r>
              <a:rPr lang="en-US" i="1" dirty="0">
                <a:effectLst>
                  <a:outerShdw blurRad="38100" dist="38100" dir="2700000" algn="tl">
                    <a:srgbClr val="C0C0C0"/>
                  </a:outerShdw>
                </a:effectLst>
              </a:rPr>
              <a:t> - </a:t>
            </a:r>
            <a:r>
              <a:rPr lang="en-US" sz="2200" i="1" dirty="0">
                <a:effectLst>
                  <a:outerShdw blurRad="38100" dist="38100" dir="2700000" algn="tl">
                    <a:srgbClr val="C0C0C0"/>
                  </a:outerShdw>
                </a:effectLst>
              </a:rPr>
              <a:t>“wages of sin is death</a:t>
            </a:r>
          </a:p>
          <a:p>
            <a:pPr marL="1085850" lvl="1" indent="-393700">
              <a:spcBef>
                <a:spcPts val="1200"/>
              </a:spcBef>
              <a:defRPr/>
            </a:pPr>
            <a:r>
              <a:rPr lang="en-US" i="1" dirty="0">
                <a:effectLst>
                  <a:outerShdw blurRad="38100" dist="38100" dir="2700000" algn="tl">
                    <a:srgbClr val="C0C0C0"/>
                  </a:outerShdw>
                </a:effectLst>
              </a:rPr>
              <a:t>2.  </a:t>
            </a:r>
            <a:r>
              <a:rPr lang="en-US" i="1" dirty="0">
                <a:solidFill>
                  <a:srgbClr val="CC0000"/>
                </a:solidFill>
                <a:effectLst>
                  <a:outerShdw blurRad="38100" dist="38100" dir="2700000" algn="tl">
                    <a:srgbClr val="C0C0C0"/>
                  </a:outerShdw>
                </a:effectLst>
              </a:rPr>
              <a:t>John 8:24</a:t>
            </a:r>
            <a:r>
              <a:rPr lang="en-US" i="1" dirty="0">
                <a:effectLst>
                  <a:outerShdw blurRad="38100" dist="38100" dir="2700000" algn="tl">
                    <a:srgbClr val="C0C0C0"/>
                  </a:outerShdw>
                </a:effectLst>
              </a:rPr>
              <a:t> - </a:t>
            </a:r>
            <a:r>
              <a:rPr lang="en-US" sz="2200" i="1" dirty="0">
                <a:effectLst>
                  <a:outerShdw blurRad="38100" dist="38100" dir="2700000" algn="tl">
                    <a:srgbClr val="C0C0C0"/>
                  </a:outerShdw>
                </a:effectLst>
              </a:rPr>
              <a:t>“</a:t>
            </a:r>
            <a:r>
              <a:rPr lang="en-US" sz="2200" i="1" dirty="0">
                <a:solidFill>
                  <a:srgbClr val="000000"/>
                </a:solidFill>
                <a:effectLst>
                  <a:outerShdw blurRad="38100" dist="38100" dir="2700000" algn="tl">
                    <a:srgbClr val="C0C0C0"/>
                  </a:outerShdw>
                </a:effectLst>
              </a:rPr>
              <a:t>for if you do not believe that I am He, you will die in your sins</a:t>
            </a:r>
            <a:r>
              <a:rPr lang="en-US" sz="2200" i="1" dirty="0">
                <a:effectLst>
                  <a:outerShdw blurRad="38100" dist="38100" dir="2700000" algn="tl">
                    <a:srgbClr val="C0C0C0"/>
                  </a:outerShdw>
                </a:effectLst>
              </a:rPr>
              <a:t>”</a:t>
            </a:r>
          </a:p>
          <a:p>
            <a:pPr marL="461963" indent="-461963">
              <a:spcBef>
                <a:spcPts val="600"/>
              </a:spcBef>
              <a:defRPr/>
            </a:pPr>
            <a:endParaRPr lang="en-US" i="1" dirty="0">
              <a:effectLst>
                <a:outerShdw blurRad="38100" dist="38100" dir="2700000" algn="tl">
                  <a:srgbClr val="C0C0C0"/>
                </a:outerShdw>
              </a:effectLst>
            </a:endParaRPr>
          </a:p>
        </p:txBody>
      </p:sp>
      <p:sp>
        <p:nvSpPr>
          <p:cNvPr id="6147" name="Rectangle 3"/>
          <p:cNvSpPr>
            <a:spLocks noChangeArrowheads="1"/>
          </p:cNvSpPr>
          <p:nvPr/>
        </p:nvSpPr>
        <p:spPr bwMode="auto">
          <a:xfrm>
            <a:off x="304800" y="304800"/>
            <a:ext cx="8458200" cy="6248400"/>
          </a:xfrm>
          <a:prstGeom prst="rect">
            <a:avLst/>
          </a:prstGeom>
          <a:noFill/>
          <a:ln w="57150" cmpd="thickThin">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1504</TotalTime>
  <Words>2299</Words>
  <Application>Microsoft Office PowerPoint</Application>
  <PresentationFormat>On-screen Show (4:3)</PresentationFormat>
  <Paragraphs>229</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Capps Family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Capps</dc:creator>
  <cp:lastModifiedBy>tchtcj@gmail.com</cp:lastModifiedBy>
  <cp:revision>35</cp:revision>
  <dcterms:created xsi:type="dcterms:W3CDTF">2005-02-13T04:52:47Z</dcterms:created>
  <dcterms:modified xsi:type="dcterms:W3CDTF">2016-08-14T00:56:09Z</dcterms:modified>
</cp:coreProperties>
</file>