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sldIdLst>
    <p:sldId id="283" r:id="rId3"/>
    <p:sldId id="258" r:id="rId4"/>
    <p:sldId id="294" r:id="rId5"/>
    <p:sldId id="261" r:id="rId6"/>
    <p:sldId id="270" r:id="rId7"/>
    <p:sldId id="284" r:id="rId8"/>
    <p:sldId id="285" r:id="rId9"/>
    <p:sldId id="279" r:id="rId10"/>
    <p:sldId id="293" r:id="rId11"/>
    <p:sldId id="286" r:id="rId12"/>
    <p:sldId id="262" r:id="rId13"/>
    <p:sldId id="287" r:id="rId14"/>
    <p:sldId id="288" r:id="rId15"/>
    <p:sldId id="266" r:id="rId16"/>
    <p:sldId id="292" r:id="rId17"/>
    <p:sldId id="289" r:id="rId18"/>
    <p:sldId id="282" r:id="rId19"/>
    <p:sldId id="290" r:id="rId20"/>
    <p:sldId id="29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66"/>
    <a:srgbClr val="003300"/>
    <a:srgbClr val="800000"/>
    <a:srgbClr val="FFFF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 showGuides="1"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A5151-9745-4B1A-99FF-6DF7B4ED450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9917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F3E8C-3C57-41CD-A26B-F85B08754B3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8283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4AD43-B0B6-41EF-88FA-61CBB0BC9D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4238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714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965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8451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197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883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1100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639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55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4DD44-3DAD-44B0-AD4F-F73AD5B2127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03553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0973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0910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43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DB1AD-6164-4064-B4EB-B6D9DDEED71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5768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E56F4-87B8-43FF-A865-EAF2DED279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003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E1593-5ED2-4C7F-BA0B-7DB56053C90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2404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B24F1-EF40-4CB9-BDED-77F8598E3C0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4722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6B4CE-5800-4078-A713-BF587264E58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879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D70F4-D39D-4749-8D06-47BC621F98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8150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A927E-CE66-4006-9170-4E2D0566E26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0624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E85E72-EE4B-448E-9FBB-4B8DEEA08F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9011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26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 anchor="ctr" anchorCtr="0"/>
          <a:lstStyle/>
          <a:p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Growth Marks</a:t>
            </a:r>
            <a:b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40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Maturity</a:t>
            </a:r>
            <a:r>
              <a:rPr lang="en-US" sz="4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724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808704" y="3048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God-Sufficient</a:t>
            </a:r>
          </a:p>
        </p:txBody>
      </p:sp>
      <p:pic>
        <p:nvPicPr>
          <p:cNvPr id="2" name="Picture 1" descr="rul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3430" y="3276600"/>
            <a:ext cx="4437140" cy="1752600"/>
          </a:xfrm>
          <a:prstGeom prst="rect">
            <a:avLst/>
          </a:prstGeom>
        </p:spPr>
      </p:pic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808704" y="1676400"/>
            <a:ext cx="7543800" cy="1295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Ever-increasing</a:t>
            </a:r>
            <a:b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Knowledge Of Scripture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808704" y="9906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Stands For Truth</a:t>
            </a:r>
          </a:p>
        </p:txBody>
      </p:sp>
    </p:spTree>
    <p:extLst>
      <p:ext uri="{BB962C8B-B14F-4D97-AF65-F5344CB8AC3E}">
        <p14:creationId xmlns:p14="http://schemas.microsoft.com/office/powerpoint/2010/main" xmlns="" val="13937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Mt.13:52,</a:t>
            </a:r>
            <a:r>
              <a:rPr lang="en-US" altLang="en-US" sz="4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scribes</a:t>
            </a:r>
            <a:endParaRPr lang="en-US" altLang="en-US" sz="40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spcAft>
                <a:spcPts val="1800"/>
              </a:spcAft>
              <a:buNone/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Able to draw lessons from OT/NT</a:t>
            </a:r>
          </a:p>
          <a:p>
            <a:pPr marL="0" indent="0" algn="ctr" eaLnBrk="1" hangingPunct="1">
              <a:lnSpc>
                <a:spcPct val="90000"/>
              </a:lnSpc>
              <a:spcAft>
                <a:spcPts val="900"/>
              </a:spcAft>
              <a:buNone/>
            </a:pPr>
            <a: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Hb.5:11-14, </a:t>
            </a:r>
            <a:r>
              <a:rPr lang="en-US" altLang="en-US" sz="4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</a:t>
            </a:r>
          </a:p>
          <a:p>
            <a:pPr marL="514350" indent="-514350" eaLnBrk="1" hangingPunct="1">
              <a:lnSpc>
                <a:spcPct val="90000"/>
              </a:lnSpc>
              <a:spcAft>
                <a:spcPts val="900"/>
              </a:spcAft>
              <a:buAutoNum type="arabicPeriod"/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Dull of hearing (hard of hearing)</a:t>
            </a:r>
          </a:p>
          <a:p>
            <a:pPr marL="514350" indent="-514350" eaLnBrk="1" hangingPunct="1">
              <a:lnSpc>
                <a:spcPct val="90000"/>
              </a:lnSpc>
              <a:spcAft>
                <a:spcPts val="900"/>
              </a:spcAft>
              <a:buAutoNum type="arabicPeriod"/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 . . . (losing ground)</a:t>
            </a:r>
          </a:p>
          <a:p>
            <a:pPr marL="514350" indent="-514350" eaLnBrk="1" hangingPunct="1">
              <a:lnSpc>
                <a:spcPct val="90000"/>
              </a:lnSpc>
              <a:spcAft>
                <a:spcPts val="900"/>
              </a:spcAft>
              <a:buAutoNum type="arabicPeriod"/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principles</a:t>
            </a:r>
          </a:p>
          <a:p>
            <a:pPr marL="514350" indent="-514350" eaLnBrk="1" hangingPunct="1">
              <a:lnSpc>
                <a:spcPct val="90000"/>
              </a:lnSpc>
              <a:spcAft>
                <a:spcPts val="900"/>
              </a:spcAft>
              <a:buAutoNum type="arabicPeriod"/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Milk . . . strong meat</a:t>
            </a:r>
          </a:p>
          <a:p>
            <a:pPr marL="514350" indent="-514350" eaLnBrk="1" hangingPunct="1">
              <a:lnSpc>
                <a:spcPct val="90000"/>
              </a:lnSpc>
              <a:spcAft>
                <a:spcPts val="900"/>
              </a:spcAft>
              <a:buAutoNum type="arabicPeriod"/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Unskillful (inexperienced)</a:t>
            </a:r>
          </a:p>
          <a:p>
            <a:pPr marL="514350" indent="-514350" eaLnBrk="1" hangingPunct="1">
              <a:lnSpc>
                <a:spcPct val="90000"/>
              </a:lnSpc>
              <a:spcAft>
                <a:spcPts val="900"/>
              </a:spcAft>
              <a:buAutoNum type="arabicPeriod"/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Exercised (takes work)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grows strong</a:t>
            </a:r>
            <a:b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good diet</a:t>
            </a:r>
            <a:endParaRPr lang="en-US" altLang="en-US" sz="36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25844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spcAft>
                <a:spcPts val="900"/>
              </a:spcAft>
              <a:buNone/>
            </a:pPr>
            <a:r>
              <a:rPr lang="en-US" alt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Pt.3:18 – Ro.10:17</a:t>
            </a:r>
          </a:p>
          <a:p>
            <a:pPr marL="515938" indent="-515938" eaLnBrk="1" hangingPunct="1">
              <a:lnSpc>
                <a:spcPct val="90000"/>
              </a:lnSpc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alt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 can eat only what he is given – depends on others</a:t>
            </a:r>
          </a:p>
          <a:p>
            <a:pPr marL="515938" indent="-515938" eaLnBrk="1" hangingPunct="1">
              <a:lnSpc>
                <a:spcPct val="90000"/>
              </a:lnSpc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alt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 grows – learns what to eat, what to avoid</a:t>
            </a:r>
          </a:p>
          <a:p>
            <a:pPr marL="515938" indent="-515938" eaLnBrk="1" hangingPunct="1">
              <a:lnSpc>
                <a:spcPct val="90000"/>
              </a:lnSpc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alt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Practical application: daily reading schedule</a:t>
            </a:r>
          </a:p>
        </p:txBody>
      </p:sp>
    </p:spTree>
    <p:extLst>
      <p:ext uri="{BB962C8B-B14F-4D97-AF65-F5344CB8AC3E}">
        <p14:creationId xmlns:p14="http://schemas.microsoft.com/office/powerpoint/2010/main" xmlns="" val="210676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808704" y="3048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God-Sufficient</a:t>
            </a:r>
          </a:p>
        </p:txBody>
      </p:sp>
      <p:pic>
        <p:nvPicPr>
          <p:cNvPr id="2" name="Picture 1" descr="rul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3430" y="3886200"/>
            <a:ext cx="4437140" cy="1524000"/>
          </a:xfrm>
          <a:prstGeom prst="rect">
            <a:avLst/>
          </a:prstGeom>
        </p:spPr>
      </p:pic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808704" y="2362200"/>
            <a:ext cx="7543800" cy="1295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Covets Correction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808704" y="9906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Stands For Truth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08704" y="16764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Ever-increasing Knowledge Of Scripture</a:t>
            </a:r>
          </a:p>
        </p:txBody>
      </p:sp>
    </p:spTree>
    <p:extLst>
      <p:ext uri="{BB962C8B-B14F-4D97-AF65-F5344CB8AC3E}">
        <p14:creationId xmlns:p14="http://schemas.microsoft.com/office/powerpoint/2010/main" xmlns="" val="6926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excuses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371600"/>
            <a:ext cx="8058150" cy="5257800"/>
          </a:xfrm>
        </p:spPr>
        <p:txBody>
          <a:bodyPr>
            <a:normAutofit/>
          </a:bodyPr>
          <a:lstStyle/>
          <a:p>
            <a:pPr marL="236538" lvl="2" indent="0">
              <a:spcAft>
                <a:spcPts val="600"/>
              </a:spcAft>
              <a:buNone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lvl="2" indent="-161925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lvl="2" indent="-161925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6538" lvl="2" indent="0">
              <a:spcAft>
                <a:spcPts val="600"/>
              </a:spcAft>
              <a:buNone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8650" y="1447800"/>
            <a:ext cx="78867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Maturity comes when you stop making excuses and start making changes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39096" y="2743200"/>
            <a:ext cx="78867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FFFFCC"/>
                </a:solidFill>
              </a:rPr>
              <a:t>“The lazy man says, ‘There is a lion outside!  I shall be slain in the streets’” </a:t>
            </a:r>
            <a:r>
              <a:rPr lang="en-US" sz="3400" dirty="0"/>
              <a:t>– Pr.22:13. </a:t>
            </a:r>
            <a:endParaRPr lang="en-US" sz="3400" dirty="0">
              <a:solidFill>
                <a:srgbClr val="FFFF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altLang="en-US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Ain’t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seen nothing yet’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219200"/>
            <a:ext cx="8058150" cy="54102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</a:t>
            </a:r>
            <a:r>
              <a:rPr lang="en-US" altLang="en-US" sz="32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51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Nathanael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6</a:t>
            </a:r>
            <a:r>
              <a:rPr lang="en-US" altLang="en-US" sz="32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62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‘Disciples’</a:t>
            </a: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lvl="2" indent="-161925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lvl="2" indent="-161925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lvl="2" indent="-161925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6538" lvl="2" indent="0">
              <a:spcAft>
                <a:spcPts val="600"/>
              </a:spcAft>
              <a:buNone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81600" y="1219200"/>
            <a:ext cx="3333750" cy="1143000"/>
          </a:xfrm>
          <a:prstGeom prst="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sz="320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Ain’t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seen nothing yet’</a:t>
            </a:r>
          </a:p>
        </p:txBody>
      </p:sp>
      <p:sp>
        <p:nvSpPr>
          <p:cNvPr id="5" name="Rectangle 4"/>
          <p:cNvSpPr/>
          <p:nvPr/>
        </p:nvSpPr>
        <p:spPr>
          <a:xfrm>
            <a:off x="628650" y="2667000"/>
            <a:ext cx="7886700" cy="12954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Nathanael changed his mind;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would see greater good things</a:t>
            </a:r>
          </a:p>
        </p:txBody>
      </p:sp>
      <p:sp>
        <p:nvSpPr>
          <p:cNvPr id="6" name="Rectangle 5"/>
          <p:cNvSpPr/>
          <p:nvPr/>
        </p:nvSpPr>
        <p:spPr>
          <a:xfrm>
            <a:off x="632952" y="4220496"/>
            <a:ext cx="7886700" cy="12954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‘Disciples’ rejected truth; would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 greater evil consequences</a:t>
            </a:r>
          </a:p>
        </p:txBody>
      </p:sp>
    </p:spTree>
    <p:extLst>
      <p:ext uri="{BB962C8B-B14F-4D97-AF65-F5344CB8AC3E}">
        <p14:creationId xmlns:p14="http://schemas.microsoft.com/office/powerpoint/2010/main" xmlns="" val="172129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808704" y="3048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God-Sufficient</a:t>
            </a:r>
          </a:p>
        </p:txBody>
      </p:sp>
      <p:pic>
        <p:nvPicPr>
          <p:cNvPr id="2" name="Picture 1" descr="rul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3430" y="4648200"/>
            <a:ext cx="4437140" cy="1295400"/>
          </a:xfrm>
          <a:prstGeom prst="rect">
            <a:avLst/>
          </a:prstGeom>
        </p:spPr>
      </p:pic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808704" y="3048000"/>
            <a:ext cx="7543800" cy="1295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Genuine Concern For Others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808704" y="9906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Stands For Truth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08704" y="16764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Ever-increasing Knowledge Of Scripture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806244" y="23622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Covets Correction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176385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4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SAINTS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12956" y="838200"/>
            <a:ext cx="8320548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Paul’s writes letters of concern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SINNERS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Limits liberties for benefit of others, 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Co.9:19-23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3971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808704" y="3048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God-Sufficient</a:t>
            </a:r>
          </a:p>
        </p:txBody>
      </p:sp>
      <p:pic>
        <p:nvPicPr>
          <p:cNvPr id="2" name="Picture 1" descr="rul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3430" y="5257800"/>
            <a:ext cx="4437140" cy="1143000"/>
          </a:xfrm>
          <a:prstGeom prst="rect">
            <a:avLst/>
          </a:prstGeom>
        </p:spPr>
      </p:pic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808704" y="3733800"/>
            <a:ext cx="7543800" cy="1295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Perseverance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808704" y="9906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Stands For Truth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08704" y="16764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Ever-increasing Knowledge Of Scripture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806244" y="23622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Covets Correction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808704" y="30480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Genuine Concern For Others</a:t>
            </a:r>
          </a:p>
        </p:txBody>
      </p:sp>
    </p:spTree>
    <p:extLst>
      <p:ext uri="{BB962C8B-B14F-4D97-AF65-F5344CB8AC3E}">
        <p14:creationId xmlns:p14="http://schemas.microsoft.com/office/powerpoint/2010/main" xmlns="" val="330439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12956" y="381000"/>
            <a:ext cx="8320548" cy="6096000"/>
          </a:xfrm>
          <a:solidFill>
            <a:srgbClr val="003300"/>
          </a:solidFill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Jer.20:7-9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K.19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Ph.3:12-14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would retire…when he died.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spite of pain, persecution, losses, kept going to the end.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 striving for maturity...like a baby 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408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52401"/>
            <a:ext cx="78867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want to grow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143000"/>
            <a:ext cx="7886700" cy="53340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‘When I get big…’</a:t>
            </a:r>
          </a:p>
          <a:p>
            <a:pPr lvl="1">
              <a:spcAft>
                <a:spcPts val="12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 wants to be a man…</a:t>
            </a:r>
          </a:p>
          <a:p>
            <a:pPr lvl="2">
              <a:spcAft>
                <a:spcPts val="12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does this occur?</a:t>
            </a:r>
          </a:p>
          <a:p>
            <a:pPr marL="0" indent="0" algn="ctr" eaLnBrk="1" hangingPunct="1">
              <a:spcAft>
                <a:spcPts val="1200"/>
              </a:spcAft>
              <a:buNone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spcAft>
                <a:spcPts val="1200"/>
              </a:spcAft>
              <a:buNone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 descr="rul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74815">
            <a:off x="5325230" y="1202998"/>
            <a:ext cx="3132970" cy="14986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52401"/>
            <a:ext cx="78867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3600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 congregation</a:t>
            </a:r>
            <a:br>
              <a:rPr lang="en-US" altLang="en-US" sz="3600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five years...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143000"/>
            <a:ext cx="7886700" cy="53340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have grown…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Co.3:1-3; 14:20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18, Corinth. . .Acts 19, Ephesus</a:t>
            </a:r>
          </a:p>
          <a:p>
            <a:pPr lvl="1">
              <a:spcAft>
                <a:spcPts val="12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babies have grown</a:t>
            </a:r>
          </a:p>
          <a:p>
            <a:pPr lvl="1">
              <a:spcAft>
                <a:spcPts val="1200"/>
              </a:spcAft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1200"/>
              </a:spcAft>
            </a:pPr>
            <a:endParaRPr lang="en-US" alt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400" b="1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we growing and maturing?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400" b="1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know?  – Growth marks</a:t>
            </a:r>
          </a:p>
          <a:p>
            <a:pPr marL="0" indent="0" algn="ctr" eaLnBrk="1" hangingPunct="1">
              <a:spcAft>
                <a:spcPts val="1200"/>
              </a:spcAft>
              <a:buNone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spcAft>
                <a:spcPts val="1200"/>
              </a:spcAft>
              <a:buNone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1343945" y="3581400"/>
            <a:ext cx="6457950" cy="1066800"/>
          </a:xfrm>
          <a:prstGeom prst="roundRect">
            <a:avLst/>
          </a:prstGeom>
          <a:solidFill>
            <a:srgbClr val="003300"/>
          </a:solidFill>
          <a:ln w="3175">
            <a:solidFill>
              <a:srgbClr val="80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You are only young once, but you</a:t>
            </a:r>
            <a:br>
              <a:rPr lang="en-US" sz="3200" dirty="0"/>
            </a:br>
            <a:r>
              <a:rPr lang="en-US" sz="3200" dirty="0"/>
              <a:t>can stay immature indefinitely</a:t>
            </a:r>
          </a:p>
        </p:txBody>
      </p:sp>
    </p:spTree>
    <p:extLst>
      <p:ext uri="{BB962C8B-B14F-4D97-AF65-F5344CB8AC3E}">
        <p14:creationId xmlns:p14="http://schemas.microsoft.com/office/powerpoint/2010/main" xmlns="" val="348933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808704" y="533400"/>
            <a:ext cx="7543800" cy="1295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God-Sufficient</a:t>
            </a:r>
          </a:p>
        </p:txBody>
      </p:sp>
      <p:pic>
        <p:nvPicPr>
          <p:cNvPr id="2" name="Picture 1" descr="rul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3430" y="2367784"/>
            <a:ext cx="4437140" cy="2122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1948" y="381000"/>
            <a:ext cx="8229600" cy="6096000"/>
          </a:xfrm>
        </p:spPr>
        <p:txBody>
          <a:bodyPr>
            <a:normAutofit/>
          </a:bodyPr>
          <a:lstStyle/>
          <a:p>
            <a:pPr marL="465138" indent="-465138" algn="ctr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NOT . . .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Font typeface="Verdana" panose="020B0604030504040204" pitchFamily="34" charset="0"/>
              <a:buChar char="◊"/>
              <a:defRPr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Rely on preacher / elders to stay the course.</a:t>
            </a:r>
          </a:p>
          <a:p>
            <a:pPr defTabSz="693738">
              <a:spcBef>
                <a:spcPts val="600"/>
              </a:spcBef>
              <a:spcAft>
                <a:spcPts val="600"/>
              </a:spcAft>
              <a:buFont typeface="Verdana" panose="020B0604030504040204" pitchFamily="34" charset="0"/>
              <a:buChar char="◊"/>
              <a:defRPr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 begging sermons to obey.</a:t>
            </a:r>
          </a:p>
          <a:p>
            <a:pPr marL="339725" indent="-339725" defTabSz="693738">
              <a:spcBef>
                <a:spcPts val="600"/>
              </a:spcBef>
              <a:spcAft>
                <a:spcPts val="600"/>
              </a:spcAft>
              <a:buFont typeface="Verdana" panose="020B0604030504040204" pitchFamily="34" charset="0"/>
              <a:buChar char="◊"/>
              <a:defRPr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 constant attention from brethren to stay faithful.</a:t>
            </a:r>
          </a:p>
          <a:p>
            <a:pPr marL="339725" indent="-339725" defTabSz="693738">
              <a:spcBef>
                <a:spcPts val="600"/>
              </a:spcBef>
              <a:spcAft>
                <a:spcPts val="1200"/>
              </a:spcAft>
              <a:buFont typeface="Verdana" panose="020B0604030504040204" pitchFamily="34" charset="0"/>
              <a:buChar char="◊"/>
              <a:defRPr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 defensive when corrected.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Ga.6:1;  Hb.10:24-25.</a:t>
            </a:r>
          </a:p>
        </p:txBody>
      </p:sp>
      <p:sp>
        <p:nvSpPr>
          <p:cNvPr id="2" name="Rectangle 1"/>
          <p:cNvSpPr/>
          <p:nvPr/>
        </p:nvSpPr>
        <p:spPr>
          <a:xfrm>
            <a:off x="658314" y="4724400"/>
            <a:ext cx="3837486" cy="1752600"/>
          </a:xfrm>
          <a:prstGeom prst="rect">
            <a:avLst/>
          </a:prstGeom>
          <a:solidFill>
            <a:schemeClr val="tx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Who propped up Paul?</a:t>
            </a:r>
          </a:p>
          <a:p>
            <a:pPr algn="ctr"/>
            <a:r>
              <a:rPr lang="en-US" sz="3200" dirty="0"/>
              <a:t>Phil.1:13…16-18</a:t>
            </a:r>
          </a:p>
        </p:txBody>
      </p:sp>
      <p:sp>
        <p:nvSpPr>
          <p:cNvPr id="4" name="Rectangle 3"/>
          <p:cNvSpPr/>
          <p:nvPr/>
        </p:nvSpPr>
        <p:spPr>
          <a:xfrm>
            <a:off x="4650210" y="4724400"/>
            <a:ext cx="3837486" cy="1752600"/>
          </a:xfrm>
          <a:prstGeom prst="rect">
            <a:avLst/>
          </a:prstGeom>
          <a:solidFill>
            <a:schemeClr val="tx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Mature are conscious of faults</a:t>
            </a:r>
          </a:p>
          <a:p>
            <a:pPr algn="ctr"/>
            <a:r>
              <a:rPr lang="en-US" sz="3200" dirty="0"/>
              <a:t>Ja.5:19-20</a:t>
            </a:r>
          </a:p>
        </p:txBody>
      </p:sp>
    </p:spTree>
    <p:extLst>
      <p:ext uri="{BB962C8B-B14F-4D97-AF65-F5344CB8AC3E}">
        <p14:creationId xmlns:p14="http://schemas.microsoft.com/office/powerpoint/2010/main" xmlns="" val="215096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1948" y="381000"/>
            <a:ext cx="8229600" cy="5943600"/>
          </a:xfrm>
        </p:spPr>
        <p:txBody>
          <a:bodyPr>
            <a:normAutofit/>
          </a:bodyPr>
          <a:lstStyle/>
          <a:p>
            <a:pPr marL="465138" indent="-465138" algn="ctr" eaLnBrk="1" hangingPunct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MATURE PEOPLE RELY ON GOD</a:t>
            </a:r>
          </a:p>
          <a:p>
            <a:pPr marL="465138" indent="-465138" algn="ctr" eaLnBrk="1" hangingPunct="1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Bible says it, that settles it</a:t>
            </a:r>
          </a:p>
          <a:p>
            <a:pPr defTabSz="693738">
              <a:spcBef>
                <a:spcPts val="600"/>
              </a:spcBef>
              <a:spcAft>
                <a:spcPts val="1800"/>
              </a:spcAft>
              <a:buFont typeface="Verdana" panose="020B0604030504040204" pitchFamily="34" charset="0"/>
              <a:buChar char="◊"/>
              <a:defRPr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Gn.12:1-3, Abraham: life of faith</a:t>
            </a:r>
          </a:p>
          <a:p>
            <a:pPr defTabSz="693738">
              <a:spcBef>
                <a:spcPts val="600"/>
              </a:spcBef>
              <a:spcAft>
                <a:spcPts val="1800"/>
              </a:spcAft>
              <a:buFont typeface="Verdana" panose="020B0604030504040204" pitchFamily="34" charset="0"/>
              <a:buChar char="◊"/>
              <a:defRPr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Mt.19, RYR: life of sight</a:t>
            </a:r>
            <a:endParaRPr lang="en-US" altLang="en-US" sz="2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5663" lvl="1" indent="-512763" defTabSz="693738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Ph.3:13, </a:t>
            </a:r>
            <a:r>
              <a:rPr lang="en-US" altLang="en-US" sz="32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straining forward 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(ESV)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28800" y="3962400"/>
            <a:ext cx="5486400" cy="1066800"/>
          </a:xfrm>
          <a:prstGeom prst="rect">
            <a:avLst/>
          </a:prstGeom>
          <a:solidFill>
            <a:srgbClr val="FFFFCC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3200" dirty="0">
                <a:solidFill>
                  <a:schemeClr val="tx1"/>
                </a:solidFill>
              </a:rPr>
              <a:t>Exert oneself to the uttermost,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i="1" dirty="0">
                <a:solidFill>
                  <a:schemeClr val="tx1"/>
                </a:solidFill>
              </a:rPr>
              <a:t>stretch out, </a:t>
            </a:r>
            <a:r>
              <a:rPr lang="en-US" sz="3200" i="1" dirty="0" smtClean="0">
                <a:solidFill>
                  <a:schemeClr val="tx1"/>
                </a:solidFill>
              </a:rPr>
              <a:t>strain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254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808704" y="304800"/>
            <a:ext cx="7543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God-Sufficient</a:t>
            </a:r>
          </a:p>
        </p:txBody>
      </p:sp>
      <p:pic>
        <p:nvPicPr>
          <p:cNvPr id="2" name="Picture 1" descr="rul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3430" y="2819400"/>
            <a:ext cx="4437140" cy="1893832"/>
          </a:xfrm>
          <a:prstGeom prst="rect">
            <a:avLst/>
          </a:prstGeom>
        </p:spPr>
      </p:pic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808704" y="990600"/>
            <a:ext cx="7543800" cy="1295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Stands For Truth</a:t>
            </a:r>
          </a:p>
        </p:txBody>
      </p:sp>
    </p:spTree>
    <p:extLst>
      <p:ext uri="{BB962C8B-B14F-4D97-AF65-F5344CB8AC3E}">
        <p14:creationId xmlns:p14="http://schemas.microsoft.com/office/powerpoint/2010/main" xmlns="" val="411950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Unmoved if truth . . . </a:t>
            </a:r>
            <a:endParaRPr lang="en-US" altLang="en-US" sz="36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4340"/>
            <a:ext cx="8229600" cy="5486400"/>
          </a:xfrm>
          <a:noFill/>
        </p:spPr>
        <p:txBody>
          <a:bodyPr>
            <a:normAutofit/>
          </a:bodyPr>
          <a:lstStyle/>
          <a:p>
            <a:pPr marL="280988" indent="-280988" eaLnBrk="1" hangingPunct="1">
              <a:lnSpc>
                <a:spcPct val="90000"/>
              </a:lnSpc>
              <a:spcAft>
                <a:spcPts val="9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Cuts family ties.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Mt.10:34-37</a:t>
            </a:r>
          </a:p>
          <a:p>
            <a:pPr marL="280988" indent="-280988" eaLnBrk="1" hangingPunct="1">
              <a:lnSpc>
                <a:spcPct val="90000"/>
              </a:lnSpc>
              <a:spcAft>
                <a:spcPts val="9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Costs lives. 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Mt.21.   2 Co.12:15</a:t>
            </a:r>
          </a:p>
          <a:p>
            <a:pPr marL="280988" indent="-280988" eaLnBrk="1" hangingPunct="1">
              <a:lnSpc>
                <a:spcPct val="90000"/>
              </a:lnSpc>
              <a:spcAft>
                <a:spcPts val="9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Casts out of synagogues.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Jn.9; 16</a:t>
            </a:r>
          </a:p>
        </p:txBody>
      </p:sp>
      <p:sp>
        <p:nvSpPr>
          <p:cNvPr id="2" name="Rectangle 1"/>
          <p:cNvSpPr/>
          <p:nvPr/>
        </p:nvSpPr>
        <p:spPr>
          <a:xfrm>
            <a:off x="651164" y="3124200"/>
            <a:ext cx="3879273" cy="2819400"/>
          </a:xfrm>
          <a:prstGeom prst="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made to stumble</a:t>
            </a:r>
            <a:br>
              <a:rPr 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(keep you from falling away)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0379" y="3124200"/>
            <a:ext cx="3879273" cy="2819400"/>
          </a:xfrm>
          <a:prstGeom prst="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en-US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you out of synagogues</a:t>
            </a:r>
            <a:br>
              <a:rPr 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(expelled –</a:t>
            </a:r>
            <a:br>
              <a:rPr 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even killed)</a:t>
            </a:r>
          </a:p>
        </p:txBody>
      </p:sp>
    </p:spTree>
    <p:extLst>
      <p:ext uri="{BB962C8B-B14F-4D97-AF65-F5344CB8AC3E}">
        <p14:creationId xmlns:p14="http://schemas.microsoft.com/office/powerpoint/2010/main" xmlns="" val="267199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Unmoved if truth . . . </a:t>
            </a:r>
            <a:endParaRPr lang="en-US" altLang="en-US" sz="36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4340"/>
            <a:ext cx="8229600" cy="5486400"/>
          </a:xfrm>
          <a:noFill/>
        </p:spPr>
        <p:txBody>
          <a:bodyPr>
            <a:normAutofit/>
          </a:bodyPr>
          <a:lstStyle/>
          <a:p>
            <a:pPr marL="280988" indent="-280988" eaLnBrk="1" hangingPunct="1">
              <a:lnSpc>
                <a:spcPct val="90000"/>
              </a:lnSpc>
              <a:spcAft>
                <a:spcPts val="9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Cuts family ties.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Mt.10:34-37</a:t>
            </a:r>
          </a:p>
          <a:p>
            <a:pPr marL="280988" indent="-280988" eaLnBrk="1" hangingPunct="1">
              <a:lnSpc>
                <a:spcPct val="90000"/>
              </a:lnSpc>
              <a:spcAft>
                <a:spcPts val="9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Costs lives. 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Mt.21.   2 Co.12:15</a:t>
            </a:r>
          </a:p>
          <a:p>
            <a:pPr marL="280988" indent="-280988" eaLnBrk="1" hangingPunct="1">
              <a:lnSpc>
                <a:spcPct val="90000"/>
              </a:lnSpc>
              <a:spcAft>
                <a:spcPts val="9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Casts out of synagogues.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Jn.9; 16</a:t>
            </a:r>
          </a:p>
          <a:p>
            <a:pPr marL="280988" indent="-280988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Causes extra work.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Co.11:28</a:t>
            </a:r>
          </a:p>
          <a:p>
            <a:pPr marL="690563" lvl="1" indent="-347663">
              <a:spcAft>
                <a:spcPts val="600"/>
              </a:spcAft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9270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</TotalTime>
  <Words>518</Words>
  <Application>Microsoft Office PowerPoint</Application>
  <PresentationFormat>On-screen Show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2_Default Design</vt:lpstr>
      <vt:lpstr>Growth Marks (Maturity)</vt:lpstr>
      <vt:lpstr>Children want to grow</vt:lpstr>
      <vt:lpstr>Visit congregation after five years...</vt:lpstr>
      <vt:lpstr>Slide 4</vt:lpstr>
      <vt:lpstr>Slide 5</vt:lpstr>
      <vt:lpstr>Slide 6</vt:lpstr>
      <vt:lpstr>Slide 7</vt:lpstr>
      <vt:lpstr>Unmoved if truth . . . </vt:lpstr>
      <vt:lpstr>Unmoved if truth . . . </vt:lpstr>
      <vt:lpstr>Slide 10</vt:lpstr>
      <vt:lpstr>Mt.13:52, scribes</vt:lpstr>
      <vt:lpstr>No one grows strong without good diet</vt:lpstr>
      <vt:lpstr>Slide 13</vt:lpstr>
      <vt:lpstr>No excuses</vt:lpstr>
      <vt:lpstr>‘Ain’t seen nothing yet’</vt:lpstr>
      <vt:lpstr>Slide 16</vt:lpstr>
      <vt:lpstr>SAINTS</vt:lpstr>
      <vt:lpstr>Slide 18</vt:lpstr>
      <vt:lpstr>Slide 19</vt:lpstr>
    </vt:vector>
  </TitlesOfParts>
  <Company>Catspaw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church of Christ</cp:lastModifiedBy>
  <cp:revision>130</cp:revision>
  <dcterms:created xsi:type="dcterms:W3CDTF">2010-11-04T19:10:12Z</dcterms:created>
  <dcterms:modified xsi:type="dcterms:W3CDTF">2016-08-07T16:39:50Z</dcterms:modified>
</cp:coreProperties>
</file>