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73" r:id="rId2"/>
    <p:sldMasterId id="2147483787" r:id="rId3"/>
  </p:sldMasterIdLst>
  <p:sldIdLst>
    <p:sldId id="287" r:id="rId4"/>
    <p:sldId id="288" r:id="rId5"/>
    <p:sldId id="260" r:id="rId6"/>
    <p:sldId id="292" r:id="rId7"/>
    <p:sldId id="261" r:id="rId8"/>
    <p:sldId id="293" r:id="rId9"/>
    <p:sldId id="263" r:id="rId10"/>
    <p:sldId id="280" r:id="rId11"/>
    <p:sldId id="266" r:id="rId12"/>
    <p:sldId id="294" r:id="rId13"/>
    <p:sldId id="281" r:id="rId14"/>
    <p:sldId id="269" r:id="rId15"/>
    <p:sldId id="276" r:id="rId16"/>
    <p:sldId id="271" r:id="rId17"/>
    <p:sldId id="277" r:id="rId18"/>
    <p:sldId id="278" r:id="rId19"/>
    <p:sldId id="274" r:id="rId20"/>
    <p:sldId id="295" r:id="rId21"/>
    <p:sldId id="282"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0066"/>
    <a:srgbClr val="FFFFCC"/>
    <a:srgbClr val="FFFF66"/>
    <a:srgbClr val="969696"/>
    <a:srgbClr val="FFFF00"/>
    <a:srgbClr val="C0C0C0"/>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4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grpSp>
      </p:grpSp>
      <p:sp>
        <p:nvSpPr>
          <p:cNvPr id="718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altLang="en-US" noProof="0"/>
              <a:t>Click to edit Master title style</a:t>
            </a:r>
          </a:p>
        </p:txBody>
      </p:sp>
      <p:sp>
        <p:nvSpPr>
          <p:cNvPr id="7188" name="Rectangle 20"/>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en-US" altLang="en-US" noProof="0"/>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ltLang="en-US"/>
          </a:p>
        </p:txBody>
      </p:sp>
      <p:sp>
        <p:nvSpPr>
          <p:cNvPr id="19" name="Rectangle 17"/>
          <p:cNvSpPr>
            <a:spLocks noGrp="1" noChangeArrowheads="1"/>
          </p:cNvSpPr>
          <p:nvPr>
            <p:ph type="ftr" sz="quarter" idx="11"/>
          </p:nvPr>
        </p:nvSpPr>
        <p:spPr/>
        <p:txBody>
          <a:bodyPr/>
          <a:lstStyle>
            <a:lvl1pPr>
              <a:defRPr/>
            </a:lvl1pPr>
          </a:lstStyle>
          <a:p>
            <a:pPr>
              <a:defRPr/>
            </a:pPr>
            <a:endParaRPr lang="en-US" altLang="en-US"/>
          </a:p>
        </p:txBody>
      </p:sp>
      <p:sp>
        <p:nvSpPr>
          <p:cNvPr id="20" name="Rectangle 18"/>
          <p:cNvSpPr>
            <a:spLocks noGrp="1" noChangeArrowheads="1"/>
          </p:cNvSpPr>
          <p:nvPr>
            <p:ph type="sldNum" sz="quarter" idx="12"/>
          </p:nvPr>
        </p:nvSpPr>
        <p:spPr/>
        <p:txBody>
          <a:bodyPr/>
          <a:lstStyle>
            <a:lvl1pPr>
              <a:defRPr/>
            </a:lvl1pPr>
          </a:lstStyle>
          <a:p>
            <a:pPr>
              <a:defRPr/>
            </a:pPr>
            <a:fld id="{88719053-DCA0-4E07-8CD7-AFAD5BBAB733}" type="slidenum">
              <a:rPr lang="en-US" altLang="en-US"/>
              <a:pPr>
                <a:defRPr/>
              </a:pPr>
              <a:t>‹#›</a:t>
            </a:fld>
            <a:endParaRPr lang="en-US" altLang="en-US"/>
          </a:p>
        </p:txBody>
      </p:sp>
    </p:spTree>
    <p:extLst>
      <p:ext uri="{BB962C8B-B14F-4D97-AF65-F5344CB8AC3E}">
        <p14:creationId xmlns="" xmlns:p14="http://schemas.microsoft.com/office/powerpoint/2010/main" val="1166238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p:cNvSpPr>
            <a:spLocks noGrp="1" noChangeArrowheads="1"/>
          </p:cNvSpPr>
          <p:nvPr>
            <p:ph type="sldNum" sz="quarter" idx="11"/>
          </p:nvPr>
        </p:nvSpPr>
        <p:spPr>
          <a:ln/>
        </p:spPr>
        <p:txBody>
          <a:bodyPr/>
          <a:lstStyle>
            <a:lvl1pPr>
              <a:defRPr/>
            </a:lvl1pPr>
          </a:lstStyle>
          <a:p>
            <a:pPr>
              <a:defRPr/>
            </a:pPr>
            <a:fld id="{A903B2DA-8CC0-4B33-BBDB-D1B92833FBA5}"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3577794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p:cNvSpPr>
            <a:spLocks noGrp="1" noChangeArrowheads="1"/>
          </p:cNvSpPr>
          <p:nvPr>
            <p:ph type="sldNum" sz="quarter" idx="11"/>
          </p:nvPr>
        </p:nvSpPr>
        <p:spPr>
          <a:ln/>
        </p:spPr>
        <p:txBody>
          <a:bodyPr/>
          <a:lstStyle>
            <a:lvl1pPr>
              <a:defRPr/>
            </a:lvl1pPr>
          </a:lstStyle>
          <a:p>
            <a:pPr>
              <a:defRPr/>
            </a:pPr>
            <a:fld id="{5E546541-A11F-4C00-B902-3A95F8FF345E}"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2630193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9AEB1C82-1D04-47A2-BA98-0912CAD18DE1}" type="datetimeFigureOut">
              <a:rPr lang="en-US"/>
              <a:pPr>
                <a:defRPr/>
              </a:pPr>
              <a:t>8/14/2016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58480E-09C0-4182-9B3D-2CBB7779141E}" type="slidenum">
              <a:rPr lang="en-US"/>
              <a:pPr>
                <a:defRPr/>
              </a:pPr>
              <a:t>‹#›</a:t>
            </a:fld>
            <a:endParaRPr lang="en-US"/>
          </a:p>
        </p:txBody>
      </p:sp>
    </p:spTree>
    <p:extLst>
      <p:ext uri="{BB962C8B-B14F-4D97-AF65-F5344CB8AC3E}">
        <p14:creationId xmlns="" xmlns:p14="http://schemas.microsoft.com/office/powerpoint/2010/main" val="2451335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FE6CBF0-B7F8-4B10-B828-06B5233326F2}" type="datetimeFigureOut">
              <a:rPr lang="en-US"/>
              <a:pPr>
                <a:defRPr/>
              </a:pPr>
              <a:t>8/14/2016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5BCF77-B109-49BA-8291-562A8E4B652C}" type="slidenum">
              <a:rPr lang="en-US"/>
              <a:pPr>
                <a:defRPr/>
              </a:pPr>
              <a:t>‹#›</a:t>
            </a:fld>
            <a:endParaRPr lang="en-US"/>
          </a:p>
        </p:txBody>
      </p:sp>
    </p:spTree>
    <p:extLst>
      <p:ext uri="{BB962C8B-B14F-4D97-AF65-F5344CB8AC3E}">
        <p14:creationId xmlns="" xmlns:p14="http://schemas.microsoft.com/office/powerpoint/2010/main" val="42256241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B4AD9CB-35BC-4EBB-A31D-24CB614EB47A}" type="datetimeFigureOut">
              <a:rPr lang="en-US"/>
              <a:pPr>
                <a:defRPr/>
              </a:pPr>
              <a:t>8/14/2016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77C64E-2D82-4A9F-8DE4-575A054739C4}" type="slidenum">
              <a:rPr lang="en-US"/>
              <a:pPr>
                <a:defRPr/>
              </a:pPr>
              <a:t>‹#›</a:t>
            </a:fld>
            <a:endParaRPr lang="en-US"/>
          </a:p>
        </p:txBody>
      </p:sp>
    </p:spTree>
    <p:extLst>
      <p:ext uri="{BB962C8B-B14F-4D97-AF65-F5344CB8AC3E}">
        <p14:creationId xmlns="" xmlns:p14="http://schemas.microsoft.com/office/powerpoint/2010/main" val="18869061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4AB75A3-F311-47AA-80DD-16246A978E48}" type="datetimeFigureOut">
              <a:rPr lang="en-US"/>
              <a:pPr>
                <a:defRPr/>
              </a:pPr>
              <a:t>8/14/2016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DFEABEC-EAA7-4EF2-BA8F-6E3E34AA2D7E}" type="slidenum">
              <a:rPr lang="en-US"/>
              <a:pPr>
                <a:defRPr/>
              </a:pPr>
              <a:t>‹#›</a:t>
            </a:fld>
            <a:endParaRPr lang="en-US"/>
          </a:p>
        </p:txBody>
      </p:sp>
    </p:spTree>
    <p:extLst>
      <p:ext uri="{BB962C8B-B14F-4D97-AF65-F5344CB8AC3E}">
        <p14:creationId xmlns="" xmlns:p14="http://schemas.microsoft.com/office/powerpoint/2010/main" val="37977459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117261D-DCC6-4305-A0AC-7485602D85FD}" type="datetimeFigureOut">
              <a:rPr lang="en-US"/>
              <a:pPr>
                <a:defRPr/>
              </a:pPr>
              <a:t>8/14/2016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0ABB277-B0BE-460C-9A44-28D95EC4088E}" type="slidenum">
              <a:rPr lang="en-US"/>
              <a:pPr>
                <a:defRPr/>
              </a:pPr>
              <a:t>‹#›</a:t>
            </a:fld>
            <a:endParaRPr lang="en-US"/>
          </a:p>
        </p:txBody>
      </p:sp>
    </p:spTree>
    <p:extLst>
      <p:ext uri="{BB962C8B-B14F-4D97-AF65-F5344CB8AC3E}">
        <p14:creationId xmlns="" xmlns:p14="http://schemas.microsoft.com/office/powerpoint/2010/main" val="26563152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FFDB5BE-9B9F-46C6-B785-A4309DC11E63}" type="datetimeFigureOut">
              <a:rPr lang="en-US"/>
              <a:pPr>
                <a:defRPr/>
              </a:pPr>
              <a:t>8/14/2016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296D751-3F33-4EE4-93D7-2B69BC2C6163}" type="slidenum">
              <a:rPr lang="en-US"/>
              <a:pPr>
                <a:defRPr/>
              </a:pPr>
              <a:t>‹#›</a:t>
            </a:fld>
            <a:endParaRPr lang="en-US"/>
          </a:p>
        </p:txBody>
      </p:sp>
    </p:spTree>
    <p:extLst>
      <p:ext uri="{BB962C8B-B14F-4D97-AF65-F5344CB8AC3E}">
        <p14:creationId xmlns="" xmlns:p14="http://schemas.microsoft.com/office/powerpoint/2010/main" val="11560162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1B4CF55-893D-4CC2-9B5C-9C20AFF15AF0}" type="datetimeFigureOut">
              <a:rPr lang="en-US"/>
              <a:pPr>
                <a:defRPr/>
              </a:pPr>
              <a:t>8/14/2016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D44662C-A150-497D-8BB5-2AC54BBB593B}" type="slidenum">
              <a:rPr lang="en-US"/>
              <a:pPr>
                <a:defRPr/>
              </a:pPr>
              <a:t>‹#›</a:t>
            </a:fld>
            <a:endParaRPr lang="en-US"/>
          </a:p>
        </p:txBody>
      </p:sp>
    </p:spTree>
    <p:extLst>
      <p:ext uri="{BB962C8B-B14F-4D97-AF65-F5344CB8AC3E}">
        <p14:creationId xmlns="" xmlns:p14="http://schemas.microsoft.com/office/powerpoint/2010/main" val="26630538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7678829-BC95-4EE3-9EBC-D25589A708F2}" type="datetimeFigureOut">
              <a:rPr lang="en-US"/>
              <a:pPr>
                <a:defRPr/>
              </a:pPr>
              <a:t>8/14/2016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9316424-6E74-4EEC-A8EC-C233E63B7DB6}" type="slidenum">
              <a:rPr lang="en-US"/>
              <a:pPr>
                <a:defRPr/>
              </a:pPr>
              <a:t>‹#›</a:t>
            </a:fld>
            <a:endParaRPr lang="en-US"/>
          </a:p>
        </p:txBody>
      </p:sp>
    </p:spTree>
    <p:extLst>
      <p:ext uri="{BB962C8B-B14F-4D97-AF65-F5344CB8AC3E}">
        <p14:creationId xmlns="" xmlns:p14="http://schemas.microsoft.com/office/powerpoint/2010/main" val="2779098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p:cNvSpPr>
            <a:spLocks noGrp="1" noChangeArrowheads="1"/>
          </p:cNvSpPr>
          <p:nvPr>
            <p:ph type="sldNum" sz="quarter" idx="11"/>
          </p:nvPr>
        </p:nvSpPr>
        <p:spPr>
          <a:ln/>
        </p:spPr>
        <p:txBody>
          <a:bodyPr/>
          <a:lstStyle>
            <a:lvl1pPr>
              <a:defRPr/>
            </a:lvl1pPr>
          </a:lstStyle>
          <a:p>
            <a:pPr>
              <a:defRPr/>
            </a:pPr>
            <a:fld id="{A31D88DA-31CB-4D2B-8B7E-D8EDAF81A235}"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20855294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3D9DC48-2695-4C75-B8E1-E686393A8E1B}" type="datetimeFigureOut">
              <a:rPr lang="en-US"/>
              <a:pPr>
                <a:defRPr/>
              </a:pPr>
              <a:t>8/14/2016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8BF8843-BD7C-4B9D-83E9-BBAE6E9501C1}" type="slidenum">
              <a:rPr lang="en-US"/>
              <a:pPr>
                <a:defRPr/>
              </a:pPr>
              <a:t>‹#›</a:t>
            </a:fld>
            <a:endParaRPr lang="en-US"/>
          </a:p>
        </p:txBody>
      </p:sp>
    </p:spTree>
    <p:extLst>
      <p:ext uri="{BB962C8B-B14F-4D97-AF65-F5344CB8AC3E}">
        <p14:creationId xmlns="" xmlns:p14="http://schemas.microsoft.com/office/powerpoint/2010/main" val="32987181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21703CB-1706-4E27-BF71-FCCDD747A05F}" type="datetimeFigureOut">
              <a:rPr lang="en-US"/>
              <a:pPr>
                <a:defRPr/>
              </a:pPr>
              <a:t>8/14/2016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048C1F-9FFA-4982-BD39-FFDA6D8F61B0}" type="slidenum">
              <a:rPr lang="en-US"/>
              <a:pPr>
                <a:defRPr/>
              </a:pPr>
              <a:t>‹#›</a:t>
            </a:fld>
            <a:endParaRPr lang="en-US"/>
          </a:p>
        </p:txBody>
      </p:sp>
    </p:spTree>
    <p:extLst>
      <p:ext uri="{BB962C8B-B14F-4D97-AF65-F5344CB8AC3E}">
        <p14:creationId xmlns="" xmlns:p14="http://schemas.microsoft.com/office/powerpoint/2010/main" val="137074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6D72B74-0EE1-42CE-886F-5C3859B056F1}" type="datetimeFigureOut">
              <a:rPr lang="en-US"/>
              <a:pPr>
                <a:defRPr/>
              </a:pPr>
              <a:t>8/14/2016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B797DA-2FA5-409F-8B71-E6FF16997D1B}" type="slidenum">
              <a:rPr lang="en-US"/>
              <a:pPr>
                <a:defRPr/>
              </a:pPr>
              <a:t>‹#›</a:t>
            </a:fld>
            <a:endParaRPr lang="en-US"/>
          </a:p>
        </p:txBody>
      </p:sp>
    </p:spTree>
    <p:extLst>
      <p:ext uri="{BB962C8B-B14F-4D97-AF65-F5344CB8AC3E}">
        <p14:creationId xmlns="" xmlns:p14="http://schemas.microsoft.com/office/powerpoint/2010/main" val="16069204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grpSp>
      </p:grpSp>
      <p:sp>
        <p:nvSpPr>
          <p:cNvPr id="718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altLang="en-US" noProof="0"/>
              <a:t>Click to edit Master title style</a:t>
            </a:r>
          </a:p>
        </p:txBody>
      </p:sp>
      <p:sp>
        <p:nvSpPr>
          <p:cNvPr id="7188" name="Rectangle 20"/>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en-US" altLang="en-US" noProof="0"/>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ltLang="en-US"/>
          </a:p>
        </p:txBody>
      </p:sp>
      <p:sp>
        <p:nvSpPr>
          <p:cNvPr id="19" name="Rectangle 17"/>
          <p:cNvSpPr>
            <a:spLocks noGrp="1" noChangeArrowheads="1"/>
          </p:cNvSpPr>
          <p:nvPr>
            <p:ph type="ftr" sz="quarter" idx="11"/>
          </p:nvPr>
        </p:nvSpPr>
        <p:spPr/>
        <p:txBody>
          <a:bodyPr/>
          <a:lstStyle>
            <a:lvl1pPr>
              <a:defRPr/>
            </a:lvl1pPr>
          </a:lstStyle>
          <a:p>
            <a:pPr>
              <a:defRPr/>
            </a:pPr>
            <a:endParaRPr lang="en-US" altLang="en-US"/>
          </a:p>
        </p:txBody>
      </p:sp>
      <p:sp>
        <p:nvSpPr>
          <p:cNvPr id="20" name="Rectangle 18"/>
          <p:cNvSpPr>
            <a:spLocks noGrp="1" noChangeArrowheads="1"/>
          </p:cNvSpPr>
          <p:nvPr>
            <p:ph type="sldNum" sz="quarter" idx="12"/>
          </p:nvPr>
        </p:nvSpPr>
        <p:spPr/>
        <p:txBody>
          <a:bodyPr/>
          <a:lstStyle>
            <a:lvl1pPr>
              <a:defRPr smtClean="0"/>
            </a:lvl1pPr>
          </a:lstStyle>
          <a:p>
            <a:pPr>
              <a:defRPr/>
            </a:pPr>
            <a:fld id="{0DD4DAFF-AABA-4A9A-B84C-C89B341DCF4A}" type="slidenum">
              <a:rPr lang="en-US" altLang="en-US"/>
              <a:pPr>
                <a:defRPr/>
              </a:pPr>
              <a:t>‹#›</a:t>
            </a:fld>
            <a:endParaRPr lang="en-US" altLang="en-US"/>
          </a:p>
        </p:txBody>
      </p:sp>
    </p:spTree>
    <p:extLst>
      <p:ext uri="{BB962C8B-B14F-4D97-AF65-F5344CB8AC3E}">
        <p14:creationId xmlns="" xmlns:p14="http://schemas.microsoft.com/office/powerpoint/2010/main" val="19790354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p:cNvSpPr>
            <a:spLocks noGrp="1" noChangeArrowheads="1"/>
          </p:cNvSpPr>
          <p:nvPr>
            <p:ph type="sldNum" sz="quarter" idx="11"/>
          </p:nvPr>
        </p:nvSpPr>
        <p:spPr>
          <a:ln/>
        </p:spPr>
        <p:txBody>
          <a:bodyPr/>
          <a:lstStyle>
            <a:lvl1pPr>
              <a:defRPr/>
            </a:lvl1pPr>
          </a:lstStyle>
          <a:p>
            <a:pPr>
              <a:defRPr/>
            </a:pPr>
            <a:fld id="{58313D75-014D-4D5F-A418-29EFD52E1158}"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12616259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p:cNvSpPr>
            <a:spLocks noGrp="1" noChangeArrowheads="1"/>
          </p:cNvSpPr>
          <p:nvPr>
            <p:ph type="sldNum" sz="quarter" idx="11"/>
          </p:nvPr>
        </p:nvSpPr>
        <p:spPr>
          <a:ln/>
        </p:spPr>
        <p:txBody>
          <a:bodyPr/>
          <a:lstStyle>
            <a:lvl1pPr>
              <a:defRPr/>
            </a:lvl1pPr>
          </a:lstStyle>
          <a:p>
            <a:pPr>
              <a:defRPr/>
            </a:pPr>
            <a:fld id="{B4FDA260-0D4F-4162-8737-7B4A2A862C1F}"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2859315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p:cNvSpPr>
            <a:spLocks noGrp="1" noChangeArrowheads="1"/>
          </p:cNvSpPr>
          <p:nvPr>
            <p:ph type="sldNum" sz="quarter" idx="11"/>
          </p:nvPr>
        </p:nvSpPr>
        <p:spPr>
          <a:ln/>
        </p:spPr>
        <p:txBody>
          <a:bodyPr/>
          <a:lstStyle>
            <a:lvl1pPr>
              <a:defRPr/>
            </a:lvl1pPr>
          </a:lstStyle>
          <a:p>
            <a:pPr>
              <a:defRPr/>
            </a:pPr>
            <a:fld id="{6FBD3A63-CF30-47EA-9671-3D4BABCA0247}" type="slidenum">
              <a:rPr lang="en-US" altLang="en-US"/>
              <a:pPr>
                <a:defRPr/>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29081258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8" name="Rectangle 3"/>
          <p:cNvSpPr>
            <a:spLocks noGrp="1" noChangeArrowheads="1"/>
          </p:cNvSpPr>
          <p:nvPr>
            <p:ph type="sldNum" sz="quarter" idx="11"/>
          </p:nvPr>
        </p:nvSpPr>
        <p:spPr>
          <a:ln/>
        </p:spPr>
        <p:txBody>
          <a:bodyPr/>
          <a:lstStyle>
            <a:lvl1pPr>
              <a:defRPr/>
            </a:lvl1pPr>
          </a:lstStyle>
          <a:p>
            <a:pPr>
              <a:defRPr/>
            </a:pPr>
            <a:fld id="{799A2FD1-65A3-46D8-AB16-6AB8FD0D05D8}" type="slidenum">
              <a:rPr lang="en-US" altLang="en-US"/>
              <a:pPr>
                <a:defRPr/>
              </a:pPr>
              <a:t>‹#›</a:t>
            </a:fld>
            <a:endParaRPr lang="en-US" alt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27540814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4" name="Rectangle 3"/>
          <p:cNvSpPr>
            <a:spLocks noGrp="1" noChangeArrowheads="1"/>
          </p:cNvSpPr>
          <p:nvPr>
            <p:ph type="sldNum" sz="quarter" idx="11"/>
          </p:nvPr>
        </p:nvSpPr>
        <p:spPr>
          <a:ln/>
        </p:spPr>
        <p:txBody>
          <a:bodyPr/>
          <a:lstStyle>
            <a:lvl1pPr>
              <a:defRPr/>
            </a:lvl1pPr>
          </a:lstStyle>
          <a:p>
            <a:pPr>
              <a:defRPr/>
            </a:pPr>
            <a:fld id="{1B75A335-99D7-4A92-AEFC-4E1B784FBD0E}" type="slidenum">
              <a:rPr lang="en-US" altLang="en-US"/>
              <a:pPr>
                <a:defRPr/>
              </a:pPr>
              <a:t>‹#›</a:t>
            </a:fld>
            <a:endParaRPr lang="en-US" alt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36429702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3" name="Rectangle 3"/>
          <p:cNvSpPr>
            <a:spLocks noGrp="1" noChangeArrowheads="1"/>
          </p:cNvSpPr>
          <p:nvPr>
            <p:ph type="sldNum" sz="quarter" idx="11"/>
          </p:nvPr>
        </p:nvSpPr>
        <p:spPr>
          <a:ln/>
        </p:spPr>
        <p:txBody>
          <a:bodyPr/>
          <a:lstStyle>
            <a:lvl1pPr>
              <a:defRPr/>
            </a:lvl1pPr>
          </a:lstStyle>
          <a:p>
            <a:pPr>
              <a:defRPr/>
            </a:pPr>
            <a:fld id="{5B65907F-A3BE-4FA6-AB0A-903C7305347B}" type="slidenum">
              <a:rPr lang="en-US" altLang="en-US"/>
              <a:pPr>
                <a:defRPr/>
              </a:pPr>
              <a:t>‹#›</a:t>
            </a:fld>
            <a:endParaRPr lang="en-US" alt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1881564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p:cNvSpPr>
            <a:spLocks noGrp="1" noChangeArrowheads="1"/>
          </p:cNvSpPr>
          <p:nvPr>
            <p:ph type="sldNum" sz="quarter" idx="11"/>
          </p:nvPr>
        </p:nvSpPr>
        <p:spPr>
          <a:ln/>
        </p:spPr>
        <p:txBody>
          <a:bodyPr/>
          <a:lstStyle>
            <a:lvl1pPr>
              <a:defRPr/>
            </a:lvl1pPr>
          </a:lstStyle>
          <a:p>
            <a:pPr>
              <a:defRPr/>
            </a:pPr>
            <a:fld id="{EDCC66DD-96AE-45EB-AA5E-7E6BCB8D95A3}"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38746432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p:cNvSpPr>
            <a:spLocks noGrp="1" noChangeArrowheads="1"/>
          </p:cNvSpPr>
          <p:nvPr>
            <p:ph type="sldNum" sz="quarter" idx="11"/>
          </p:nvPr>
        </p:nvSpPr>
        <p:spPr>
          <a:ln/>
        </p:spPr>
        <p:txBody>
          <a:bodyPr/>
          <a:lstStyle>
            <a:lvl1pPr>
              <a:defRPr/>
            </a:lvl1pPr>
          </a:lstStyle>
          <a:p>
            <a:pPr>
              <a:defRPr/>
            </a:pPr>
            <a:fld id="{E5FF0440-AB43-442E-AFF8-FFE1CBF312B0}" type="slidenum">
              <a:rPr lang="en-US" altLang="en-US"/>
              <a:pPr>
                <a:defRPr/>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2594611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p:cNvSpPr>
            <a:spLocks noGrp="1" noChangeArrowheads="1"/>
          </p:cNvSpPr>
          <p:nvPr>
            <p:ph type="sldNum" sz="quarter" idx="11"/>
          </p:nvPr>
        </p:nvSpPr>
        <p:spPr>
          <a:ln/>
        </p:spPr>
        <p:txBody>
          <a:bodyPr/>
          <a:lstStyle>
            <a:lvl1pPr>
              <a:defRPr/>
            </a:lvl1pPr>
          </a:lstStyle>
          <a:p>
            <a:pPr>
              <a:defRPr/>
            </a:pPr>
            <a:fld id="{B8C6AEC8-30E1-41A2-8512-A2461C4BD7FD}" type="slidenum">
              <a:rPr lang="en-US" altLang="en-US"/>
              <a:pPr>
                <a:defRPr/>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15224200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p:cNvSpPr>
            <a:spLocks noGrp="1" noChangeArrowheads="1"/>
          </p:cNvSpPr>
          <p:nvPr>
            <p:ph type="sldNum" sz="quarter" idx="11"/>
          </p:nvPr>
        </p:nvSpPr>
        <p:spPr>
          <a:ln/>
        </p:spPr>
        <p:txBody>
          <a:bodyPr/>
          <a:lstStyle>
            <a:lvl1pPr>
              <a:defRPr/>
            </a:lvl1pPr>
          </a:lstStyle>
          <a:p>
            <a:pPr>
              <a:defRPr/>
            </a:pPr>
            <a:fld id="{9410201B-23CB-488D-90F9-48B8D887B03C}"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31067455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p:cNvSpPr>
            <a:spLocks noGrp="1" noChangeArrowheads="1"/>
          </p:cNvSpPr>
          <p:nvPr>
            <p:ph type="sldNum" sz="quarter" idx="11"/>
          </p:nvPr>
        </p:nvSpPr>
        <p:spPr>
          <a:ln/>
        </p:spPr>
        <p:txBody>
          <a:bodyPr/>
          <a:lstStyle>
            <a:lvl1pPr>
              <a:defRPr/>
            </a:lvl1pPr>
          </a:lstStyle>
          <a:p>
            <a:pPr>
              <a:defRPr/>
            </a:pPr>
            <a:fld id="{46F6A734-0DE2-4A98-9CB4-BDC21F2A44FB}"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3464839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p:cNvSpPr>
            <a:spLocks noGrp="1" noChangeArrowheads="1"/>
          </p:cNvSpPr>
          <p:nvPr>
            <p:ph type="sldNum" sz="quarter" idx="11"/>
          </p:nvPr>
        </p:nvSpPr>
        <p:spPr>
          <a:ln/>
        </p:spPr>
        <p:txBody>
          <a:bodyPr/>
          <a:lstStyle>
            <a:lvl1pPr>
              <a:defRPr/>
            </a:lvl1pPr>
          </a:lstStyle>
          <a:p>
            <a:pPr>
              <a:defRPr/>
            </a:pPr>
            <a:fld id="{EEA23C09-3F28-4F73-80E1-6C2ED54C7756}" type="slidenum">
              <a:rPr lang="en-US" altLang="en-US"/>
              <a:pPr>
                <a:defRPr/>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153987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8" name="Rectangle 3"/>
          <p:cNvSpPr>
            <a:spLocks noGrp="1" noChangeArrowheads="1"/>
          </p:cNvSpPr>
          <p:nvPr>
            <p:ph type="sldNum" sz="quarter" idx="11"/>
          </p:nvPr>
        </p:nvSpPr>
        <p:spPr>
          <a:ln/>
        </p:spPr>
        <p:txBody>
          <a:bodyPr/>
          <a:lstStyle>
            <a:lvl1pPr>
              <a:defRPr/>
            </a:lvl1pPr>
          </a:lstStyle>
          <a:p>
            <a:pPr>
              <a:defRPr/>
            </a:pPr>
            <a:fld id="{8E8E32E0-5408-4466-85AC-12813B3EDAA7}" type="slidenum">
              <a:rPr lang="en-US" altLang="en-US"/>
              <a:pPr>
                <a:defRPr/>
              </a:pPr>
              <a:t>‹#›</a:t>
            </a:fld>
            <a:endParaRPr lang="en-US" alt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2339153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4" name="Rectangle 3"/>
          <p:cNvSpPr>
            <a:spLocks noGrp="1" noChangeArrowheads="1"/>
          </p:cNvSpPr>
          <p:nvPr>
            <p:ph type="sldNum" sz="quarter" idx="11"/>
          </p:nvPr>
        </p:nvSpPr>
        <p:spPr>
          <a:ln/>
        </p:spPr>
        <p:txBody>
          <a:bodyPr/>
          <a:lstStyle>
            <a:lvl1pPr>
              <a:defRPr/>
            </a:lvl1pPr>
          </a:lstStyle>
          <a:p>
            <a:pPr>
              <a:defRPr/>
            </a:pPr>
            <a:fld id="{95148EA0-4086-418C-9C05-2DC9B5CEDED1}" type="slidenum">
              <a:rPr lang="en-US" altLang="en-US"/>
              <a:pPr>
                <a:defRPr/>
              </a:pPr>
              <a:t>‹#›</a:t>
            </a:fld>
            <a:endParaRPr lang="en-US" alt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153904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3" name="Rectangle 3"/>
          <p:cNvSpPr>
            <a:spLocks noGrp="1" noChangeArrowheads="1"/>
          </p:cNvSpPr>
          <p:nvPr>
            <p:ph type="sldNum" sz="quarter" idx="11"/>
          </p:nvPr>
        </p:nvSpPr>
        <p:spPr>
          <a:ln/>
        </p:spPr>
        <p:txBody>
          <a:bodyPr/>
          <a:lstStyle>
            <a:lvl1pPr>
              <a:defRPr/>
            </a:lvl1pPr>
          </a:lstStyle>
          <a:p>
            <a:pPr>
              <a:defRPr/>
            </a:pPr>
            <a:fld id="{1C899078-C65B-4039-B842-830AEBB27E26}" type="slidenum">
              <a:rPr lang="en-US" altLang="en-US"/>
              <a:pPr>
                <a:defRPr/>
              </a:pPr>
              <a:t>‹#›</a:t>
            </a:fld>
            <a:endParaRPr lang="en-US" alt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415012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p:cNvSpPr>
            <a:spLocks noGrp="1" noChangeArrowheads="1"/>
          </p:cNvSpPr>
          <p:nvPr>
            <p:ph type="sldNum" sz="quarter" idx="11"/>
          </p:nvPr>
        </p:nvSpPr>
        <p:spPr>
          <a:ln/>
        </p:spPr>
        <p:txBody>
          <a:bodyPr/>
          <a:lstStyle>
            <a:lvl1pPr>
              <a:defRPr/>
            </a:lvl1pPr>
          </a:lstStyle>
          <a:p>
            <a:pPr>
              <a:defRPr/>
            </a:pPr>
            <a:fld id="{A3B4D19A-334C-46A2-8989-9AAD418C0B0B}" type="slidenum">
              <a:rPr lang="en-US" altLang="en-US"/>
              <a:pPr>
                <a:defRPr/>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824586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p:cNvSpPr>
            <a:spLocks noGrp="1" noChangeArrowheads="1"/>
          </p:cNvSpPr>
          <p:nvPr>
            <p:ph type="sldNum" sz="quarter" idx="11"/>
          </p:nvPr>
        </p:nvSpPr>
        <p:spPr>
          <a:ln/>
        </p:spPr>
        <p:txBody>
          <a:bodyPr/>
          <a:lstStyle>
            <a:lvl1pPr>
              <a:defRPr/>
            </a:lvl1pPr>
          </a:lstStyle>
          <a:p>
            <a:pPr>
              <a:defRPr/>
            </a:pPr>
            <a:fld id="{D0B58622-02AA-4A4E-B084-521CAC2515E1}" type="slidenum">
              <a:rPr lang="en-US" altLang="en-US"/>
              <a:pPr>
                <a:defRPr/>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 xmlns:p14="http://schemas.microsoft.com/office/powerpoint/2010/main" val="1056236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ltLang="en-US"/>
          </a:p>
        </p:txBody>
      </p:sp>
      <p:sp>
        <p:nvSpPr>
          <p:cNvPr id="6147"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Black" panose="020B0A04020102020204" pitchFamily="34" charset="0"/>
              </a:defRPr>
            </a:lvl1pPr>
          </a:lstStyle>
          <a:p>
            <a:pPr>
              <a:defRPr/>
            </a:pPr>
            <a:fld id="{D79E2D64-D019-42FB-A8E3-3668FA9DDFB2}" type="slidenum">
              <a:rPr lang="en-US" altLang="en-US"/>
              <a:pPr>
                <a:defRPr/>
              </a:pPr>
              <a:t>‹#›</a:t>
            </a:fld>
            <a:endParaRPr lang="en-US" altLang="en-US"/>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160"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786"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txStyles>
    <p:titleStyle>
      <a:lvl1pPr algn="l" rtl="0" eaLnBrk="0" fontAlgn="base" hangingPunct="0">
        <a:spcBef>
          <a:spcPct val="0"/>
        </a:spcBef>
        <a:spcAft>
          <a:spcPct val="0"/>
        </a:spcAft>
        <a:defRPr sz="4400" kern="12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panose="020B0604020202020204" pitchFamily="34" charset="0"/>
        </a:defRPr>
      </a:lvl2pPr>
      <a:lvl3pPr algn="l" rtl="0" eaLnBrk="0" fontAlgn="base" hangingPunct="0">
        <a:spcBef>
          <a:spcPct val="0"/>
        </a:spcBef>
        <a:spcAft>
          <a:spcPct val="0"/>
        </a:spcAft>
        <a:defRPr sz="4400">
          <a:solidFill>
            <a:schemeClr val="tx1"/>
          </a:solidFill>
          <a:latin typeface="Arial" panose="020B0604020202020204" pitchFamily="34" charset="0"/>
        </a:defRPr>
      </a:lvl3pPr>
      <a:lvl4pPr algn="l" rtl="0" eaLnBrk="0" fontAlgn="base" hangingPunct="0">
        <a:spcBef>
          <a:spcPct val="0"/>
        </a:spcBef>
        <a:spcAft>
          <a:spcPct val="0"/>
        </a:spcAft>
        <a:defRPr sz="4400">
          <a:solidFill>
            <a:schemeClr val="tx1"/>
          </a:solidFill>
          <a:latin typeface="Arial" panose="020B0604020202020204" pitchFamily="34" charset="0"/>
        </a:defRPr>
      </a:lvl4pPr>
      <a:lvl5pPr algn="l" rtl="0" eaLnBrk="0" fontAlgn="base" hangingPunct="0">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9CF85678-F796-430C-B341-ECC2D8E0B3F3}" type="datetimeFigureOut">
              <a:rPr lang="en-US"/>
              <a:pPr>
                <a:defRPr/>
              </a:pPr>
              <a:t>8/14/2016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31DC8B4-C4D3-4D8F-94F4-35F63A9C3A0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ltLang="en-US"/>
          </a:p>
        </p:txBody>
      </p:sp>
      <p:sp>
        <p:nvSpPr>
          <p:cNvPr id="6147"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Black" panose="020B0A04020102020204" pitchFamily="34" charset="0"/>
              </a:defRPr>
            </a:lvl1pPr>
          </a:lstStyle>
          <a:p>
            <a:pPr>
              <a:defRPr/>
            </a:pPr>
            <a:fld id="{579EE80C-E780-475C-A252-EAD69BE3AAAF}" type="slidenum">
              <a:rPr lang="en-US" altLang="en-US"/>
              <a:pPr>
                <a:defRPr/>
              </a:pPr>
              <a:t>‹#›</a:t>
            </a:fld>
            <a:endParaRPr lang="en-US" altLang="en-US"/>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160"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Tree>
    <p:extLst>
      <p:ext uri="{BB962C8B-B14F-4D97-AF65-F5344CB8AC3E}">
        <p14:creationId xmlns="" xmlns:p14="http://schemas.microsoft.com/office/powerpoint/2010/main" val="4090197644"/>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xStyles>
    <p:titleStyle>
      <a:lvl1pPr algn="l" rtl="0" eaLnBrk="0" fontAlgn="base" hangingPunct="0">
        <a:spcBef>
          <a:spcPct val="0"/>
        </a:spcBef>
        <a:spcAft>
          <a:spcPct val="0"/>
        </a:spcAft>
        <a:defRPr sz="4400" kern="12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panose="020B0604020202020204" pitchFamily="34" charset="0"/>
        </a:defRPr>
      </a:lvl2pPr>
      <a:lvl3pPr algn="l" rtl="0" eaLnBrk="0" fontAlgn="base" hangingPunct="0">
        <a:spcBef>
          <a:spcPct val="0"/>
        </a:spcBef>
        <a:spcAft>
          <a:spcPct val="0"/>
        </a:spcAft>
        <a:defRPr sz="4400">
          <a:solidFill>
            <a:schemeClr val="tx1"/>
          </a:solidFill>
          <a:latin typeface="Arial" panose="020B0604020202020204" pitchFamily="34" charset="0"/>
        </a:defRPr>
      </a:lvl3pPr>
      <a:lvl4pPr algn="l" rtl="0" eaLnBrk="0" fontAlgn="base" hangingPunct="0">
        <a:spcBef>
          <a:spcPct val="0"/>
        </a:spcBef>
        <a:spcAft>
          <a:spcPct val="0"/>
        </a:spcAft>
        <a:defRPr sz="4400">
          <a:solidFill>
            <a:schemeClr val="tx1"/>
          </a:solidFill>
          <a:latin typeface="Arial" panose="020B0604020202020204" pitchFamily="34" charset="0"/>
        </a:defRPr>
      </a:lvl4pPr>
      <a:lvl5pPr algn="l" rtl="0" eaLnBrk="0" fontAlgn="base" hangingPunct="0">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99">
            <a:alpha val="41176"/>
          </a:srgbClr>
        </a:solidFill>
        <a:effectLst/>
      </p:bgPr>
    </p:bg>
    <p:spTree>
      <p:nvGrpSpPr>
        <p:cNvPr id="1" name=""/>
        <p:cNvGrpSpPr/>
        <p:nvPr/>
      </p:nvGrpSpPr>
      <p:grpSpPr>
        <a:xfrm>
          <a:off x="0" y="0"/>
          <a:ext cx="0" cy="0"/>
          <a:chOff x="0" y="0"/>
          <a:chExt cx="0" cy="0"/>
        </a:xfrm>
      </p:grpSpPr>
      <p:sp>
        <p:nvSpPr>
          <p:cNvPr id="8194" name="Subtitle 2"/>
          <p:cNvSpPr>
            <a:spLocks noGrp="1"/>
          </p:cNvSpPr>
          <p:nvPr>
            <p:ph type="subTitle" idx="1"/>
          </p:nvPr>
        </p:nvSpPr>
        <p:spPr>
          <a:xfrm>
            <a:off x="1371600" y="3048000"/>
            <a:ext cx="6400800" cy="838200"/>
          </a:xfrm>
        </p:spPr>
        <p:txBody>
          <a:bodyPr/>
          <a:lstStyle/>
          <a:p>
            <a:pPr eaLnBrk="1" hangingPunct="1"/>
            <a:r>
              <a:rPr lang="en-US" altLang="en-US">
                <a:solidFill>
                  <a:schemeClr val="tx1"/>
                </a:solidFill>
              </a:rPr>
              <a:t>1 Corinthians 1</a:t>
            </a:r>
          </a:p>
        </p:txBody>
      </p:sp>
      <p:sp>
        <p:nvSpPr>
          <p:cNvPr id="4" name="Bevel 3"/>
          <p:cNvSpPr/>
          <p:nvPr/>
        </p:nvSpPr>
        <p:spPr>
          <a:xfrm>
            <a:off x="922338" y="914400"/>
            <a:ext cx="7307262" cy="1728788"/>
          </a:xfrm>
          <a:prstGeom prst="bevel">
            <a:avLst/>
          </a:prstGeom>
          <a:blipFill>
            <a:blip r:embed="rId2" cstate="print"/>
            <a:tile tx="0" ty="0" sx="100000" sy="100000" flip="none" algn="tl"/>
          </a:blipFill>
          <a:ln w="12700">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4800" kern="0" dirty="0">
                <a:solidFill>
                  <a:schemeClr val="tx1"/>
                </a:solidFill>
                <a:latin typeface="Verdana" panose="020B0604030504040204" pitchFamily="34" charset="0"/>
                <a:ea typeface="Verdana" panose="020B0604030504040204" pitchFamily="34" charset="0"/>
                <a:cs typeface="Verdana" panose="020B0604030504040204" pitchFamily="34" charset="0"/>
              </a:rPr>
              <a:t>The Moral Compass  </a:t>
            </a:r>
            <a:endParaRPr lang="en-US" sz="4400" kern="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pic>
        <p:nvPicPr>
          <p:cNvPr id="8196" name="Picture 1" descr="cardinal or compass directions in class this is a compass"/>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003550" y="3657600"/>
            <a:ext cx="3124200" cy="312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alpha val="41176"/>
          </a:schemeClr>
        </a:solidFill>
        <a:effectLst/>
      </p:bgPr>
    </p:bg>
    <p:spTree>
      <p:nvGrpSpPr>
        <p:cNvPr id="1" name=""/>
        <p:cNvGrpSpPr/>
        <p:nvPr/>
      </p:nvGrpSpPr>
      <p:grpSpPr>
        <a:xfrm>
          <a:off x="0" y="0"/>
          <a:ext cx="0" cy="0"/>
          <a:chOff x="0" y="0"/>
          <a:chExt cx="0" cy="0"/>
        </a:xfrm>
      </p:grpSpPr>
      <p:sp>
        <p:nvSpPr>
          <p:cNvPr id="5" name="AutoShape 4"/>
          <p:cNvSpPr>
            <a:spLocks noChangeArrowheads="1"/>
          </p:cNvSpPr>
          <p:nvPr/>
        </p:nvSpPr>
        <p:spPr bwMode="auto">
          <a:xfrm>
            <a:off x="304800" y="838200"/>
            <a:ext cx="4114800" cy="1828800"/>
          </a:xfrm>
          <a:prstGeom prst="roundRect">
            <a:avLst>
              <a:gd name="adj" fmla="val 16667"/>
            </a:avLst>
          </a:prstGeom>
          <a:solidFill>
            <a:srgbClr val="C0C0C0"/>
          </a:solidFill>
          <a:ln w="9525">
            <a:solidFill>
              <a:srgbClr val="00007D"/>
            </a:solidFill>
            <a:round/>
            <a:headEnd/>
            <a:tailEnd/>
          </a:ln>
          <a:effectLst>
            <a:outerShdw dist="107763" dir="2700000" algn="ctr" rotWithShape="0">
              <a:srgbClr val="00007D">
                <a:alpha val="50000"/>
              </a:srgbClr>
            </a:outerShdw>
          </a:effectLst>
        </p:spPr>
        <p:txBody>
          <a:bodyPr wrap="none" anchor="ct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gn="ctr" eaLnBrk="1" fontAlgn="auto" hangingPunct="1">
              <a:spcBef>
                <a:spcPts val="0"/>
              </a:spcBef>
              <a:spcAft>
                <a:spcPts val="0"/>
              </a:spcAft>
              <a:buFontTx/>
              <a:buAutoNum type="romanUcPeriod"/>
              <a:defRPr/>
            </a:pPr>
            <a:r>
              <a:rPr lang="en-US" altLang="en-US" sz="3600" kern="0" dirty="0"/>
              <a:t>Salvation Of</a:t>
            </a:r>
            <a:br>
              <a:rPr lang="en-US" altLang="en-US" sz="3600" kern="0" dirty="0"/>
            </a:br>
            <a:r>
              <a:rPr lang="en-US" altLang="en-US" sz="3600" kern="0" dirty="0"/>
              <a:t>God’s Wisdom</a:t>
            </a:r>
          </a:p>
          <a:p>
            <a:pPr algn="ctr" eaLnBrk="1" fontAlgn="auto" hangingPunct="1">
              <a:spcBef>
                <a:spcPts val="0"/>
              </a:spcBef>
              <a:spcAft>
                <a:spcPts val="0"/>
              </a:spcAft>
              <a:defRPr/>
            </a:pPr>
            <a:r>
              <a:rPr lang="en-US" altLang="en-US" sz="3200" kern="0" dirty="0"/>
              <a:t>1 Co.1:18</a:t>
            </a:r>
          </a:p>
        </p:txBody>
      </p:sp>
      <p:sp>
        <p:nvSpPr>
          <p:cNvPr id="3" name="AutoShape 4"/>
          <p:cNvSpPr>
            <a:spLocks noChangeArrowheads="1"/>
          </p:cNvSpPr>
          <p:nvPr/>
        </p:nvSpPr>
        <p:spPr bwMode="auto">
          <a:xfrm>
            <a:off x="4648200" y="838200"/>
            <a:ext cx="4114800" cy="1828800"/>
          </a:xfrm>
          <a:prstGeom prst="roundRect">
            <a:avLst>
              <a:gd name="adj" fmla="val 16667"/>
            </a:avLst>
          </a:prstGeom>
          <a:solidFill>
            <a:srgbClr val="C0C0C0"/>
          </a:solidFill>
          <a:ln w="9525">
            <a:solidFill>
              <a:srgbClr val="00007D"/>
            </a:solidFill>
            <a:round/>
            <a:headEnd/>
            <a:tailEnd/>
          </a:ln>
          <a:effectLst>
            <a:outerShdw dist="107763" dir="2700000" algn="ctr" rotWithShape="0">
              <a:srgbClr val="00007D">
                <a:alpha val="50000"/>
              </a:srgbClr>
            </a:outerShdw>
          </a:effectLst>
        </p:spPr>
        <p:txBody>
          <a:bodyPr wrap="none" anchor="ct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marL="0" indent="0" algn="ctr" eaLnBrk="1" fontAlgn="auto" hangingPunct="1">
              <a:spcBef>
                <a:spcPts val="0"/>
              </a:spcBef>
              <a:spcAft>
                <a:spcPts val="0"/>
              </a:spcAft>
              <a:defRPr/>
            </a:pPr>
            <a:r>
              <a:rPr lang="en-US" altLang="en-US" sz="3600" kern="0" dirty="0"/>
              <a:t>II. Superiority Of</a:t>
            </a:r>
            <a:br>
              <a:rPr lang="en-US" altLang="en-US" sz="3600" kern="0" dirty="0"/>
            </a:br>
            <a:r>
              <a:rPr lang="en-US" altLang="en-US" sz="3600" kern="0" dirty="0"/>
              <a:t>God’s Wisdom</a:t>
            </a:r>
          </a:p>
          <a:p>
            <a:pPr algn="ctr" eaLnBrk="1" fontAlgn="auto" hangingPunct="1">
              <a:spcBef>
                <a:spcPts val="0"/>
              </a:spcBef>
              <a:spcAft>
                <a:spcPts val="0"/>
              </a:spcAft>
              <a:defRPr/>
            </a:pPr>
            <a:r>
              <a:rPr lang="en-US" altLang="en-US" sz="3200" kern="0" dirty="0"/>
              <a:t>1 Co.1:19-20</a:t>
            </a:r>
          </a:p>
        </p:txBody>
      </p:sp>
      <p:sp>
        <p:nvSpPr>
          <p:cNvPr id="4" name="AutoShape 4"/>
          <p:cNvSpPr>
            <a:spLocks noChangeArrowheads="1"/>
          </p:cNvSpPr>
          <p:nvPr/>
        </p:nvSpPr>
        <p:spPr bwMode="auto">
          <a:xfrm>
            <a:off x="304800" y="3124200"/>
            <a:ext cx="4114800" cy="1828800"/>
          </a:xfrm>
          <a:prstGeom prst="roundRect">
            <a:avLst>
              <a:gd name="adj" fmla="val 16667"/>
            </a:avLst>
          </a:prstGeom>
          <a:solidFill>
            <a:srgbClr val="C0C0C0"/>
          </a:solidFill>
          <a:ln w="9525">
            <a:solidFill>
              <a:srgbClr val="00007D"/>
            </a:solidFill>
            <a:round/>
            <a:headEnd/>
            <a:tailEnd/>
          </a:ln>
          <a:effectLst>
            <a:outerShdw dist="107763" dir="2700000" algn="ctr" rotWithShape="0">
              <a:srgbClr val="00007D">
                <a:alpha val="50000"/>
              </a:srgbClr>
            </a:outerShdw>
          </a:effectLst>
        </p:spPr>
        <p:txBody>
          <a:bodyPr wrap="none" anchor="ct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gn="ctr" eaLnBrk="1" fontAlgn="auto" hangingPunct="1">
              <a:spcBef>
                <a:spcPts val="0"/>
              </a:spcBef>
              <a:spcAft>
                <a:spcPts val="0"/>
              </a:spcAft>
              <a:defRPr/>
            </a:pPr>
            <a:r>
              <a:rPr lang="en-US" altLang="en-US" sz="3600" kern="0" dirty="0"/>
              <a:t>III. Subject Of</a:t>
            </a:r>
            <a:br>
              <a:rPr lang="en-US" altLang="en-US" sz="3600" kern="0" dirty="0"/>
            </a:br>
            <a:r>
              <a:rPr lang="en-US" altLang="en-US" sz="3600" kern="0" dirty="0"/>
              <a:t>God’s Wisdom</a:t>
            </a:r>
          </a:p>
          <a:p>
            <a:pPr algn="ctr" eaLnBrk="1" fontAlgn="auto" hangingPunct="1">
              <a:spcBef>
                <a:spcPts val="0"/>
              </a:spcBef>
              <a:spcAft>
                <a:spcPts val="0"/>
              </a:spcAft>
              <a:defRPr/>
            </a:pPr>
            <a:r>
              <a:rPr lang="en-US" altLang="en-US" sz="3200" kern="0" dirty="0"/>
              <a:t>1 Co.1:21-25</a:t>
            </a:r>
          </a:p>
        </p:txBody>
      </p:sp>
      <p:sp>
        <p:nvSpPr>
          <p:cNvPr id="6" name="AutoShape 5"/>
          <p:cNvSpPr>
            <a:spLocks noChangeArrowheads="1"/>
          </p:cNvSpPr>
          <p:nvPr/>
        </p:nvSpPr>
        <p:spPr bwMode="auto">
          <a:xfrm>
            <a:off x="4665202" y="3124200"/>
            <a:ext cx="4114800" cy="1828800"/>
          </a:xfrm>
          <a:prstGeom prst="roundRect">
            <a:avLst>
              <a:gd name="adj" fmla="val 16667"/>
            </a:avLst>
          </a:prstGeom>
          <a:solidFill>
            <a:srgbClr val="66CCFF"/>
          </a:solidFill>
          <a:ln w="9525">
            <a:solidFill>
              <a:srgbClr val="00007D"/>
            </a:solidFill>
            <a:round/>
            <a:headEnd/>
            <a:tailEnd/>
          </a:ln>
          <a:effectLst>
            <a:outerShdw dist="107763" dir="2700000" algn="ctr" rotWithShape="0">
              <a:srgbClr val="00007D">
                <a:alpha val="50000"/>
              </a:srgbClr>
            </a:outerShdw>
          </a:effectLst>
        </p:spPr>
        <p:txBody>
          <a:bodyPr wrap="none" anchor="ct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gn="ctr" eaLnBrk="1" fontAlgn="auto" hangingPunct="1">
              <a:spcBef>
                <a:spcPts val="0"/>
              </a:spcBef>
              <a:spcAft>
                <a:spcPts val="0"/>
              </a:spcAft>
              <a:defRPr/>
            </a:pPr>
            <a:r>
              <a:rPr lang="en-US" altLang="en-US" sz="4000" b="1" kern="0" dirty="0">
                <a:solidFill>
                  <a:srgbClr val="00007D"/>
                </a:solidFill>
              </a:rPr>
              <a:t>IV. Silliness Of</a:t>
            </a:r>
            <a:br>
              <a:rPr lang="en-US" altLang="en-US" sz="4000" b="1" kern="0" dirty="0">
                <a:solidFill>
                  <a:srgbClr val="00007D"/>
                </a:solidFill>
              </a:rPr>
            </a:br>
            <a:r>
              <a:rPr lang="en-US" altLang="en-US" sz="4000" b="1" kern="0" dirty="0">
                <a:solidFill>
                  <a:srgbClr val="00007D"/>
                </a:solidFill>
              </a:rPr>
              <a:t>God’s Wisdom</a:t>
            </a:r>
          </a:p>
          <a:p>
            <a:pPr algn="ctr" eaLnBrk="1" fontAlgn="auto" hangingPunct="1">
              <a:spcBef>
                <a:spcPts val="0"/>
              </a:spcBef>
              <a:spcAft>
                <a:spcPts val="0"/>
              </a:spcAft>
              <a:defRPr/>
            </a:pPr>
            <a:r>
              <a:rPr lang="en-US" altLang="en-US" sz="3600" b="1" kern="0" dirty="0">
                <a:solidFill>
                  <a:srgbClr val="000000"/>
                </a:solidFill>
              </a:rPr>
              <a:t>1 Co.1:26-31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457200"/>
            <a:ext cx="8229600" cy="685800"/>
          </a:xfrm>
        </p:spPr>
        <p:txBody>
          <a:bodyPr/>
          <a:lstStyle/>
          <a:p>
            <a:pPr algn="ctr" eaLnBrk="1" hangingPunct="1"/>
            <a:r>
              <a:rPr lang="en-US" altLang="en-US" sz="3700" b="1" i="1"/>
              <a:t>Your calling </a:t>
            </a:r>
            <a:r>
              <a:rPr lang="en-US" altLang="en-US" sz="3700" b="1"/>
              <a:t>(26): look around you</a:t>
            </a:r>
            <a:endParaRPr lang="en-US" altLang="en-US" sz="3700" b="1" i="1"/>
          </a:p>
        </p:txBody>
      </p:sp>
      <p:sp>
        <p:nvSpPr>
          <p:cNvPr id="35843" name="Rectangle 3"/>
          <p:cNvSpPr>
            <a:spLocks noGrp="1" noChangeArrowheads="1"/>
          </p:cNvSpPr>
          <p:nvPr>
            <p:ph type="body" idx="1"/>
          </p:nvPr>
        </p:nvSpPr>
        <p:spPr>
          <a:xfrm>
            <a:off x="457200" y="1219200"/>
            <a:ext cx="8229600" cy="4876800"/>
          </a:xfrm>
        </p:spPr>
        <p:txBody>
          <a:bodyPr/>
          <a:lstStyle/>
          <a:p>
            <a:pPr marL="396875" indent="-396875" eaLnBrk="1" hangingPunct="1"/>
            <a:r>
              <a:rPr lang="en-US" altLang="en-US" b="1"/>
              <a:t>A contrast – </a:t>
            </a:r>
          </a:p>
          <a:p>
            <a:pPr marL="396875" indent="-396875" eaLnBrk="1" hangingPunct="1">
              <a:buFont typeface="Wingdings" panose="05000000000000000000" pitchFamily="2" charset="2"/>
              <a:buNone/>
            </a:pPr>
            <a:endParaRPr lang="en-US" altLang="en-US" b="1"/>
          </a:p>
        </p:txBody>
      </p:sp>
      <p:sp>
        <p:nvSpPr>
          <p:cNvPr id="35844" name="Text Box 4"/>
          <p:cNvSpPr txBox="1">
            <a:spLocks noChangeArrowheads="1"/>
          </p:cNvSpPr>
          <p:nvPr/>
        </p:nvSpPr>
        <p:spPr bwMode="auto">
          <a:xfrm>
            <a:off x="381000" y="1990725"/>
            <a:ext cx="8382000" cy="3876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2800" b="1" u="sng" baseline="30000"/>
              <a:t>26</a:t>
            </a:r>
            <a:r>
              <a:rPr lang="en-US" altLang="en-US" sz="3100" b="1"/>
              <a:t>For you see your calling, brethren, that not many wise according to the flesh, not many mighty, not many noble, are called.  </a:t>
            </a:r>
            <a:r>
              <a:rPr lang="en-US" altLang="en-US" sz="2800" b="1" u="sng" baseline="30000"/>
              <a:t>27</a:t>
            </a:r>
            <a:r>
              <a:rPr lang="en-US" altLang="en-US" sz="3100" b="1"/>
              <a:t>But God has chosen the foolish things of the world to put to shame the wise, and God has chosen the weak things of the world to put to shame the things which are mighty; </a:t>
            </a:r>
            <a:r>
              <a:rPr lang="en-US" altLang="en-US" sz="2800" b="1" u="sng" baseline="30000"/>
              <a:t>28</a:t>
            </a:r>
            <a:r>
              <a:rPr lang="en-US" altLang="en-US" sz="3100" b="1"/>
              <a:t>and the base things of the world...</a:t>
            </a:r>
          </a:p>
        </p:txBody>
      </p:sp>
      <p:sp>
        <p:nvSpPr>
          <p:cNvPr id="35845" name="Oval 5"/>
          <p:cNvSpPr>
            <a:spLocks noChangeArrowheads="1"/>
          </p:cNvSpPr>
          <p:nvPr/>
        </p:nvSpPr>
        <p:spPr bwMode="auto">
          <a:xfrm>
            <a:off x="2209800" y="2514600"/>
            <a:ext cx="1066800" cy="533400"/>
          </a:xfrm>
          <a:prstGeom prst="ellipse">
            <a:avLst/>
          </a:prstGeom>
          <a:solidFill>
            <a:srgbClr val="800000">
              <a:alpha val="20000"/>
            </a:srgbClr>
          </a:solidFill>
          <a:ln w="38100">
            <a:solidFill>
              <a:srgbClr val="800000"/>
            </a:solidFill>
            <a:round/>
            <a:headEnd/>
            <a:tailEnd/>
          </a:ln>
          <a:effec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35846" name="Oval 6"/>
          <p:cNvSpPr>
            <a:spLocks noChangeArrowheads="1"/>
          </p:cNvSpPr>
          <p:nvPr/>
        </p:nvSpPr>
        <p:spPr bwMode="auto">
          <a:xfrm>
            <a:off x="5257800" y="3414252"/>
            <a:ext cx="1447800" cy="533400"/>
          </a:xfrm>
          <a:prstGeom prst="ellipse">
            <a:avLst/>
          </a:prstGeom>
          <a:solidFill>
            <a:srgbClr val="800000">
              <a:alpha val="20000"/>
            </a:srgbClr>
          </a:solidFill>
          <a:ln w="38100">
            <a:solidFill>
              <a:srgbClr val="800000"/>
            </a:solidFill>
            <a:round/>
            <a:headEnd/>
            <a:tailEnd/>
          </a:ln>
          <a:effec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35847" name="Oval 7"/>
          <p:cNvSpPr>
            <a:spLocks noChangeArrowheads="1"/>
          </p:cNvSpPr>
          <p:nvPr/>
        </p:nvSpPr>
        <p:spPr bwMode="auto">
          <a:xfrm>
            <a:off x="1524000" y="2971800"/>
            <a:ext cx="1447800" cy="533400"/>
          </a:xfrm>
          <a:prstGeom prst="ellipse">
            <a:avLst/>
          </a:prstGeom>
          <a:solidFill>
            <a:srgbClr val="000066">
              <a:alpha val="18000"/>
            </a:srgbClr>
          </a:solidFill>
          <a:ln w="38100">
            <a:solidFill>
              <a:srgbClr val="000066"/>
            </a:solidFill>
            <a:round/>
            <a:headEnd/>
            <a:tailEnd/>
          </a:ln>
          <a:effec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35848" name="Oval 8"/>
          <p:cNvSpPr>
            <a:spLocks noChangeArrowheads="1"/>
          </p:cNvSpPr>
          <p:nvPr/>
        </p:nvSpPr>
        <p:spPr bwMode="auto">
          <a:xfrm>
            <a:off x="4281948" y="4404852"/>
            <a:ext cx="1066800" cy="533400"/>
          </a:xfrm>
          <a:prstGeom prst="ellipse">
            <a:avLst/>
          </a:prstGeom>
          <a:solidFill>
            <a:srgbClr val="000066">
              <a:alpha val="18000"/>
            </a:srgbClr>
          </a:solidFill>
          <a:ln w="38100">
            <a:solidFill>
              <a:srgbClr val="000066"/>
            </a:solidFill>
            <a:round/>
            <a:headEnd/>
            <a:tailEnd/>
          </a:ln>
          <a:effec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35849" name="Oval 9"/>
          <p:cNvSpPr>
            <a:spLocks noChangeArrowheads="1"/>
          </p:cNvSpPr>
          <p:nvPr/>
        </p:nvSpPr>
        <p:spPr bwMode="auto">
          <a:xfrm>
            <a:off x="4849764" y="2971800"/>
            <a:ext cx="1219200" cy="533400"/>
          </a:xfrm>
          <a:prstGeom prst="ellipse">
            <a:avLst/>
          </a:prstGeom>
          <a:solidFill>
            <a:srgbClr val="FFFF00">
              <a:alpha val="25000"/>
            </a:srgbClr>
          </a:solidFill>
          <a:ln w="38100">
            <a:solidFill>
              <a:schemeClr val="tx1"/>
            </a:solidFill>
            <a:round/>
            <a:headEnd/>
            <a:tailEnd/>
          </a:ln>
          <a:effec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35850" name="Oval 10"/>
          <p:cNvSpPr>
            <a:spLocks noChangeArrowheads="1"/>
          </p:cNvSpPr>
          <p:nvPr/>
        </p:nvSpPr>
        <p:spPr bwMode="auto">
          <a:xfrm>
            <a:off x="3689556" y="5289756"/>
            <a:ext cx="1066800" cy="533400"/>
          </a:xfrm>
          <a:prstGeom prst="ellipse">
            <a:avLst/>
          </a:prstGeom>
          <a:solidFill>
            <a:srgbClr val="FFFF00">
              <a:alpha val="25000"/>
            </a:srgbClr>
          </a:solidFill>
          <a:ln w="38100">
            <a:solidFill>
              <a:schemeClr val="tx1"/>
            </a:solidFill>
            <a:round/>
            <a:headEnd/>
            <a:tailEnd/>
          </a:ln>
          <a:effec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11" name="Rectangle 10"/>
          <p:cNvSpPr/>
          <p:nvPr/>
        </p:nvSpPr>
        <p:spPr bwMode="auto">
          <a:xfrm>
            <a:off x="0" y="0"/>
            <a:ext cx="9144000" cy="60960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35845"/>
                                        </p:tgtEl>
                                        <p:attrNameLst>
                                          <p:attrName>style.visibility</p:attrName>
                                        </p:attrNameLst>
                                      </p:cBhvr>
                                      <p:to>
                                        <p:strVal val="visible"/>
                                      </p:to>
                                    </p:set>
                                    <p:animEffect transition="in" filter="wipe(left)">
                                      <p:cBhvr>
                                        <p:cTn id="15" dur="500"/>
                                        <p:tgtEl>
                                          <p:spTgt spid="3584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35846"/>
                                        </p:tgtEl>
                                        <p:attrNameLst>
                                          <p:attrName>style.visibility</p:attrName>
                                        </p:attrNameLst>
                                      </p:cBhvr>
                                      <p:to>
                                        <p:strVal val="visible"/>
                                      </p:to>
                                    </p:set>
                                    <p:animEffect transition="in" filter="wipe(left)">
                                      <p:cBhvr>
                                        <p:cTn id="20" dur="500"/>
                                        <p:tgtEl>
                                          <p:spTgt spid="3584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35847"/>
                                        </p:tgtEl>
                                        <p:attrNameLst>
                                          <p:attrName>style.visibility</p:attrName>
                                        </p:attrNameLst>
                                      </p:cBhvr>
                                      <p:to>
                                        <p:strVal val="visible"/>
                                      </p:to>
                                    </p:set>
                                    <p:animEffect transition="in" filter="wipe(left)">
                                      <p:cBhvr>
                                        <p:cTn id="25" dur="500"/>
                                        <p:tgtEl>
                                          <p:spTgt spid="3584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nodeType="clickEffect">
                                  <p:stCondLst>
                                    <p:cond delay="0"/>
                                  </p:stCondLst>
                                  <p:childTnLst>
                                    <p:set>
                                      <p:cBhvr>
                                        <p:cTn id="29" dur="1" fill="hold">
                                          <p:stCondLst>
                                            <p:cond delay="0"/>
                                          </p:stCondLst>
                                        </p:cTn>
                                        <p:tgtEl>
                                          <p:spTgt spid="35848"/>
                                        </p:tgtEl>
                                        <p:attrNameLst>
                                          <p:attrName>style.visibility</p:attrName>
                                        </p:attrNameLst>
                                      </p:cBhvr>
                                      <p:to>
                                        <p:strVal val="visible"/>
                                      </p:to>
                                    </p:set>
                                    <p:animEffect transition="in" filter="wipe(left)">
                                      <p:cBhvr>
                                        <p:cTn id="30" dur="500"/>
                                        <p:tgtEl>
                                          <p:spTgt spid="3584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nodeType="clickEffect">
                                  <p:stCondLst>
                                    <p:cond delay="0"/>
                                  </p:stCondLst>
                                  <p:childTnLst>
                                    <p:set>
                                      <p:cBhvr>
                                        <p:cTn id="34" dur="1" fill="hold">
                                          <p:stCondLst>
                                            <p:cond delay="0"/>
                                          </p:stCondLst>
                                        </p:cTn>
                                        <p:tgtEl>
                                          <p:spTgt spid="35849"/>
                                        </p:tgtEl>
                                        <p:attrNameLst>
                                          <p:attrName>style.visibility</p:attrName>
                                        </p:attrNameLst>
                                      </p:cBhvr>
                                      <p:to>
                                        <p:strVal val="visible"/>
                                      </p:to>
                                    </p:set>
                                    <p:animEffect transition="in" filter="wipe(left)">
                                      <p:cBhvr>
                                        <p:cTn id="35" dur="500"/>
                                        <p:tgtEl>
                                          <p:spTgt spid="35849"/>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nodeType="clickEffect">
                                  <p:stCondLst>
                                    <p:cond delay="0"/>
                                  </p:stCondLst>
                                  <p:childTnLst>
                                    <p:set>
                                      <p:cBhvr>
                                        <p:cTn id="39" dur="1" fill="hold">
                                          <p:stCondLst>
                                            <p:cond delay="0"/>
                                          </p:stCondLst>
                                        </p:cTn>
                                        <p:tgtEl>
                                          <p:spTgt spid="35850"/>
                                        </p:tgtEl>
                                        <p:attrNameLst>
                                          <p:attrName>style.visibility</p:attrName>
                                        </p:attrNameLst>
                                      </p:cBhvr>
                                      <p:to>
                                        <p:strVal val="visible"/>
                                      </p:to>
                                    </p:set>
                                    <p:animEffect transition="in" filter="wipe(left)">
                                      <p:cBhvr>
                                        <p:cTn id="40" dur="500"/>
                                        <p:tgtEl>
                                          <p:spTgt spid="358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990600"/>
          </a:xfrm>
          <a:solidFill>
            <a:schemeClr val="bg1"/>
          </a:solidFill>
        </p:spPr>
        <p:txBody>
          <a:bodyPr/>
          <a:lstStyle/>
          <a:p>
            <a:pPr algn="ctr" eaLnBrk="1" hangingPunct="1"/>
            <a:r>
              <a:rPr lang="en-US" altLang="en-US" sz="3700" b="1" dirty="0"/>
              <a:t>What did God choose? (27-28)</a:t>
            </a:r>
          </a:p>
        </p:txBody>
      </p:sp>
      <p:sp>
        <p:nvSpPr>
          <p:cNvPr id="19459" name="Rectangle 3"/>
          <p:cNvSpPr>
            <a:spLocks noGrp="1" noChangeArrowheads="1"/>
          </p:cNvSpPr>
          <p:nvPr>
            <p:ph type="body" idx="1"/>
          </p:nvPr>
        </p:nvSpPr>
        <p:spPr>
          <a:xfrm>
            <a:off x="457200" y="1219200"/>
            <a:ext cx="8229600" cy="4038600"/>
          </a:xfrm>
        </p:spPr>
        <p:txBody>
          <a:bodyPr/>
          <a:lstStyle/>
          <a:p>
            <a:pPr eaLnBrk="1" hangingPunct="1">
              <a:buFont typeface="Wingdings" panose="05000000000000000000" pitchFamily="2" charset="2"/>
              <a:buNone/>
            </a:pPr>
            <a:r>
              <a:rPr lang="en-US" altLang="en-US" b="1" dirty="0">
                <a:solidFill>
                  <a:srgbClr val="000066"/>
                </a:solidFill>
              </a:rPr>
              <a:t>1. </a:t>
            </a:r>
            <a:r>
              <a:rPr lang="en-US" altLang="en-US" b="1" i="1" dirty="0">
                <a:solidFill>
                  <a:srgbClr val="000066"/>
                </a:solidFill>
              </a:rPr>
              <a:t>Foolish things </a:t>
            </a:r>
            <a:r>
              <a:rPr lang="en-US" altLang="en-US" b="1" dirty="0"/>
              <a:t>(seem meaningless)</a:t>
            </a:r>
          </a:p>
        </p:txBody>
      </p:sp>
      <p:sp>
        <p:nvSpPr>
          <p:cNvPr id="19460" name="Rectangle 4"/>
          <p:cNvSpPr>
            <a:spLocks noChangeArrowheads="1"/>
          </p:cNvSpPr>
          <p:nvPr/>
        </p:nvSpPr>
        <p:spPr bwMode="auto">
          <a:xfrm>
            <a:off x="1172496" y="2057400"/>
            <a:ext cx="3276600" cy="609600"/>
          </a:xfrm>
          <a:prstGeom prst="rect">
            <a:avLst/>
          </a:prstGeom>
          <a:solidFill>
            <a:srgbClr val="000066"/>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3100" b="1" dirty="0">
                <a:solidFill>
                  <a:schemeClr val="bg1"/>
                </a:solidFill>
              </a:rPr>
              <a:t>River, 2 K.5</a:t>
            </a:r>
          </a:p>
        </p:txBody>
      </p:sp>
      <p:sp>
        <p:nvSpPr>
          <p:cNvPr id="19461" name="Rectangle 5"/>
          <p:cNvSpPr>
            <a:spLocks noChangeArrowheads="1"/>
          </p:cNvSpPr>
          <p:nvPr/>
        </p:nvSpPr>
        <p:spPr bwMode="auto">
          <a:xfrm>
            <a:off x="1172496" y="2895600"/>
            <a:ext cx="3276600" cy="609600"/>
          </a:xfrm>
          <a:prstGeom prst="rect">
            <a:avLst/>
          </a:prstGeom>
          <a:solidFill>
            <a:srgbClr val="000066"/>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3100" b="1">
                <a:solidFill>
                  <a:schemeClr val="bg1"/>
                </a:solidFill>
              </a:rPr>
              <a:t>Parade, Josh.6</a:t>
            </a:r>
          </a:p>
        </p:txBody>
      </p:sp>
      <p:sp>
        <p:nvSpPr>
          <p:cNvPr id="19462" name="Rectangle 6"/>
          <p:cNvSpPr>
            <a:spLocks noChangeArrowheads="1"/>
          </p:cNvSpPr>
          <p:nvPr/>
        </p:nvSpPr>
        <p:spPr bwMode="auto">
          <a:xfrm>
            <a:off x="1172496" y="3733800"/>
            <a:ext cx="3276600" cy="609600"/>
          </a:xfrm>
          <a:prstGeom prst="rect">
            <a:avLst/>
          </a:prstGeom>
          <a:solidFill>
            <a:srgbClr val="000066"/>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3100" b="1">
                <a:solidFill>
                  <a:schemeClr val="bg1"/>
                </a:solidFill>
              </a:rPr>
              <a:t>Spit, Jn.9</a:t>
            </a:r>
          </a:p>
        </p:txBody>
      </p:sp>
      <p:sp>
        <p:nvSpPr>
          <p:cNvPr id="19464" name="Rectangle 8"/>
          <p:cNvSpPr>
            <a:spLocks noChangeArrowheads="1"/>
          </p:cNvSpPr>
          <p:nvPr/>
        </p:nvSpPr>
        <p:spPr bwMode="auto">
          <a:xfrm>
            <a:off x="4692444" y="2057400"/>
            <a:ext cx="3276600" cy="609600"/>
          </a:xfrm>
          <a:prstGeom prst="rect">
            <a:avLst/>
          </a:prstGeom>
          <a:solidFill>
            <a:srgbClr val="000066"/>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3100" b="1" dirty="0">
                <a:solidFill>
                  <a:schemeClr val="bg1"/>
                </a:solidFill>
              </a:rPr>
              <a:t>Baptism, 1 Co.1</a:t>
            </a:r>
          </a:p>
        </p:txBody>
      </p:sp>
      <p:sp>
        <p:nvSpPr>
          <p:cNvPr id="19465" name="Rectangle 9"/>
          <p:cNvSpPr>
            <a:spLocks noChangeArrowheads="1"/>
          </p:cNvSpPr>
          <p:nvPr/>
        </p:nvSpPr>
        <p:spPr bwMode="auto">
          <a:xfrm>
            <a:off x="4692444" y="2895600"/>
            <a:ext cx="3276600" cy="609600"/>
          </a:xfrm>
          <a:prstGeom prst="rect">
            <a:avLst/>
          </a:prstGeom>
          <a:solidFill>
            <a:srgbClr val="000066"/>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3100" b="1">
                <a:solidFill>
                  <a:schemeClr val="bg1"/>
                </a:solidFill>
              </a:rPr>
              <a:t>Supper, 1 Co.11</a:t>
            </a:r>
          </a:p>
        </p:txBody>
      </p:sp>
      <p:sp>
        <p:nvSpPr>
          <p:cNvPr id="19466" name="Rectangle 10"/>
          <p:cNvSpPr>
            <a:spLocks noChangeArrowheads="1"/>
          </p:cNvSpPr>
          <p:nvPr/>
        </p:nvSpPr>
        <p:spPr bwMode="auto">
          <a:xfrm>
            <a:off x="4692444" y="3733800"/>
            <a:ext cx="3276600" cy="609600"/>
          </a:xfrm>
          <a:prstGeom prst="rect">
            <a:avLst/>
          </a:prstGeom>
          <a:solidFill>
            <a:srgbClr val="000066"/>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3100" b="1">
                <a:solidFill>
                  <a:schemeClr val="bg1"/>
                </a:solidFill>
              </a:rPr>
              <a:t>Jesus, 1 Co.15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6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6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6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6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46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4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animBg="1"/>
      <p:bldP spid="19461" grpId="0" animBg="1"/>
      <p:bldP spid="19462" grpId="0" animBg="1"/>
      <p:bldP spid="19464" grpId="0" animBg="1"/>
      <p:bldP spid="19465" grpId="0" animBg="1"/>
      <p:bldP spid="1946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4000" cy="981075"/>
          </a:xfrm>
          <a:solidFill>
            <a:schemeClr val="bg1"/>
          </a:solidFill>
        </p:spPr>
        <p:txBody>
          <a:bodyPr/>
          <a:lstStyle/>
          <a:p>
            <a:pPr algn="ctr" eaLnBrk="1" hangingPunct="1"/>
            <a:r>
              <a:rPr lang="en-US" altLang="en-US" sz="3700" b="1" dirty="0"/>
              <a:t>What did God choose? (27-28)</a:t>
            </a:r>
          </a:p>
        </p:txBody>
      </p:sp>
      <p:sp>
        <p:nvSpPr>
          <p:cNvPr id="20483" name="Rectangle 3"/>
          <p:cNvSpPr>
            <a:spLocks noGrp="1" noChangeArrowheads="1"/>
          </p:cNvSpPr>
          <p:nvPr>
            <p:ph type="body" idx="1"/>
          </p:nvPr>
        </p:nvSpPr>
        <p:spPr>
          <a:xfrm>
            <a:off x="457200" y="1219200"/>
            <a:ext cx="8229600" cy="3886200"/>
          </a:xfrm>
          <a:ln>
            <a:solidFill>
              <a:schemeClr val="bg1"/>
            </a:solidFill>
            <a:miter lim="800000"/>
            <a:headEnd/>
            <a:tailEnd/>
          </a:ln>
        </p:spPr>
        <p:txBody>
          <a:bodyPr/>
          <a:lstStyle/>
          <a:p>
            <a:pPr eaLnBrk="1" hangingPunct="1">
              <a:buFont typeface="Wingdings" panose="05000000000000000000" pitchFamily="2" charset="2"/>
              <a:buNone/>
            </a:pPr>
            <a:r>
              <a:rPr lang="en-US" altLang="en-US" b="1" dirty="0">
                <a:solidFill>
                  <a:srgbClr val="969696"/>
                </a:solidFill>
              </a:rPr>
              <a:t>1. </a:t>
            </a:r>
            <a:r>
              <a:rPr lang="en-US" altLang="en-US" b="1" i="1" dirty="0">
                <a:solidFill>
                  <a:srgbClr val="969696"/>
                </a:solidFill>
              </a:rPr>
              <a:t>Foolish things</a:t>
            </a:r>
          </a:p>
          <a:p>
            <a:pPr eaLnBrk="1" hangingPunct="1">
              <a:buFont typeface="Wingdings" panose="05000000000000000000" pitchFamily="2" charset="2"/>
              <a:buNone/>
            </a:pPr>
            <a:r>
              <a:rPr lang="en-US" altLang="en-US" b="1" dirty="0">
                <a:solidFill>
                  <a:srgbClr val="000066"/>
                </a:solidFill>
              </a:rPr>
              <a:t>2. </a:t>
            </a:r>
            <a:r>
              <a:rPr lang="en-US" altLang="en-US" b="1" i="1" dirty="0">
                <a:solidFill>
                  <a:srgbClr val="000066"/>
                </a:solidFill>
              </a:rPr>
              <a:t>Weak things </a:t>
            </a:r>
            <a:r>
              <a:rPr lang="en-US" altLang="en-US" b="1" dirty="0"/>
              <a:t>(seem weak to world)</a:t>
            </a:r>
          </a:p>
        </p:txBody>
      </p:sp>
      <p:sp>
        <p:nvSpPr>
          <p:cNvPr id="26628" name="Text Box 4"/>
          <p:cNvSpPr txBox="1">
            <a:spLocks noChangeArrowheads="1"/>
          </p:cNvSpPr>
          <p:nvPr/>
        </p:nvSpPr>
        <p:spPr bwMode="auto">
          <a:xfrm>
            <a:off x="990600" y="2667000"/>
            <a:ext cx="7162800" cy="1076325"/>
          </a:xfrm>
          <a:prstGeom prst="rect">
            <a:avLst/>
          </a:prstGeom>
          <a:solidFill>
            <a:srgbClr val="FFFFCC"/>
          </a:solidFill>
          <a:ln w="9525">
            <a:solidFill>
              <a:srgbClr val="800000"/>
            </a:solidFill>
            <a:miter lim="800000"/>
            <a:headEnd/>
            <a:tailEnd/>
          </a:ln>
          <a:effectLst/>
          <a:scene3d>
            <a:camera prst="orthographicFront"/>
            <a:lightRig rig="threePt" dir="t"/>
          </a:scene3d>
          <a:sp3d>
            <a:bevelT/>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5000"/>
              </a:spcBef>
              <a:buClrTx/>
              <a:buSzTx/>
              <a:buFontTx/>
              <a:buNone/>
            </a:pPr>
            <a:r>
              <a:rPr lang="en-US" altLang="en-US" b="1" dirty="0">
                <a:solidFill>
                  <a:srgbClr val="000066"/>
                </a:solidFill>
              </a:rPr>
              <a:t>Lord </a:t>
            </a:r>
            <a:r>
              <a:rPr lang="en-US" altLang="en-US" b="1" u="sng" dirty="0">
                <a:solidFill>
                  <a:srgbClr val="000066"/>
                </a:solidFill>
                <a:effectLst>
                  <a:outerShdw blurRad="38100" dist="38100" dir="2700000" algn="tl">
                    <a:srgbClr val="000000">
                      <a:alpha val="43137"/>
                    </a:srgbClr>
                  </a:outerShdw>
                </a:effectLst>
              </a:rPr>
              <a:t>on</a:t>
            </a:r>
            <a:r>
              <a:rPr lang="en-US" altLang="en-US" b="1" dirty="0">
                <a:solidFill>
                  <a:srgbClr val="000066"/>
                </a:solidFill>
              </a:rPr>
              <a:t> the cross;</a:t>
            </a:r>
            <a:br>
              <a:rPr lang="en-US" altLang="en-US" b="1" dirty="0">
                <a:solidFill>
                  <a:srgbClr val="000066"/>
                </a:solidFill>
              </a:rPr>
            </a:br>
            <a:r>
              <a:rPr lang="en-US" altLang="en-US" b="1" dirty="0">
                <a:solidFill>
                  <a:srgbClr val="000066"/>
                </a:solidFill>
              </a:rPr>
              <a:t>His disciples as they </a:t>
            </a:r>
            <a:r>
              <a:rPr lang="en-US" altLang="en-US" b="1" u="sng" dirty="0">
                <a:solidFill>
                  <a:srgbClr val="000066"/>
                </a:solidFill>
                <a:effectLst>
                  <a:outerShdw blurRad="38100" dist="38100" dir="2700000" algn="tl">
                    <a:srgbClr val="000000">
                      <a:alpha val="43137"/>
                    </a:srgbClr>
                  </a:outerShdw>
                </a:effectLst>
              </a:rPr>
              <a:t>bore</a:t>
            </a:r>
            <a:r>
              <a:rPr lang="en-US" altLang="en-US" b="1" dirty="0">
                <a:solidFill>
                  <a:srgbClr val="000066"/>
                </a:solidFill>
              </a:rPr>
              <a:t> a cross</a:t>
            </a:r>
          </a:p>
        </p:txBody>
      </p:sp>
      <p:sp>
        <p:nvSpPr>
          <p:cNvPr id="26631" name="Text Box 7"/>
          <p:cNvSpPr txBox="1">
            <a:spLocks noChangeArrowheads="1"/>
          </p:cNvSpPr>
          <p:nvPr/>
        </p:nvSpPr>
        <p:spPr bwMode="auto">
          <a:xfrm>
            <a:off x="990600" y="3981450"/>
            <a:ext cx="7162800" cy="863600"/>
          </a:xfrm>
          <a:prstGeom prst="rect">
            <a:avLst/>
          </a:prstGeom>
          <a:solidFill>
            <a:srgbClr val="FFFFCC"/>
          </a:solidFill>
          <a:ln w="9525">
            <a:solidFill>
              <a:srgbClr val="800000"/>
            </a:solidFill>
            <a:miter lim="800000"/>
            <a:headEnd/>
            <a:tailEnd/>
          </a:ln>
          <a:effectLst/>
          <a:scene3d>
            <a:camera prst="orthographicFront"/>
            <a:lightRig rig="threePt" dir="t"/>
          </a:scene3d>
          <a:sp3d>
            <a:bevelT/>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5000"/>
              </a:spcBef>
              <a:buClrTx/>
              <a:buSzTx/>
              <a:buFontTx/>
              <a:buNone/>
            </a:pPr>
            <a:r>
              <a:rPr lang="en-US" altLang="en-US" b="1"/>
              <a:t>Christianity, a religion for weaklings </a:t>
            </a:r>
            <a:br>
              <a:rPr lang="en-US" altLang="en-US" b="1"/>
            </a:br>
            <a:r>
              <a:rPr lang="en-US" altLang="en-US" sz="1800" b="1"/>
              <a:t>– Nietzsche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8">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628">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631">
                                            <p:bg/>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63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uiExpand="1" build="allAtOnce" animBg="1"/>
      <p:bldP spid="26631" grpId="0" build="allAtOnce"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17463"/>
            <a:ext cx="9144000" cy="973137"/>
          </a:xfrm>
          <a:solidFill>
            <a:schemeClr val="bg1"/>
          </a:solidFill>
        </p:spPr>
        <p:txBody>
          <a:bodyPr/>
          <a:lstStyle/>
          <a:p>
            <a:pPr algn="ctr" eaLnBrk="1" hangingPunct="1"/>
            <a:r>
              <a:rPr lang="en-US" altLang="en-US" sz="3700" b="1" dirty="0"/>
              <a:t>What did God choose? (27-28)</a:t>
            </a:r>
          </a:p>
        </p:txBody>
      </p:sp>
      <p:sp>
        <p:nvSpPr>
          <p:cNvPr id="21507" name="Rectangle 3"/>
          <p:cNvSpPr>
            <a:spLocks noGrp="1" noChangeArrowheads="1"/>
          </p:cNvSpPr>
          <p:nvPr>
            <p:ph type="body" idx="1"/>
          </p:nvPr>
        </p:nvSpPr>
        <p:spPr>
          <a:xfrm>
            <a:off x="457200" y="1236663"/>
            <a:ext cx="8229600" cy="4935537"/>
          </a:xfrm>
        </p:spPr>
        <p:txBody>
          <a:bodyPr/>
          <a:lstStyle/>
          <a:p>
            <a:pPr eaLnBrk="1" hangingPunct="1">
              <a:buFont typeface="Wingdings" panose="05000000000000000000" pitchFamily="2" charset="2"/>
              <a:buNone/>
            </a:pPr>
            <a:r>
              <a:rPr lang="en-US" altLang="en-US" b="1" dirty="0">
                <a:solidFill>
                  <a:srgbClr val="969696"/>
                </a:solidFill>
              </a:rPr>
              <a:t>1. </a:t>
            </a:r>
            <a:r>
              <a:rPr lang="en-US" altLang="en-US" b="1" i="1" dirty="0">
                <a:solidFill>
                  <a:srgbClr val="969696"/>
                </a:solidFill>
              </a:rPr>
              <a:t>Foolish things</a:t>
            </a:r>
          </a:p>
          <a:p>
            <a:pPr eaLnBrk="1" hangingPunct="1">
              <a:buFont typeface="Wingdings" panose="05000000000000000000" pitchFamily="2" charset="2"/>
              <a:buNone/>
            </a:pPr>
            <a:r>
              <a:rPr lang="en-US" altLang="en-US" b="1" dirty="0">
                <a:solidFill>
                  <a:srgbClr val="969696"/>
                </a:solidFill>
              </a:rPr>
              <a:t>2. </a:t>
            </a:r>
            <a:r>
              <a:rPr lang="en-US" altLang="en-US" b="1" i="1" dirty="0">
                <a:solidFill>
                  <a:srgbClr val="969696"/>
                </a:solidFill>
              </a:rPr>
              <a:t>Weak things</a:t>
            </a:r>
          </a:p>
          <a:p>
            <a:pPr eaLnBrk="1" hangingPunct="1">
              <a:buFont typeface="Wingdings" panose="05000000000000000000" pitchFamily="2" charset="2"/>
              <a:buNone/>
            </a:pPr>
            <a:r>
              <a:rPr lang="en-US" altLang="en-US" b="1" dirty="0">
                <a:solidFill>
                  <a:srgbClr val="000066"/>
                </a:solidFill>
              </a:rPr>
              <a:t>3. </a:t>
            </a:r>
            <a:r>
              <a:rPr lang="en-US" altLang="en-US" b="1" i="1" dirty="0">
                <a:solidFill>
                  <a:srgbClr val="000066"/>
                </a:solidFill>
              </a:rPr>
              <a:t>Base things </a:t>
            </a:r>
            <a:r>
              <a:rPr lang="en-US" altLang="en-US" b="1" dirty="0"/>
              <a:t>(of low birth; ignoble)</a:t>
            </a:r>
          </a:p>
        </p:txBody>
      </p:sp>
      <p:sp>
        <p:nvSpPr>
          <p:cNvPr id="21509" name="Rectangle 5"/>
          <p:cNvSpPr>
            <a:spLocks noChangeArrowheads="1"/>
          </p:cNvSpPr>
          <p:nvPr/>
        </p:nvSpPr>
        <p:spPr bwMode="auto">
          <a:xfrm>
            <a:off x="1081548" y="3276600"/>
            <a:ext cx="3352800" cy="2209800"/>
          </a:xfrm>
          <a:prstGeom prst="rect">
            <a:avLst/>
          </a:prstGeom>
          <a:solidFill>
            <a:schemeClr val="tx1"/>
          </a:solidFill>
          <a:ln w="9525">
            <a:solidFill>
              <a:srgbClr val="FFFF6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3300" b="1" dirty="0">
                <a:solidFill>
                  <a:srgbClr val="FFFFCC"/>
                </a:solidFill>
              </a:rPr>
              <a:t>“Despised” –</a:t>
            </a:r>
          </a:p>
          <a:p>
            <a:pPr algn="ctr">
              <a:spcBef>
                <a:spcPct val="0"/>
              </a:spcBef>
              <a:buClrTx/>
              <a:buSzTx/>
              <a:buFontTx/>
              <a:buNone/>
            </a:pPr>
            <a:r>
              <a:rPr lang="en-US" altLang="en-US" sz="3100" b="1" dirty="0">
                <a:solidFill>
                  <a:srgbClr val="FFFF00"/>
                </a:solidFill>
              </a:rPr>
              <a:t>Think nothing of</a:t>
            </a:r>
          </a:p>
          <a:p>
            <a:pPr algn="ctr">
              <a:spcBef>
                <a:spcPct val="0"/>
              </a:spcBef>
              <a:buClrTx/>
              <a:buSzTx/>
              <a:buFontTx/>
              <a:buNone/>
            </a:pPr>
            <a:r>
              <a:rPr lang="en-US" altLang="en-US" sz="3100" b="1" dirty="0">
                <a:solidFill>
                  <a:schemeClr val="bg1"/>
                </a:solidFill>
              </a:rPr>
              <a:t>Lk.23:11</a:t>
            </a:r>
          </a:p>
        </p:txBody>
      </p:sp>
      <p:sp>
        <p:nvSpPr>
          <p:cNvPr id="21510" name="Rectangle 6"/>
          <p:cNvSpPr>
            <a:spLocks noChangeArrowheads="1"/>
          </p:cNvSpPr>
          <p:nvPr/>
        </p:nvSpPr>
        <p:spPr bwMode="auto">
          <a:xfrm>
            <a:off x="4739148" y="3276600"/>
            <a:ext cx="3352800" cy="2209800"/>
          </a:xfrm>
          <a:prstGeom prst="rect">
            <a:avLst/>
          </a:prstGeom>
          <a:solidFill>
            <a:schemeClr val="tx1"/>
          </a:solidFill>
          <a:ln w="9525">
            <a:solidFill>
              <a:srgbClr val="FFFF6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3300" b="1" dirty="0">
                <a:solidFill>
                  <a:srgbClr val="FFFFCC"/>
                </a:solidFill>
              </a:rPr>
              <a:t>“Not” –</a:t>
            </a:r>
          </a:p>
          <a:p>
            <a:pPr algn="ctr">
              <a:spcBef>
                <a:spcPct val="0"/>
              </a:spcBef>
              <a:buClrTx/>
              <a:buSzTx/>
              <a:buFontTx/>
              <a:buNone/>
            </a:pPr>
            <a:r>
              <a:rPr lang="en-US" altLang="en-US" sz="3100" b="1" dirty="0">
                <a:solidFill>
                  <a:srgbClr val="FFFF00"/>
                </a:solidFill>
              </a:rPr>
              <a:t>nobody; nothing</a:t>
            </a:r>
          </a:p>
          <a:p>
            <a:pPr algn="ctr">
              <a:spcBef>
                <a:spcPct val="0"/>
              </a:spcBef>
              <a:buClrTx/>
              <a:buSzTx/>
              <a:buFontTx/>
              <a:buNone/>
            </a:pPr>
            <a:r>
              <a:rPr lang="en-US" altLang="en-US" sz="3100" b="1" dirty="0">
                <a:solidFill>
                  <a:schemeClr val="bg1"/>
                </a:solidFill>
              </a:rPr>
              <a:t>Ac.17:18…32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animBg="1"/>
      <p:bldP spid="215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0"/>
            <a:ext cx="9144000" cy="1600200"/>
          </a:xfrm>
          <a:solidFill>
            <a:schemeClr val="bg1"/>
          </a:solidFill>
        </p:spPr>
        <p:txBody>
          <a:bodyPr/>
          <a:lstStyle/>
          <a:p>
            <a:pPr algn="ctr" eaLnBrk="1" hangingPunct="1"/>
            <a:r>
              <a:rPr lang="en-US" altLang="en-US" sz="3600" b="1" dirty="0"/>
              <a:t>1. </a:t>
            </a:r>
            <a:r>
              <a:rPr lang="en-US" altLang="en-US" sz="3600" b="1" dirty="0">
                <a:solidFill>
                  <a:schemeClr val="bg2">
                    <a:lumMod val="75000"/>
                  </a:schemeClr>
                </a:solidFill>
              </a:rPr>
              <a:t>We need the Gospel: </a:t>
            </a:r>
            <a:br>
              <a:rPr lang="en-US" altLang="en-US" sz="3600" b="1" dirty="0">
                <a:solidFill>
                  <a:schemeClr val="bg2">
                    <a:lumMod val="75000"/>
                  </a:schemeClr>
                </a:solidFill>
              </a:rPr>
            </a:br>
            <a:r>
              <a:rPr lang="en-US" altLang="en-US" sz="3600" b="1" dirty="0">
                <a:solidFill>
                  <a:schemeClr val="bg2">
                    <a:lumMod val="75000"/>
                  </a:schemeClr>
                </a:solidFill>
              </a:rPr>
              <a:t>only hope of salvation</a:t>
            </a:r>
            <a:r>
              <a:rPr lang="en-US" altLang="en-US" sz="3600" b="1" dirty="0"/>
              <a:t/>
            </a:r>
            <a:br>
              <a:rPr lang="en-US" altLang="en-US" sz="3600" b="1" dirty="0"/>
            </a:br>
            <a:r>
              <a:rPr lang="en-US" altLang="en-US" sz="3600" b="1" dirty="0"/>
              <a:t>(1 Co.1:29-31)</a:t>
            </a:r>
          </a:p>
        </p:txBody>
      </p:sp>
      <p:sp>
        <p:nvSpPr>
          <p:cNvPr id="22531" name="Rectangle 3"/>
          <p:cNvSpPr>
            <a:spLocks noGrp="1" noChangeArrowheads="1"/>
          </p:cNvSpPr>
          <p:nvPr>
            <p:ph type="body" idx="1"/>
          </p:nvPr>
        </p:nvSpPr>
        <p:spPr>
          <a:xfrm>
            <a:off x="457200" y="1752600"/>
            <a:ext cx="8229600" cy="4724400"/>
          </a:xfrm>
        </p:spPr>
        <p:txBody>
          <a:bodyPr/>
          <a:lstStyle/>
          <a:p>
            <a:pPr eaLnBrk="1" hangingPunct="1">
              <a:buFont typeface="Wingdings" panose="05000000000000000000" pitchFamily="2" charset="2"/>
              <a:buNone/>
            </a:pPr>
            <a:endParaRPr lang="en-US" altLang="en-US" sz="3600" b="1"/>
          </a:p>
        </p:txBody>
      </p:sp>
      <p:sp>
        <p:nvSpPr>
          <p:cNvPr id="28676" name="Rectangle 4"/>
          <p:cNvSpPr>
            <a:spLocks noChangeArrowheads="1"/>
          </p:cNvSpPr>
          <p:nvPr/>
        </p:nvSpPr>
        <p:spPr bwMode="auto">
          <a:xfrm>
            <a:off x="609600" y="1752600"/>
            <a:ext cx="3810000" cy="3352800"/>
          </a:xfrm>
          <a:prstGeom prst="rect">
            <a:avLst/>
          </a:prstGeom>
          <a:solidFill>
            <a:schemeClr val="bg1"/>
          </a:solidFill>
          <a:ln w="9525">
            <a:solidFill>
              <a:srgbClr val="8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b="1"/>
              <a:t>Jews:</a:t>
            </a:r>
          </a:p>
          <a:p>
            <a:pPr algn="ctr">
              <a:spcBef>
                <a:spcPct val="0"/>
              </a:spcBef>
              <a:buClrTx/>
              <a:buSzTx/>
              <a:buFontTx/>
              <a:buNone/>
            </a:pPr>
            <a:r>
              <a:rPr lang="en-US" altLang="en-US" b="1" u="sng"/>
              <a:t>work</a:t>
            </a:r>
            <a:r>
              <a:rPr lang="en-US" altLang="en-US" b="1"/>
              <a:t> way</a:t>
            </a:r>
          </a:p>
          <a:p>
            <a:pPr algn="ctr">
              <a:spcBef>
                <a:spcPct val="0"/>
              </a:spcBef>
              <a:buClrTx/>
              <a:buSzTx/>
              <a:buFontTx/>
              <a:buNone/>
            </a:pPr>
            <a:r>
              <a:rPr lang="en-US" altLang="en-US" b="1"/>
              <a:t>to heaven</a:t>
            </a:r>
          </a:p>
          <a:p>
            <a:pPr algn="ctr">
              <a:spcBef>
                <a:spcPct val="0"/>
              </a:spcBef>
              <a:buClrTx/>
              <a:buSzTx/>
              <a:buFontTx/>
              <a:buNone/>
            </a:pPr>
            <a:r>
              <a:rPr lang="en-US" altLang="en-US" b="1">
                <a:solidFill>
                  <a:srgbClr val="000066"/>
                </a:solidFill>
              </a:rPr>
              <a:t>Gospel:</a:t>
            </a:r>
            <a:br>
              <a:rPr lang="en-US" altLang="en-US" b="1">
                <a:solidFill>
                  <a:srgbClr val="000066"/>
                </a:solidFill>
              </a:rPr>
            </a:br>
            <a:r>
              <a:rPr lang="en-US" altLang="en-US" sz="3300" b="1" u="sng">
                <a:solidFill>
                  <a:srgbClr val="000066"/>
                </a:solidFill>
              </a:rPr>
              <a:t>Forgiveness</a:t>
            </a:r>
            <a:r>
              <a:rPr lang="en-US" altLang="en-US" b="1">
                <a:solidFill>
                  <a:srgbClr val="000066"/>
                </a:solidFill>
              </a:rPr>
              <a:t/>
            </a:r>
            <a:br>
              <a:rPr lang="en-US" altLang="en-US" b="1">
                <a:solidFill>
                  <a:srgbClr val="000066"/>
                </a:solidFill>
              </a:rPr>
            </a:br>
            <a:r>
              <a:rPr lang="en-US" altLang="en-US" b="1">
                <a:solidFill>
                  <a:srgbClr val="000066"/>
                </a:solidFill>
              </a:rPr>
              <a:t>not perfection</a:t>
            </a:r>
          </a:p>
        </p:txBody>
      </p:sp>
      <p:sp>
        <p:nvSpPr>
          <p:cNvPr id="28677" name="Rectangle 5"/>
          <p:cNvSpPr>
            <a:spLocks noChangeArrowheads="1"/>
          </p:cNvSpPr>
          <p:nvPr/>
        </p:nvSpPr>
        <p:spPr bwMode="auto">
          <a:xfrm>
            <a:off x="4738688" y="1752600"/>
            <a:ext cx="3810000" cy="3352800"/>
          </a:xfrm>
          <a:prstGeom prst="rect">
            <a:avLst/>
          </a:prstGeom>
          <a:solidFill>
            <a:schemeClr val="bg1"/>
          </a:solidFill>
          <a:ln w="9525">
            <a:solidFill>
              <a:srgbClr val="8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b="1" dirty="0"/>
              <a:t>Greeks:</a:t>
            </a:r>
          </a:p>
          <a:p>
            <a:pPr algn="ctr">
              <a:spcBef>
                <a:spcPct val="0"/>
              </a:spcBef>
              <a:buClrTx/>
              <a:buSzTx/>
              <a:buFontTx/>
              <a:buNone/>
            </a:pPr>
            <a:r>
              <a:rPr lang="en-US" altLang="en-US" b="1" u="sng" dirty="0"/>
              <a:t>think</a:t>
            </a:r>
            <a:r>
              <a:rPr lang="en-US" altLang="en-US" b="1" dirty="0"/>
              <a:t> way</a:t>
            </a:r>
          </a:p>
          <a:p>
            <a:pPr algn="ctr">
              <a:spcBef>
                <a:spcPct val="0"/>
              </a:spcBef>
              <a:buClrTx/>
              <a:buSzTx/>
              <a:buFontTx/>
              <a:buNone/>
            </a:pPr>
            <a:r>
              <a:rPr lang="en-US" altLang="en-US" b="1" dirty="0"/>
              <a:t>to heaven(?)</a:t>
            </a:r>
          </a:p>
          <a:p>
            <a:pPr algn="ctr">
              <a:spcBef>
                <a:spcPct val="0"/>
              </a:spcBef>
              <a:buClrTx/>
              <a:buSzTx/>
              <a:buFontTx/>
              <a:buNone/>
            </a:pPr>
            <a:r>
              <a:rPr lang="en-US" altLang="en-US" b="1" dirty="0">
                <a:solidFill>
                  <a:srgbClr val="000066"/>
                </a:solidFill>
              </a:rPr>
              <a:t>Gospel:</a:t>
            </a:r>
            <a:br>
              <a:rPr lang="en-US" altLang="en-US" b="1" dirty="0">
                <a:solidFill>
                  <a:srgbClr val="000066"/>
                </a:solidFill>
              </a:rPr>
            </a:br>
            <a:r>
              <a:rPr lang="en-US" altLang="en-US" sz="3300" b="1" u="sng" dirty="0">
                <a:solidFill>
                  <a:srgbClr val="000066"/>
                </a:solidFill>
              </a:rPr>
              <a:t>Faith</a:t>
            </a:r>
            <a:r>
              <a:rPr lang="en-US" altLang="en-US" b="1" dirty="0">
                <a:solidFill>
                  <a:srgbClr val="000066"/>
                </a:solidFill>
              </a:rPr>
              <a:t/>
            </a:r>
            <a:br>
              <a:rPr lang="en-US" altLang="en-US" b="1" dirty="0">
                <a:solidFill>
                  <a:srgbClr val="000066"/>
                </a:solidFill>
              </a:rPr>
            </a:br>
            <a:r>
              <a:rPr lang="en-US" altLang="en-US" b="1" dirty="0">
                <a:solidFill>
                  <a:srgbClr val="000066"/>
                </a:solidFill>
              </a:rPr>
              <a:t>not wisdom</a:t>
            </a:r>
          </a:p>
        </p:txBody>
      </p:sp>
      <p:sp>
        <p:nvSpPr>
          <p:cNvPr id="28678" name="Rectangle 6"/>
          <p:cNvSpPr>
            <a:spLocks noChangeArrowheads="1"/>
          </p:cNvSpPr>
          <p:nvPr/>
        </p:nvSpPr>
        <p:spPr bwMode="auto">
          <a:xfrm>
            <a:off x="2819400" y="2971800"/>
            <a:ext cx="3429000" cy="1066800"/>
          </a:xfrm>
          <a:prstGeom prst="rect">
            <a:avLst/>
          </a:prstGeom>
          <a:solidFill>
            <a:srgbClr val="FFFFCC"/>
          </a:solidFill>
          <a:ln w="9525">
            <a:solidFill>
              <a:srgbClr val="8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b="1"/>
              <a:t>Mark 16:15-16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67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67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676">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8676">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8677">
                                            <p:bg/>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677">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677">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677">
                                            <p:txEl>
                                              <p:pRg st="2" end="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677">
                                            <p:txEl>
                                              <p:pRg st="3" end="3"/>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86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uiExpand="1" build="allAtOnce" animBg="1"/>
      <p:bldP spid="28677" grpId="0" uiExpand="1" build="allAtOnce" animBg="1"/>
      <p:bldP spid="2867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17463"/>
            <a:ext cx="9144000" cy="914400"/>
          </a:xfrm>
          <a:solidFill>
            <a:schemeClr val="bg1"/>
          </a:solidFill>
        </p:spPr>
        <p:txBody>
          <a:bodyPr/>
          <a:lstStyle/>
          <a:p>
            <a:pPr algn="ctr" eaLnBrk="1" hangingPunct="1"/>
            <a:r>
              <a:rPr lang="en-US" altLang="en-US" sz="2400" dirty="0"/>
              <a:t>1. We need the Gospel</a:t>
            </a:r>
            <a:r>
              <a:rPr lang="en-US" altLang="en-US" sz="2400" b="1" dirty="0"/>
              <a:t/>
            </a:r>
            <a:br>
              <a:rPr lang="en-US" altLang="en-US" sz="2400" b="1" dirty="0"/>
            </a:br>
            <a:r>
              <a:rPr lang="en-US" altLang="en-US" sz="3600" b="1" dirty="0"/>
              <a:t>2. </a:t>
            </a:r>
            <a:r>
              <a:rPr lang="en-US" altLang="en-US" sz="3600" b="1" dirty="0">
                <a:solidFill>
                  <a:schemeClr val="bg2">
                    <a:lumMod val="75000"/>
                  </a:schemeClr>
                </a:solidFill>
              </a:rPr>
              <a:t>Most choose what God rejected</a:t>
            </a:r>
            <a:endParaRPr lang="en-US" altLang="en-US" sz="2400" b="1" dirty="0">
              <a:solidFill>
                <a:schemeClr val="bg2">
                  <a:lumMod val="75000"/>
                </a:schemeClr>
              </a:solidFill>
            </a:endParaRPr>
          </a:p>
        </p:txBody>
      </p:sp>
      <p:sp>
        <p:nvSpPr>
          <p:cNvPr id="29699" name="Rectangle 3"/>
          <p:cNvSpPr>
            <a:spLocks noGrp="1" noChangeArrowheads="1"/>
          </p:cNvSpPr>
          <p:nvPr>
            <p:ph type="body" idx="1"/>
          </p:nvPr>
        </p:nvSpPr>
        <p:spPr>
          <a:xfrm>
            <a:off x="457200" y="990600"/>
            <a:ext cx="8229600" cy="5334000"/>
          </a:xfrm>
        </p:spPr>
        <p:txBody>
          <a:bodyPr/>
          <a:lstStyle/>
          <a:p>
            <a:pPr eaLnBrk="1" hangingPunct="1">
              <a:buFont typeface="Wingdings" panose="05000000000000000000" pitchFamily="2" charset="2"/>
              <a:buNone/>
            </a:pPr>
            <a:r>
              <a:rPr lang="en-US" altLang="en-US" b="1" dirty="0"/>
              <a:t>	Change gospel: appeal to moderns w. popular lies, not unpopular truth</a:t>
            </a:r>
          </a:p>
        </p:txBody>
      </p:sp>
      <p:sp>
        <p:nvSpPr>
          <p:cNvPr id="29700" name="Text Box 4"/>
          <p:cNvSpPr txBox="1">
            <a:spLocks noChangeArrowheads="1"/>
          </p:cNvSpPr>
          <p:nvPr/>
        </p:nvSpPr>
        <p:spPr bwMode="auto">
          <a:xfrm>
            <a:off x="533400" y="2354263"/>
            <a:ext cx="8153400" cy="2065337"/>
          </a:xfrm>
          <a:prstGeom prst="rect">
            <a:avLst/>
          </a:prstGeom>
          <a:solidFill>
            <a:srgbClr val="FFFFCC"/>
          </a:solidFill>
          <a:ln w="9525">
            <a:solidFill>
              <a:srgbClr val="800000"/>
            </a:solidFill>
            <a:miter lim="800000"/>
            <a:headEnd/>
            <a:tailEnd/>
          </a:ln>
          <a:effectLst/>
          <a:scene3d>
            <a:camera prst="orthographicFront"/>
            <a:lightRig rig="threePt" dir="t"/>
          </a:scene3d>
          <a:sp3d>
            <a:bevelT prst="angle"/>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5000"/>
              </a:spcBef>
              <a:buClrTx/>
              <a:buSzTx/>
              <a:buFontTx/>
              <a:buNone/>
            </a:pPr>
            <a:r>
              <a:rPr lang="en-US" altLang="en-US" sz="3100" b="1" dirty="0"/>
              <a:t>“Moderns can’t relate to ancient writings”</a:t>
            </a:r>
          </a:p>
          <a:p>
            <a:pPr algn="ctr">
              <a:spcBef>
                <a:spcPct val="5000"/>
              </a:spcBef>
              <a:buClrTx/>
              <a:buSzTx/>
              <a:buFontTx/>
              <a:buNone/>
            </a:pPr>
            <a:r>
              <a:rPr lang="en-US" altLang="en-US" sz="3100" b="1" baseline="30000" dirty="0">
                <a:solidFill>
                  <a:srgbClr val="800000"/>
                </a:solidFill>
              </a:rPr>
              <a:t>1</a:t>
            </a:r>
            <a:r>
              <a:rPr lang="en-US" altLang="en-US" sz="3100" b="1" dirty="0">
                <a:solidFill>
                  <a:srgbClr val="000066"/>
                </a:solidFill>
              </a:rPr>
              <a:t>Ancients didn’t either (1 Co.1)</a:t>
            </a:r>
          </a:p>
          <a:p>
            <a:pPr algn="ctr">
              <a:spcBef>
                <a:spcPct val="5000"/>
              </a:spcBef>
              <a:buClrTx/>
              <a:buSzTx/>
              <a:buFontTx/>
              <a:buNone/>
            </a:pPr>
            <a:r>
              <a:rPr lang="en-US" altLang="en-US" sz="3100" b="1" baseline="30000" dirty="0">
                <a:solidFill>
                  <a:srgbClr val="800000"/>
                </a:solidFill>
              </a:rPr>
              <a:t>2</a:t>
            </a:r>
            <a:r>
              <a:rPr lang="en-US" altLang="en-US" sz="3100" b="1" dirty="0">
                <a:solidFill>
                  <a:srgbClr val="000066"/>
                </a:solidFill>
              </a:rPr>
              <a:t>God knew this, yet stayed with His plan</a:t>
            </a:r>
            <a:r>
              <a:rPr lang="en-US" altLang="en-US" sz="3100" b="1" dirty="0"/>
              <a:t> </a:t>
            </a:r>
          </a:p>
          <a:p>
            <a:pPr algn="ctr">
              <a:spcBef>
                <a:spcPct val="5000"/>
              </a:spcBef>
              <a:buClrTx/>
              <a:buSzTx/>
              <a:buFontTx/>
              <a:buNone/>
            </a:pPr>
            <a:r>
              <a:rPr lang="en-US" altLang="en-US" sz="3100" b="1" dirty="0"/>
              <a:t>Mk.16:15-16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700">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700">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9700">
                                            <p:txEl>
                                              <p:pRg st="1" end="1"/>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9700">
                                            <p:txEl>
                                              <p:pRg st="2" end="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970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uiExpand="1" build="allAtOnce"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17463"/>
            <a:ext cx="9144000" cy="1735137"/>
          </a:xfrm>
          <a:solidFill>
            <a:schemeClr val="bg1"/>
          </a:solidFill>
        </p:spPr>
        <p:txBody>
          <a:bodyPr/>
          <a:lstStyle/>
          <a:p>
            <a:pPr algn="ctr" eaLnBrk="1" hangingPunct="1"/>
            <a:r>
              <a:rPr lang="en-US" altLang="en-US" sz="2400" dirty="0"/>
              <a:t>1. We need the Gospel</a:t>
            </a:r>
            <a:br>
              <a:rPr lang="en-US" altLang="en-US" sz="2400" dirty="0"/>
            </a:br>
            <a:r>
              <a:rPr lang="en-US" altLang="en-US" sz="2400" dirty="0"/>
              <a:t>2. Most choose what God rejects</a:t>
            </a:r>
            <a:r>
              <a:rPr lang="en-US" altLang="en-US" sz="2400" b="1" dirty="0"/>
              <a:t/>
            </a:r>
            <a:br>
              <a:rPr lang="en-US" altLang="en-US" sz="2400" b="1" dirty="0"/>
            </a:br>
            <a:r>
              <a:rPr lang="en-US" altLang="en-US" sz="3600" b="1" dirty="0"/>
              <a:t>3. </a:t>
            </a:r>
            <a:r>
              <a:rPr lang="en-US" altLang="en-US" sz="3600" b="1" dirty="0">
                <a:solidFill>
                  <a:schemeClr val="bg2">
                    <a:lumMod val="75000"/>
                  </a:schemeClr>
                </a:solidFill>
              </a:rPr>
              <a:t>People want inclusive salvation</a:t>
            </a:r>
            <a:endParaRPr lang="en-US" altLang="en-US" sz="2400" b="1" dirty="0">
              <a:solidFill>
                <a:schemeClr val="bg2">
                  <a:lumMod val="75000"/>
                </a:schemeClr>
              </a:solidFill>
            </a:endParaRPr>
          </a:p>
        </p:txBody>
      </p:sp>
      <p:sp>
        <p:nvSpPr>
          <p:cNvPr id="24579" name="Rectangle 3"/>
          <p:cNvSpPr>
            <a:spLocks noGrp="1" noChangeArrowheads="1"/>
          </p:cNvSpPr>
          <p:nvPr>
            <p:ph type="body" idx="1"/>
          </p:nvPr>
        </p:nvSpPr>
        <p:spPr>
          <a:xfrm>
            <a:off x="457200" y="1752600"/>
            <a:ext cx="8229600" cy="3886200"/>
          </a:xfrm>
        </p:spPr>
        <p:txBody>
          <a:bodyPr/>
          <a:lstStyle/>
          <a:p>
            <a:pPr eaLnBrk="1" hangingPunct="1">
              <a:buFont typeface="Wingdings" panose="05000000000000000000" pitchFamily="2" charset="2"/>
              <a:buNone/>
            </a:pPr>
            <a:endParaRPr lang="en-US" altLang="en-US" b="1"/>
          </a:p>
        </p:txBody>
      </p:sp>
      <p:sp>
        <p:nvSpPr>
          <p:cNvPr id="24581" name="Text Box 5"/>
          <p:cNvSpPr txBox="1">
            <a:spLocks noChangeArrowheads="1"/>
          </p:cNvSpPr>
          <p:nvPr/>
        </p:nvSpPr>
        <p:spPr bwMode="auto">
          <a:xfrm>
            <a:off x="1462548" y="1752600"/>
            <a:ext cx="6236112" cy="2051050"/>
          </a:xfrm>
          <a:prstGeom prst="rect">
            <a:avLst/>
          </a:prstGeom>
          <a:solidFill>
            <a:srgbClr val="FFFFCC"/>
          </a:solidFill>
          <a:ln w="9525">
            <a:solidFill>
              <a:srgbClr val="800000"/>
            </a:solidFill>
            <a:miter lim="800000"/>
            <a:headEnd/>
            <a:tailEnd/>
          </a:ln>
          <a:effectLst/>
          <a:scene3d>
            <a:camera prst="orthographicFront"/>
            <a:lightRig rig="threePt" dir="t"/>
          </a:scene3d>
          <a:sp3d>
            <a:bevelT prst="angle"/>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b="1"/>
              <a:t>“Many ways, many people”</a:t>
            </a:r>
          </a:p>
          <a:p>
            <a:pPr algn="ctr">
              <a:spcBef>
                <a:spcPct val="0"/>
              </a:spcBef>
              <a:buClrTx/>
              <a:buSzTx/>
              <a:buFontTx/>
              <a:buNone/>
            </a:pPr>
            <a:r>
              <a:rPr lang="en-US" altLang="en-US" b="1"/>
              <a:t>“Tolerance; not judgmental”</a:t>
            </a:r>
          </a:p>
          <a:p>
            <a:pPr algn="ctr">
              <a:spcBef>
                <a:spcPct val="0"/>
              </a:spcBef>
              <a:buClrTx/>
              <a:buSzTx/>
              <a:buFontTx/>
              <a:buNone/>
            </a:pPr>
            <a:r>
              <a:rPr lang="en-US" altLang="en-US" b="1">
                <a:solidFill>
                  <a:srgbClr val="000066"/>
                </a:solidFill>
              </a:rPr>
              <a:t>NT shows exclusion: one way </a:t>
            </a:r>
            <a:r>
              <a:rPr lang="en-US" altLang="en-US" b="1"/>
              <a:t>Mk.16:15-16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1">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581">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58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8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uiExpand="1" build="allAtOnce"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4294967295"/>
          </p:nvPr>
        </p:nvSpPr>
        <p:spPr>
          <a:xfrm>
            <a:off x="0" y="17463"/>
            <a:ext cx="9144000" cy="2116137"/>
          </a:xfrm>
          <a:solidFill>
            <a:schemeClr val="bg1"/>
          </a:solidFill>
        </p:spPr>
        <p:txBody>
          <a:bodyPr/>
          <a:lstStyle/>
          <a:p>
            <a:pPr marL="609600" indent="-609600" algn="ctr" eaLnBrk="1" hangingPunct="1">
              <a:buFont typeface="Wingdings" panose="05000000000000000000" pitchFamily="2" charset="2"/>
              <a:buNone/>
            </a:pPr>
            <a:r>
              <a:rPr lang="en-US" altLang="en-US" sz="2400" dirty="0"/>
              <a:t>1.  We need the Gospel</a:t>
            </a:r>
          </a:p>
          <a:p>
            <a:pPr marL="609600" indent="-609600" algn="ctr" eaLnBrk="1" hangingPunct="1">
              <a:buFont typeface="Wingdings" panose="05000000000000000000" pitchFamily="2" charset="2"/>
              <a:buNone/>
            </a:pPr>
            <a:r>
              <a:rPr lang="en-US" altLang="en-US" sz="2400" dirty="0"/>
              <a:t>2.  Most choose what God rejects</a:t>
            </a:r>
          </a:p>
          <a:p>
            <a:pPr marL="609600" indent="-609600" algn="ctr" eaLnBrk="1" hangingPunct="1">
              <a:buFont typeface="Wingdings" panose="05000000000000000000" pitchFamily="2" charset="2"/>
              <a:buNone/>
            </a:pPr>
            <a:r>
              <a:rPr lang="en-US" altLang="en-US" sz="2400" dirty="0"/>
              <a:t>3.  People want an inclusive salvation</a:t>
            </a:r>
          </a:p>
          <a:p>
            <a:pPr marL="609600" indent="-609600" algn="ctr" eaLnBrk="1" hangingPunct="1">
              <a:buFont typeface="Wingdings" panose="05000000000000000000" pitchFamily="2" charset="2"/>
              <a:buNone/>
            </a:pPr>
            <a:r>
              <a:rPr lang="en-US" altLang="en-US" sz="3600" b="1" dirty="0"/>
              <a:t>4. </a:t>
            </a:r>
            <a:r>
              <a:rPr lang="en-US" altLang="en-US" sz="3600" b="1" dirty="0">
                <a:solidFill>
                  <a:schemeClr val="bg2">
                    <a:lumMod val="75000"/>
                  </a:schemeClr>
                </a:solidFill>
              </a:rPr>
              <a:t>God can use anyone – even you!   </a:t>
            </a:r>
          </a:p>
          <a:p>
            <a:pPr marL="609600" indent="-609600" algn="ctr" eaLnBrk="1" hangingPunct="1">
              <a:buFont typeface="Wingdings" panose="05000000000000000000" pitchFamily="2" charset="2"/>
              <a:buNone/>
            </a:pPr>
            <a:r>
              <a:rPr lang="en-US" altLang="en-US" b="1" dirty="0"/>
              <a:t>	</a:t>
            </a:r>
          </a:p>
          <a:p>
            <a:pPr marL="609600" indent="-609600" algn="ctr" eaLnBrk="1" hangingPunct="1">
              <a:buFont typeface="Wingdings" panose="05000000000000000000" pitchFamily="2" charset="2"/>
              <a:buNone/>
            </a:pPr>
            <a:r>
              <a:rPr lang="en-US" altLang="en-US" dirty="0"/>
              <a:t> </a:t>
            </a:r>
          </a:p>
        </p:txBody>
      </p:sp>
      <p:sp>
        <p:nvSpPr>
          <p:cNvPr id="25603" name="Rectangle 1"/>
          <p:cNvSpPr>
            <a:spLocks noChangeArrowheads="1"/>
          </p:cNvSpPr>
          <p:nvPr/>
        </p:nvSpPr>
        <p:spPr bwMode="auto">
          <a:xfrm>
            <a:off x="639096" y="2133600"/>
            <a:ext cx="7878096" cy="1676400"/>
          </a:xfrm>
          <a:prstGeom prst="rect">
            <a:avLst/>
          </a:prstGeom>
          <a:solidFill>
            <a:schemeClr val="accent1">
              <a:alpha val="25000"/>
            </a:schemeClr>
          </a:solidFill>
          <a:ln w="9525" algn="ctr">
            <a:solidFill>
              <a:schemeClr val="bg2">
                <a:lumMod val="50000"/>
              </a:schemeClr>
            </a:solidFill>
            <a:round/>
            <a:headEnd/>
            <a:tailEnd/>
          </a:ln>
          <a:effectLst/>
          <a:scene3d>
            <a:camera prst="orthographicFront"/>
            <a:lightRig rig="threePt" dir="t"/>
          </a:scene3d>
          <a:sp3d>
            <a:bevelT/>
          </a:sp3d>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000066"/>
                </a:solidFill>
                <a:effectLst/>
                <a:uLnTx/>
                <a:uFillTx/>
                <a:latin typeface="Arial" panose="020B0604020202020204" pitchFamily="34" charset="0"/>
              </a:rPr>
              <a:t>…being defamed, we entreat.  We have been made as the filth of the world, the </a:t>
            </a:r>
            <a:r>
              <a:rPr kumimoji="0" lang="en-US" sz="3200" b="0" i="0" u="none" strike="noStrike" kern="0" cap="none" spc="0" normalizeH="0" baseline="0" noProof="0" dirty="0" err="1">
                <a:ln>
                  <a:noFill/>
                </a:ln>
                <a:solidFill>
                  <a:srgbClr val="000066"/>
                </a:solidFill>
                <a:effectLst/>
                <a:uLnTx/>
                <a:uFillTx/>
                <a:latin typeface="Arial" panose="020B0604020202020204" pitchFamily="34" charset="0"/>
              </a:rPr>
              <a:t>offscouring</a:t>
            </a:r>
            <a:r>
              <a:rPr kumimoji="0" lang="en-US" sz="3200" b="0" i="0" u="none" strike="noStrike" kern="0" cap="none" spc="0" normalizeH="0" baseline="0" noProof="0" dirty="0">
                <a:ln>
                  <a:noFill/>
                </a:ln>
                <a:solidFill>
                  <a:srgbClr val="000066"/>
                </a:solidFill>
                <a:effectLst/>
                <a:uLnTx/>
                <a:uFillTx/>
                <a:latin typeface="Arial" panose="020B0604020202020204" pitchFamily="34" charset="0"/>
              </a:rPr>
              <a:t> of all things until now </a:t>
            </a:r>
            <a:r>
              <a:rPr kumimoji="0" lang="en-US" sz="2400" b="0" i="0" u="none" strike="noStrike" kern="0" cap="none" spc="0" normalizeH="0" baseline="0" noProof="0" dirty="0">
                <a:ln>
                  <a:noFill/>
                </a:ln>
                <a:solidFill>
                  <a:schemeClr val="tx1"/>
                </a:solidFill>
                <a:effectLst/>
                <a:uLnTx/>
                <a:uFillTx/>
                <a:latin typeface="Arial" panose="020B0604020202020204" pitchFamily="34" charset="0"/>
              </a:rPr>
              <a:t>–1 Cor.4:13.</a:t>
            </a:r>
            <a:endParaRPr kumimoji="0" lang="en-US" sz="3200" b="0" i="0" u="none" strike="noStrike" kern="0" cap="none" spc="0" normalizeH="0" baseline="0" noProof="0" dirty="0">
              <a:ln>
                <a:noFill/>
              </a:ln>
              <a:solidFill>
                <a:schemeClr val="tx1"/>
              </a:solidFill>
              <a:effectLst/>
              <a:uLnTx/>
              <a:uFillTx/>
              <a:latin typeface="Arial" panose="020B0604020202020204" pitchFamily="34" charset="0"/>
            </a:endParaRPr>
          </a:p>
        </p:txBody>
      </p:sp>
      <p:sp>
        <p:nvSpPr>
          <p:cNvPr id="4" name="Rectangle 1"/>
          <p:cNvSpPr>
            <a:spLocks noChangeArrowheads="1"/>
          </p:cNvSpPr>
          <p:nvPr/>
        </p:nvSpPr>
        <p:spPr bwMode="auto">
          <a:xfrm>
            <a:off x="639096" y="4038600"/>
            <a:ext cx="7878096" cy="2590800"/>
          </a:xfrm>
          <a:prstGeom prst="rect">
            <a:avLst/>
          </a:prstGeom>
          <a:solidFill>
            <a:schemeClr val="accent1">
              <a:alpha val="25000"/>
            </a:schemeClr>
          </a:solidFill>
          <a:ln w="9525" algn="ctr">
            <a:solidFill>
              <a:schemeClr val="bg2">
                <a:lumMod val="50000"/>
              </a:schemeClr>
            </a:solidFill>
            <a:round/>
            <a:headEnd/>
            <a:tailEnd/>
          </a:ln>
          <a:effectLst/>
          <a:scene3d>
            <a:camera prst="orthographicFront"/>
            <a:lightRig rig="threePt" dir="t"/>
          </a:scene3d>
          <a:sp3d>
            <a:bevelT/>
          </a:sp3d>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000066"/>
                </a:solidFill>
                <a:effectLst/>
                <a:uLnTx/>
                <a:uFillTx/>
                <a:latin typeface="Arial" panose="020B0604020202020204" pitchFamily="34" charset="0"/>
              </a:rPr>
              <a:t>Now when they saw the boldness of Peter and John, and perceived that they were uneducated and untrained men, they marveled. And they realized that they</a:t>
            </a:r>
            <a:br>
              <a:rPr kumimoji="0" lang="en-US" sz="3200" b="0" i="0" u="none" strike="noStrike" kern="0" cap="none" spc="0" normalizeH="0" baseline="0" noProof="0" dirty="0">
                <a:ln>
                  <a:noFill/>
                </a:ln>
                <a:solidFill>
                  <a:srgbClr val="000066"/>
                </a:solidFill>
                <a:effectLst/>
                <a:uLnTx/>
                <a:uFillTx/>
                <a:latin typeface="Arial" panose="020B0604020202020204" pitchFamily="34" charset="0"/>
              </a:rPr>
            </a:br>
            <a:r>
              <a:rPr kumimoji="0" lang="en-US" sz="3200" b="0" i="0" u="none" strike="noStrike" kern="0" cap="none" spc="0" normalizeH="0" baseline="0" noProof="0" dirty="0">
                <a:ln>
                  <a:noFill/>
                </a:ln>
                <a:solidFill>
                  <a:srgbClr val="000066"/>
                </a:solidFill>
                <a:effectLst/>
                <a:uLnTx/>
                <a:uFillTx/>
                <a:latin typeface="Arial" panose="020B0604020202020204" pitchFamily="34" charset="0"/>
              </a:rPr>
              <a:t>had been with Jesus </a:t>
            </a:r>
            <a:r>
              <a:rPr kumimoji="0" lang="en-US" sz="2400" b="0" i="0" u="none" strike="noStrike" kern="0" cap="none" spc="0" normalizeH="0" baseline="0" noProof="0" dirty="0">
                <a:ln>
                  <a:noFill/>
                </a:ln>
                <a:solidFill>
                  <a:schemeClr val="tx1"/>
                </a:solidFill>
                <a:effectLst/>
                <a:uLnTx/>
                <a:uFillTx/>
                <a:latin typeface="Arial" panose="020B0604020202020204" pitchFamily="34" charset="0"/>
              </a:rPr>
              <a:t>–Acts 4:13.</a:t>
            </a:r>
            <a:endParaRPr kumimoji="0" lang="en-US" sz="2800" b="0" i="0" u="none" strike="noStrike" kern="0" cap="none" spc="0" normalizeH="0" baseline="0" noProof="0" dirty="0">
              <a:ln>
                <a:noFill/>
              </a:ln>
              <a:solidFill>
                <a:schemeClr val="tx1"/>
              </a:solidFill>
              <a:effectLst/>
              <a:uLnTx/>
              <a:uFillTx/>
              <a:latin typeface="Arial" panose="020B0604020202020204" pitchFamily="34" charset="0"/>
            </a:endParaRPr>
          </a:p>
          <a:p>
            <a:pPr marL="742950" marR="0" lvl="1" indent="-28575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chemeClr val="tx1"/>
                </a:solidFill>
                <a:effectLst/>
                <a:uLnTx/>
                <a:uFillTx/>
                <a:latin typeface="Arial" panose="020B0604020202020204" pitchFamily="34" charset="0"/>
              </a:rPr>
              <a:t> </a:t>
            </a:r>
            <a:endParaRPr kumimoji="0" lang="en-US" sz="3200" b="0" i="0" u="none" strike="noStrike" kern="0" cap="none" spc="0" normalizeH="0" baseline="0" noProof="0" dirty="0">
              <a:ln>
                <a:noFill/>
              </a:ln>
              <a:solidFill>
                <a:schemeClr val="tx1"/>
              </a:solidFill>
              <a:effectLst/>
              <a:uLnTx/>
              <a:uFillTx/>
              <a:latin typeface="Arial" panose="020B0604020202020204" pitchFamily="34" charset="0"/>
            </a:endParaRPr>
          </a:p>
        </p:txBody>
      </p:sp>
    </p:spTree>
    <p:extLst>
      <p:ext uri="{BB962C8B-B14F-4D97-AF65-F5344CB8AC3E}">
        <p14:creationId xmlns="" xmlns:p14="http://schemas.microsoft.com/office/powerpoint/2010/main" val="4159494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4294967295"/>
          </p:nvPr>
        </p:nvSpPr>
        <p:spPr>
          <a:xfrm>
            <a:off x="0" y="0"/>
            <a:ext cx="9144000" cy="2290763"/>
          </a:xfrm>
          <a:solidFill>
            <a:schemeClr val="bg1"/>
          </a:solidFill>
        </p:spPr>
        <p:txBody>
          <a:bodyPr/>
          <a:lstStyle/>
          <a:p>
            <a:pPr marL="609600" indent="-609600" algn="ctr" eaLnBrk="1" hangingPunct="1">
              <a:buFont typeface="Wingdings" panose="05000000000000000000" pitchFamily="2" charset="2"/>
              <a:buNone/>
            </a:pPr>
            <a:r>
              <a:rPr lang="en-US" altLang="en-US" sz="2400" dirty="0"/>
              <a:t>1.  We need the Gospel</a:t>
            </a:r>
          </a:p>
          <a:p>
            <a:pPr marL="609600" indent="-609600" algn="ctr" eaLnBrk="1" hangingPunct="1">
              <a:buFont typeface="Wingdings" panose="05000000000000000000" pitchFamily="2" charset="2"/>
              <a:buNone/>
            </a:pPr>
            <a:r>
              <a:rPr lang="en-US" altLang="en-US" sz="2400" dirty="0"/>
              <a:t>2.  Most choose what God rejects</a:t>
            </a:r>
          </a:p>
          <a:p>
            <a:pPr marL="609600" indent="-609600" algn="ctr" eaLnBrk="1" hangingPunct="1">
              <a:buFont typeface="Wingdings" panose="05000000000000000000" pitchFamily="2" charset="2"/>
              <a:buNone/>
            </a:pPr>
            <a:r>
              <a:rPr lang="en-US" altLang="en-US" sz="2400" dirty="0"/>
              <a:t>3.  People want an inclusive salvation</a:t>
            </a:r>
          </a:p>
          <a:p>
            <a:pPr marL="609600" indent="-609600" algn="ctr" eaLnBrk="1" hangingPunct="1">
              <a:buFont typeface="Wingdings" panose="05000000000000000000" pitchFamily="2" charset="2"/>
              <a:buNone/>
            </a:pPr>
            <a:r>
              <a:rPr lang="en-US" altLang="en-US" sz="2400" dirty="0"/>
              <a:t>4.  God can use anyone – even you!</a:t>
            </a:r>
            <a:r>
              <a:rPr lang="en-US" altLang="en-US" sz="2400" b="1" dirty="0"/>
              <a:t>   	</a:t>
            </a:r>
          </a:p>
          <a:p>
            <a:pPr marL="609600" indent="-609600" algn="ctr" eaLnBrk="1" hangingPunct="1">
              <a:buFont typeface="Wingdings" panose="05000000000000000000" pitchFamily="2" charset="2"/>
              <a:buNone/>
            </a:pPr>
            <a:r>
              <a:rPr lang="en-US" altLang="en-US" b="1" dirty="0"/>
              <a:t>5. </a:t>
            </a:r>
            <a:r>
              <a:rPr lang="en-US" altLang="en-US" b="1" dirty="0">
                <a:solidFill>
                  <a:schemeClr val="bg2">
                    <a:lumMod val="75000"/>
                  </a:schemeClr>
                </a:solidFill>
              </a:rPr>
              <a:t>What is the only alternative?</a:t>
            </a:r>
          </a:p>
          <a:p>
            <a:pPr marL="609600" indent="-609600" algn="ctr" eaLnBrk="1" hangingPunct="1">
              <a:buFont typeface="Wingdings" panose="05000000000000000000" pitchFamily="2" charset="2"/>
              <a:buNone/>
            </a:pPr>
            <a:r>
              <a:rPr lang="en-US" altLang="en-US" dirty="0"/>
              <a:t> </a:t>
            </a:r>
          </a:p>
        </p:txBody>
      </p:sp>
      <p:sp>
        <p:nvSpPr>
          <p:cNvPr id="26627" name="Text Box 3"/>
          <p:cNvSpPr txBox="1">
            <a:spLocks noChangeArrowheads="1"/>
          </p:cNvSpPr>
          <p:nvPr/>
        </p:nvSpPr>
        <p:spPr bwMode="auto">
          <a:xfrm>
            <a:off x="838200" y="4191000"/>
            <a:ext cx="7239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endParaRPr lang="en-US" altLang="en-US" sz="1800"/>
          </a:p>
        </p:txBody>
      </p:sp>
      <p:sp>
        <p:nvSpPr>
          <p:cNvPr id="40964" name="Text Box 4"/>
          <p:cNvSpPr txBox="1">
            <a:spLocks noChangeArrowheads="1"/>
          </p:cNvSpPr>
          <p:nvPr/>
        </p:nvSpPr>
        <p:spPr bwMode="auto">
          <a:xfrm>
            <a:off x="609600" y="2514600"/>
            <a:ext cx="8001000" cy="3413125"/>
          </a:xfrm>
          <a:prstGeom prst="rect">
            <a:avLst/>
          </a:prstGeom>
          <a:solidFill>
            <a:schemeClr val="tx1"/>
          </a:solidFill>
          <a:ln w="9525">
            <a:solidFill>
              <a:srgbClr val="FFFF6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50000"/>
              </a:spcBef>
              <a:buClrTx/>
              <a:buSzTx/>
              <a:buFontTx/>
              <a:buNone/>
            </a:pPr>
            <a:r>
              <a:rPr lang="en-US" altLang="en-US" sz="3100" b="1" dirty="0">
                <a:solidFill>
                  <a:srgbClr val="FFFF66"/>
                </a:solidFill>
              </a:rPr>
              <a:t>Evolution: belief that nothing produced a bang, created the universe, allowed life on earth to arise from dirt, leaving us w/o purpose, a code of conduct, or hope, but we should hug trees and protect the earth to feel good about ourselves.   </a:t>
            </a:r>
            <a:br>
              <a:rPr lang="en-US" altLang="en-US" sz="3100" b="1" dirty="0">
                <a:solidFill>
                  <a:srgbClr val="FFFF66"/>
                </a:solidFill>
              </a:rPr>
            </a:br>
            <a:r>
              <a:rPr lang="en-US" altLang="en-US" sz="3100" b="1" dirty="0">
                <a:solidFill>
                  <a:srgbClr val="FFFF66"/>
                </a:solidFill>
              </a:rPr>
              <a:t>Makes perfect sense.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41176"/>
          </a:schemeClr>
        </a:solidFill>
        <a:effectLst/>
      </p:bgPr>
    </p:bg>
    <p:spTree>
      <p:nvGrpSpPr>
        <p:cNvPr id="1" name=""/>
        <p:cNvGrpSpPr/>
        <p:nvPr/>
      </p:nvGrpSpPr>
      <p:grpSpPr>
        <a:xfrm>
          <a:off x="0" y="0"/>
          <a:ext cx="0" cy="0"/>
          <a:chOff x="0" y="0"/>
          <a:chExt cx="0" cy="0"/>
        </a:xfrm>
      </p:grpSpPr>
      <p:sp>
        <p:nvSpPr>
          <p:cNvPr id="5" name="AutoShape 4"/>
          <p:cNvSpPr>
            <a:spLocks noChangeArrowheads="1"/>
          </p:cNvSpPr>
          <p:nvPr/>
        </p:nvSpPr>
        <p:spPr bwMode="auto">
          <a:xfrm>
            <a:off x="304800" y="838200"/>
            <a:ext cx="4114800" cy="1828800"/>
          </a:xfrm>
          <a:prstGeom prst="roundRect">
            <a:avLst>
              <a:gd name="adj" fmla="val 16667"/>
            </a:avLst>
          </a:prstGeom>
          <a:solidFill>
            <a:srgbClr val="66CCFF"/>
          </a:solidFill>
          <a:ln w="9525">
            <a:solidFill>
              <a:srgbClr val="00007D"/>
            </a:solidFill>
            <a:round/>
            <a:headEnd/>
            <a:tailEnd/>
          </a:ln>
          <a:effectLst>
            <a:outerShdw dist="107763" dir="2700000" algn="ctr" rotWithShape="0">
              <a:srgbClr val="00007D">
                <a:alpha val="50000"/>
              </a:srgbClr>
            </a:outerShdw>
          </a:effectLst>
        </p:spPr>
        <p:txBody>
          <a:bodyPr wrap="none" anchor="ct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gn="ctr" eaLnBrk="1" fontAlgn="auto" hangingPunct="1">
              <a:spcBef>
                <a:spcPts val="0"/>
              </a:spcBef>
              <a:spcAft>
                <a:spcPts val="0"/>
              </a:spcAft>
              <a:buFontTx/>
              <a:buAutoNum type="romanUcPeriod"/>
              <a:defRPr/>
            </a:pPr>
            <a:r>
              <a:rPr lang="en-US" altLang="en-US" sz="4000" b="1" kern="0">
                <a:solidFill>
                  <a:srgbClr val="00007D"/>
                </a:solidFill>
              </a:rPr>
              <a:t>Salvation Of</a:t>
            </a:r>
            <a:br>
              <a:rPr lang="en-US" altLang="en-US" sz="4000" b="1" kern="0">
                <a:solidFill>
                  <a:srgbClr val="00007D"/>
                </a:solidFill>
              </a:rPr>
            </a:br>
            <a:r>
              <a:rPr lang="en-US" altLang="en-US" sz="4000" b="1" kern="0">
                <a:solidFill>
                  <a:srgbClr val="00007D"/>
                </a:solidFill>
              </a:rPr>
              <a:t>God’s Wisdom</a:t>
            </a:r>
          </a:p>
          <a:p>
            <a:pPr algn="ctr" eaLnBrk="1" fontAlgn="auto" hangingPunct="1">
              <a:spcBef>
                <a:spcPts val="0"/>
              </a:spcBef>
              <a:spcAft>
                <a:spcPts val="0"/>
              </a:spcAft>
              <a:defRPr/>
            </a:pPr>
            <a:r>
              <a:rPr lang="en-US" altLang="en-US" sz="3600" b="1" kern="0">
                <a:solidFill>
                  <a:srgbClr val="000000"/>
                </a:solidFill>
              </a:rPr>
              <a:t>1 Co.1:18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57200"/>
            <a:ext cx="8229600" cy="762000"/>
          </a:xfrm>
        </p:spPr>
        <p:txBody>
          <a:bodyPr/>
          <a:lstStyle/>
          <a:p>
            <a:pPr algn="ctr" eaLnBrk="1" hangingPunct="1"/>
            <a:r>
              <a:rPr lang="en-US" altLang="en-US" sz="3700" b="1"/>
              <a:t>Word of cross:  </a:t>
            </a:r>
            <a:r>
              <a:rPr lang="en-US" altLang="en-US" sz="3700" b="1" i="1"/>
              <a:t>foolishness</a:t>
            </a:r>
            <a:endParaRPr lang="en-US" altLang="en-US" sz="3700" b="1"/>
          </a:p>
        </p:txBody>
      </p:sp>
      <p:sp>
        <p:nvSpPr>
          <p:cNvPr id="10243" name="Rectangle 3"/>
          <p:cNvSpPr>
            <a:spLocks noGrp="1" noChangeArrowheads="1"/>
          </p:cNvSpPr>
          <p:nvPr>
            <p:ph type="body" idx="1"/>
          </p:nvPr>
        </p:nvSpPr>
        <p:spPr>
          <a:xfrm>
            <a:off x="457200" y="1371600"/>
            <a:ext cx="8229600" cy="4800600"/>
          </a:xfrm>
        </p:spPr>
        <p:txBody>
          <a:bodyPr/>
          <a:lstStyle/>
          <a:p>
            <a:pPr marL="350838" indent="-350838" eaLnBrk="1" hangingPunct="1"/>
            <a:r>
              <a:rPr lang="en-US" altLang="en-US" b="1" dirty="0">
                <a:solidFill>
                  <a:srgbClr val="000066"/>
                </a:solidFill>
              </a:rPr>
              <a:t>“Like sick folk who have no appetite for food, or madmen who abuse their best friends”</a:t>
            </a:r>
            <a:r>
              <a:rPr lang="en-US" altLang="en-US" b="1" dirty="0"/>
              <a:t> </a:t>
            </a:r>
            <a:r>
              <a:rPr lang="en-US" altLang="en-US" sz="1800" b="1" dirty="0"/>
              <a:t>– Chrysostom</a:t>
            </a:r>
          </a:p>
          <a:p>
            <a:pPr marL="350838" indent="-350838" eaLnBrk="1" hangingPunct="1"/>
            <a:r>
              <a:rPr lang="en-US" altLang="en-US" b="1" dirty="0"/>
              <a:t>“Jesus couldn’t save Himself!”  Is.8:19</a:t>
            </a:r>
          </a:p>
          <a:p>
            <a:pPr marL="858838" lvl="1" indent="-393700" eaLnBrk="1" hangingPunct="1"/>
            <a:r>
              <a:rPr lang="en-US" altLang="en-US" sz="3200" b="1" i="1" dirty="0">
                <a:solidFill>
                  <a:srgbClr val="000066"/>
                </a:solidFill>
              </a:rPr>
              <a:t>He</a:t>
            </a:r>
            <a:r>
              <a:rPr lang="en-US" altLang="en-US" sz="3200" b="1" dirty="0">
                <a:solidFill>
                  <a:srgbClr val="000066"/>
                </a:solidFill>
              </a:rPr>
              <a:t> </a:t>
            </a:r>
            <a:r>
              <a:rPr lang="en-US" altLang="en-US" sz="3200" b="1" i="1" dirty="0">
                <a:solidFill>
                  <a:srgbClr val="000066"/>
                </a:solidFill>
              </a:rPr>
              <a:t>did</a:t>
            </a:r>
            <a:r>
              <a:rPr lang="en-US" altLang="en-US" sz="3200" b="1" dirty="0">
                <a:solidFill>
                  <a:srgbClr val="000066"/>
                </a:solidFill>
              </a:rPr>
              <a:t>,</a:t>
            </a:r>
            <a:r>
              <a:rPr lang="en-US" altLang="en-US" sz="3200" b="1" dirty="0"/>
              <a:t> Jn.10:11,17-18    </a:t>
            </a:r>
          </a:p>
          <a:p>
            <a:pPr marL="858838" lvl="1" indent="-393700" eaLnBrk="1" hangingPunct="1"/>
            <a:r>
              <a:rPr lang="en-US" altLang="en-US" sz="3200" b="1" dirty="0"/>
              <a:t>Mt.16:22-23  </a:t>
            </a:r>
          </a:p>
        </p:txBody>
      </p:sp>
      <p:sp>
        <p:nvSpPr>
          <p:cNvPr id="10244" name="Rectangle 4"/>
          <p:cNvSpPr>
            <a:spLocks noChangeArrowheads="1"/>
          </p:cNvSpPr>
          <p:nvPr/>
        </p:nvSpPr>
        <p:spPr bwMode="auto">
          <a:xfrm>
            <a:off x="1646238" y="4876800"/>
            <a:ext cx="2819400" cy="1219200"/>
          </a:xfrm>
          <a:prstGeom prst="rect">
            <a:avLst/>
          </a:prstGeom>
          <a:solidFill>
            <a:schemeClr val="tx1"/>
          </a:solidFill>
          <a:ln w="9525">
            <a:solidFill>
              <a:srgbClr val="FFFF6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b="1">
                <a:solidFill>
                  <a:srgbClr val="FFFF00"/>
                </a:solidFill>
              </a:rPr>
              <a:t>Some are</a:t>
            </a:r>
            <a:br>
              <a:rPr lang="en-US" altLang="en-US" b="1">
                <a:solidFill>
                  <a:srgbClr val="FFFF00"/>
                </a:solidFill>
              </a:rPr>
            </a:br>
            <a:r>
              <a:rPr lang="en-US" altLang="en-US" b="1">
                <a:solidFill>
                  <a:srgbClr val="FFFF00"/>
                </a:solidFill>
              </a:rPr>
              <a:t>perishing</a:t>
            </a:r>
          </a:p>
        </p:txBody>
      </p:sp>
      <p:sp>
        <p:nvSpPr>
          <p:cNvPr id="10245" name="Rectangle 5"/>
          <p:cNvSpPr>
            <a:spLocks noChangeArrowheads="1"/>
          </p:cNvSpPr>
          <p:nvPr/>
        </p:nvSpPr>
        <p:spPr bwMode="auto">
          <a:xfrm>
            <a:off x="4694238" y="4876800"/>
            <a:ext cx="2819400" cy="1219200"/>
          </a:xfrm>
          <a:prstGeom prst="rect">
            <a:avLst/>
          </a:prstGeom>
          <a:solidFill>
            <a:schemeClr val="tx1"/>
          </a:solidFill>
          <a:ln w="9525">
            <a:solidFill>
              <a:srgbClr val="FFFF6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b="1">
                <a:solidFill>
                  <a:srgbClr val="FFFF00"/>
                </a:solidFill>
              </a:rPr>
              <a:t>Some are</a:t>
            </a:r>
            <a:br>
              <a:rPr lang="en-US" altLang="en-US" b="1">
                <a:solidFill>
                  <a:srgbClr val="FFFF00"/>
                </a:solidFill>
              </a:rPr>
            </a:br>
            <a:r>
              <a:rPr lang="en-US" altLang="en-US" b="1">
                <a:solidFill>
                  <a:srgbClr val="FFFF00"/>
                </a:solidFill>
              </a:rPr>
              <a:t>being saved</a:t>
            </a:r>
          </a:p>
        </p:txBody>
      </p:sp>
      <p:sp>
        <p:nvSpPr>
          <p:cNvPr id="2" name="Rectangle 1"/>
          <p:cNvSpPr/>
          <p:nvPr/>
        </p:nvSpPr>
        <p:spPr bwMode="auto">
          <a:xfrm>
            <a:off x="0" y="0"/>
            <a:ext cx="9144000" cy="60960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nimBg="1"/>
      <p:bldP spid="1024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41176"/>
          </a:schemeClr>
        </a:solidFill>
        <a:effectLst/>
      </p:bgPr>
    </p:bg>
    <p:spTree>
      <p:nvGrpSpPr>
        <p:cNvPr id="1" name=""/>
        <p:cNvGrpSpPr/>
        <p:nvPr/>
      </p:nvGrpSpPr>
      <p:grpSpPr>
        <a:xfrm>
          <a:off x="0" y="0"/>
          <a:ext cx="0" cy="0"/>
          <a:chOff x="0" y="0"/>
          <a:chExt cx="0" cy="0"/>
        </a:xfrm>
      </p:grpSpPr>
      <p:sp>
        <p:nvSpPr>
          <p:cNvPr id="5" name="AutoShape 4"/>
          <p:cNvSpPr>
            <a:spLocks noChangeArrowheads="1"/>
          </p:cNvSpPr>
          <p:nvPr/>
        </p:nvSpPr>
        <p:spPr bwMode="auto">
          <a:xfrm>
            <a:off x="304800" y="838200"/>
            <a:ext cx="4114800" cy="1828800"/>
          </a:xfrm>
          <a:prstGeom prst="roundRect">
            <a:avLst>
              <a:gd name="adj" fmla="val 16667"/>
            </a:avLst>
          </a:prstGeom>
          <a:solidFill>
            <a:srgbClr val="C0C0C0"/>
          </a:solidFill>
          <a:ln w="9525">
            <a:solidFill>
              <a:srgbClr val="00007D"/>
            </a:solidFill>
            <a:round/>
            <a:headEnd/>
            <a:tailEnd/>
          </a:ln>
          <a:effectLst>
            <a:outerShdw dist="107763" dir="2700000" algn="ctr" rotWithShape="0">
              <a:srgbClr val="00007D">
                <a:alpha val="50000"/>
              </a:srgbClr>
            </a:outerShdw>
          </a:effectLst>
        </p:spPr>
        <p:txBody>
          <a:bodyPr wrap="none" anchor="ct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gn="ctr" eaLnBrk="1" fontAlgn="auto" hangingPunct="1">
              <a:spcBef>
                <a:spcPts val="0"/>
              </a:spcBef>
              <a:spcAft>
                <a:spcPts val="0"/>
              </a:spcAft>
              <a:buFontTx/>
              <a:buAutoNum type="romanUcPeriod"/>
              <a:defRPr/>
            </a:pPr>
            <a:r>
              <a:rPr lang="en-US" altLang="en-US" sz="3600" kern="0" dirty="0"/>
              <a:t>Salvation Of</a:t>
            </a:r>
            <a:br>
              <a:rPr lang="en-US" altLang="en-US" sz="3600" kern="0" dirty="0"/>
            </a:br>
            <a:r>
              <a:rPr lang="en-US" altLang="en-US" sz="3600" kern="0" dirty="0"/>
              <a:t>God’s Wisdom</a:t>
            </a:r>
          </a:p>
          <a:p>
            <a:pPr algn="ctr" eaLnBrk="1" fontAlgn="auto" hangingPunct="1">
              <a:spcBef>
                <a:spcPts val="0"/>
              </a:spcBef>
              <a:spcAft>
                <a:spcPts val="0"/>
              </a:spcAft>
              <a:defRPr/>
            </a:pPr>
            <a:r>
              <a:rPr lang="en-US" altLang="en-US" sz="3200" kern="0" dirty="0"/>
              <a:t>1 Co.1:18</a:t>
            </a:r>
          </a:p>
        </p:txBody>
      </p:sp>
      <p:sp>
        <p:nvSpPr>
          <p:cNvPr id="3" name="AutoShape 4"/>
          <p:cNvSpPr>
            <a:spLocks noChangeArrowheads="1"/>
          </p:cNvSpPr>
          <p:nvPr/>
        </p:nvSpPr>
        <p:spPr bwMode="auto">
          <a:xfrm>
            <a:off x="4648200" y="838200"/>
            <a:ext cx="4114800" cy="1828800"/>
          </a:xfrm>
          <a:prstGeom prst="roundRect">
            <a:avLst>
              <a:gd name="adj" fmla="val 16667"/>
            </a:avLst>
          </a:prstGeom>
          <a:solidFill>
            <a:srgbClr val="66CCFF"/>
          </a:solidFill>
          <a:ln w="9525">
            <a:solidFill>
              <a:srgbClr val="00007D"/>
            </a:solidFill>
            <a:round/>
            <a:headEnd/>
            <a:tailEnd/>
          </a:ln>
          <a:effectLst>
            <a:outerShdw dist="107763" dir="2700000" algn="ctr" rotWithShape="0">
              <a:srgbClr val="00007D">
                <a:alpha val="50000"/>
              </a:srgbClr>
            </a:outerShdw>
          </a:effectLst>
        </p:spPr>
        <p:txBody>
          <a:bodyPr wrap="none" anchor="ct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marL="0" indent="0" algn="ctr" eaLnBrk="1" fontAlgn="auto" hangingPunct="1">
              <a:spcBef>
                <a:spcPts val="0"/>
              </a:spcBef>
              <a:spcAft>
                <a:spcPts val="0"/>
              </a:spcAft>
              <a:defRPr/>
            </a:pPr>
            <a:r>
              <a:rPr lang="en-US" altLang="en-US" sz="4000" b="1" kern="0" dirty="0">
                <a:solidFill>
                  <a:srgbClr val="00007D"/>
                </a:solidFill>
              </a:rPr>
              <a:t>II. Superiority Of</a:t>
            </a:r>
            <a:br>
              <a:rPr lang="en-US" altLang="en-US" sz="4000" b="1" kern="0" dirty="0">
                <a:solidFill>
                  <a:srgbClr val="00007D"/>
                </a:solidFill>
              </a:rPr>
            </a:br>
            <a:r>
              <a:rPr lang="en-US" altLang="en-US" sz="4000" b="1" kern="0" dirty="0">
                <a:solidFill>
                  <a:srgbClr val="00007D"/>
                </a:solidFill>
              </a:rPr>
              <a:t>God’s Wisdom</a:t>
            </a:r>
          </a:p>
          <a:p>
            <a:pPr algn="ctr" eaLnBrk="1" fontAlgn="auto" hangingPunct="1">
              <a:spcBef>
                <a:spcPts val="0"/>
              </a:spcBef>
              <a:spcAft>
                <a:spcPts val="0"/>
              </a:spcAft>
              <a:defRPr/>
            </a:pPr>
            <a:r>
              <a:rPr lang="en-US" altLang="en-US" sz="3600" b="1" kern="0" dirty="0">
                <a:solidFill>
                  <a:srgbClr val="000000"/>
                </a:solidFill>
              </a:rPr>
              <a:t>1 Co.1:19-20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457200"/>
            <a:ext cx="8229600" cy="762000"/>
          </a:xfrm>
        </p:spPr>
        <p:txBody>
          <a:bodyPr/>
          <a:lstStyle/>
          <a:p>
            <a:pPr eaLnBrk="1" hangingPunct="1"/>
            <a:r>
              <a:rPr lang="en-US" altLang="en-US" sz="3700" b="1"/>
              <a:t>‘Destroy </a:t>
            </a:r>
            <a:r>
              <a:rPr lang="en-US" altLang="en-US" sz="3700" b="1" i="1"/>
              <a:t>wisdom of wise</a:t>
            </a:r>
            <a:r>
              <a:rPr lang="en-US" altLang="en-US" sz="3700" b="1"/>
              <a:t>’ (Is.29:14) </a:t>
            </a:r>
          </a:p>
        </p:txBody>
      </p:sp>
      <p:sp>
        <p:nvSpPr>
          <p:cNvPr id="11267" name="Rectangle 3"/>
          <p:cNvSpPr>
            <a:spLocks noGrp="1" noChangeArrowheads="1"/>
          </p:cNvSpPr>
          <p:nvPr>
            <p:ph type="body" idx="1"/>
          </p:nvPr>
        </p:nvSpPr>
        <p:spPr>
          <a:xfrm>
            <a:off x="457200" y="1371600"/>
            <a:ext cx="8229600" cy="4572000"/>
          </a:xfrm>
        </p:spPr>
        <p:txBody>
          <a:bodyPr/>
          <a:lstStyle/>
          <a:p>
            <a:pPr eaLnBrk="1" hangingPunct="1"/>
            <a:r>
              <a:rPr lang="en-US" altLang="en-US" b="1" i="1" dirty="0"/>
              <a:t>‘Where is . . .’ </a:t>
            </a:r>
            <a:r>
              <a:rPr lang="en-US" altLang="en-US" sz="2800" b="1" dirty="0"/>
              <a:t>(20)</a:t>
            </a:r>
            <a:r>
              <a:rPr lang="en-US" altLang="en-US" b="1" i="1" dirty="0"/>
              <a:t>  </a:t>
            </a:r>
          </a:p>
          <a:p>
            <a:pPr eaLnBrk="1" hangingPunct="1"/>
            <a:endParaRPr lang="en-US" altLang="en-US" b="1" i="1" dirty="0"/>
          </a:p>
          <a:p>
            <a:pPr eaLnBrk="1" hangingPunct="1"/>
            <a:endParaRPr lang="en-US" altLang="en-US" b="1" i="1" dirty="0"/>
          </a:p>
          <a:p>
            <a:pPr eaLnBrk="1" hangingPunct="1"/>
            <a:endParaRPr lang="en-US" altLang="en-US" b="1" i="1" dirty="0"/>
          </a:p>
          <a:p>
            <a:pPr eaLnBrk="1" hangingPunct="1"/>
            <a:endParaRPr lang="en-US" altLang="en-US" b="1" i="1" dirty="0"/>
          </a:p>
          <a:p>
            <a:pPr eaLnBrk="1" hangingPunct="1"/>
            <a:endParaRPr lang="en-US" altLang="en-US" b="1" dirty="0"/>
          </a:p>
        </p:txBody>
      </p:sp>
      <p:sp>
        <p:nvSpPr>
          <p:cNvPr id="11269" name="Rectangle 5"/>
          <p:cNvSpPr>
            <a:spLocks noChangeArrowheads="1"/>
          </p:cNvSpPr>
          <p:nvPr/>
        </p:nvSpPr>
        <p:spPr bwMode="auto">
          <a:xfrm>
            <a:off x="730044" y="2144713"/>
            <a:ext cx="7696200" cy="1143000"/>
          </a:xfrm>
          <a:prstGeom prst="rect">
            <a:avLst/>
          </a:prstGeom>
          <a:solidFill>
            <a:srgbClr val="000066"/>
          </a:solidFill>
          <a:ln w="9525">
            <a:solidFill>
              <a:srgbClr val="00006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b="1" dirty="0">
                <a:solidFill>
                  <a:srgbClr val="FFFFCC"/>
                </a:solidFill>
              </a:rPr>
              <a:t>Cicero described Corinth</a:t>
            </a:r>
          </a:p>
          <a:p>
            <a:pPr algn="ctr">
              <a:spcBef>
                <a:spcPct val="0"/>
              </a:spcBef>
              <a:buClrTx/>
              <a:buSzTx/>
              <a:buFontTx/>
              <a:buNone/>
            </a:pPr>
            <a:r>
              <a:rPr lang="en-US" altLang="en-US" b="1" dirty="0">
                <a:solidFill>
                  <a:schemeClr val="bg1"/>
                </a:solidFill>
              </a:rPr>
              <a:t>1 Co.15:55, Divine victory</a:t>
            </a:r>
          </a:p>
        </p:txBody>
      </p:sp>
      <p:sp>
        <p:nvSpPr>
          <p:cNvPr id="11270" name="Text Box 6"/>
          <p:cNvSpPr txBox="1">
            <a:spLocks noChangeArrowheads="1"/>
          </p:cNvSpPr>
          <p:nvPr/>
        </p:nvSpPr>
        <p:spPr bwMode="auto">
          <a:xfrm>
            <a:off x="730044" y="3440113"/>
            <a:ext cx="7696200" cy="2122487"/>
          </a:xfrm>
          <a:prstGeom prst="rect">
            <a:avLst/>
          </a:prstGeom>
          <a:solidFill>
            <a:srgbClr val="FFFFCC"/>
          </a:solidFill>
          <a:ln w="9525">
            <a:solidFill>
              <a:srgbClr val="800000"/>
            </a:solidFill>
            <a:miter lim="800000"/>
            <a:headEnd/>
            <a:tailEnd/>
          </a:ln>
          <a:effectLst/>
          <a:scene3d>
            <a:camera prst="orthographicFront"/>
            <a:lightRig rig="threePt" dir="t"/>
          </a:scene3d>
          <a:sp3d>
            <a:bevelT prst="angle"/>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
              </a:spcBef>
            </a:pPr>
            <a:r>
              <a:rPr lang="en-US" altLang="en-US" sz="3200" b="1" dirty="0"/>
              <a:t>God demolishes worldly wisdom with:</a:t>
            </a:r>
            <a:r>
              <a:rPr lang="en-US" altLang="en-US" sz="3200" b="1" dirty="0">
                <a:solidFill>
                  <a:srgbClr val="000066"/>
                </a:solidFill>
              </a:rPr>
              <a:t> </a:t>
            </a:r>
          </a:p>
          <a:p>
            <a:pPr marL="0" indent="0" algn="ctr">
              <a:spcBef>
                <a:spcPct val="5000"/>
              </a:spcBef>
            </a:pPr>
            <a:r>
              <a:rPr lang="en-US" altLang="en-US" sz="2400" b="1" dirty="0">
                <a:solidFill>
                  <a:srgbClr val="800000"/>
                </a:solidFill>
              </a:rPr>
              <a:t>1. </a:t>
            </a:r>
            <a:r>
              <a:rPr lang="en-US" altLang="en-US" sz="3200" b="1" dirty="0">
                <a:solidFill>
                  <a:srgbClr val="000066"/>
                </a:solidFill>
              </a:rPr>
              <a:t>Truth.  Resurrection</a:t>
            </a:r>
          </a:p>
          <a:p>
            <a:pPr marL="0" indent="0" algn="ctr">
              <a:spcBef>
                <a:spcPct val="5000"/>
              </a:spcBef>
            </a:pPr>
            <a:r>
              <a:rPr lang="en-US" altLang="en-US" sz="2400" b="1" dirty="0">
                <a:solidFill>
                  <a:srgbClr val="800000"/>
                </a:solidFill>
              </a:rPr>
              <a:t>2.</a:t>
            </a:r>
            <a:r>
              <a:rPr lang="en-US" altLang="en-US" sz="3200" b="1" dirty="0">
                <a:solidFill>
                  <a:srgbClr val="000066"/>
                </a:solidFill>
              </a:rPr>
              <a:t> Time.  </a:t>
            </a:r>
            <a:r>
              <a:rPr lang="en-US" altLang="en-US" sz="3200" b="1" dirty="0"/>
              <a:t>Mt.11:19</a:t>
            </a:r>
          </a:p>
          <a:p>
            <a:pPr marL="0" indent="0" algn="ctr">
              <a:spcBef>
                <a:spcPct val="5000"/>
              </a:spcBef>
            </a:pPr>
            <a:r>
              <a:rPr lang="en-US" altLang="en-US" sz="2400" b="1" dirty="0">
                <a:solidFill>
                  <a:srgbClr val="800000"/>
                </a:solidFill>
              </a:rPr>
              <a:t>3.</a:t>
            </a:r>
            <a:r>
              <a:rPr lang="en-US" altLang="en-US" sz="3200" b="1" dirty="0">
                <a:solidFill>
                  <a:srgbClr val="000066"/>
                </a:solidFill>
              </a:rPr>
              <a:t> Torment.  </a:t>
            </a:r>
            <a:r>
              <a:rPr lang="en-US" altLang="en-US" sz="3200" b="1" dirty="0"/>
              <a:t>Lk.16</a:t>
            </a:r>
          </a:p>
        </p:txBody>
      </p:sp>
      <p:sp>
        <p:nvSpPr>
          <p:cNvPr id="11271" name="AutoShape 7"/>
          <p:cNvSpPr>
            <a:spLocks noChangeArrowheads="1"/>
          </p:cNvSpPr>
          <p:nvPr/>
        </p:nvSpPr>
        <p:spPr bwMode="auto">
          <a:xfrm>
            <a:off x="533400" y="1752600"/>
            <a:ext cx="5029200" cy="2057400"/>
          </a:xfrm>
          <a:prstGeom prst="wedgeRoundRectCallout">
            <a:avLst>
              <a:gd name="adj1" fmla="val 47190"/>
              <a:gd name="adj2" fmla="val 68366"/>
              <a:gd name="adj3" fmla="val 16667"/>
            </a:avLst>
          </a:prstGeom>
          <a:solidFill>
            <a:schemeClr val="tx1"/>
          </a:solidFill>
          <a:ln w="9525">
            <a:solidFill>
              <a:srgbClr val="8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3000" b="1" dirty="0">
                <a:solidFill>
                  <a:schemeClr val="bg1"/>
                </a:solidFill>
              </a:rPr>
              <a:t>His resurrection…</a:t>
            </a:r>
          </a:p>
          <a:p>
            <a:pPr>
              <a:spcBef>
                <a:spcPct val="0"/>
              </a:spcBef>
              <a:buClrTx/>
              <a:buSzTx/>
              <a:buFontTx/>
              <a:buNone/>
            </a:pPr>
            <a:r>
              <a:rPr lang="en-US" altLang="en-US" sz="3000" b="1" dirty="0">
                <a:solidFill>
                  <a:srgbClr val="FFFF00"/>
                </a:solidFill>
              </a:rPr>
              <a:t>Charged disciples</a:t>
            </a:r>
          </a:p>
          <a:p>
            <a:pPr>
              <a:spcBef>
                <a:spcPct val="0"/>
              </a:spcBef>
              <a:buClrTx/>
              <a:buSzTx/>
              <a:buFontTx/>
              <a:buNone/>
            </a:pPr>
            <a:r>
              <a:rPr lang="en-US" altLang="en-US" sz="3000" b="1" dirty="0">
                <a:solidFill>
                  <a:srgbClr val="FFFF00"/>
                </a:solidFill>
              </a:rPr>
              <a:t>Changed day of worship</a:t>
            </a:r>
          </a:p>
          <a:p>
            <a:pPr>
              <a:spcBef>
                <a:spcPct val="0"/>
              </a:spcBef>
              <a:buClrTx/>
              <a:buSzTx/>
              <a:buFontTx/>
              <a:buNone/>
            </a:pPr>
            <a:r>
              <a:rPr lang="en-US" altLang="en-US" sz="3000" b="1" dirty="0">
                <a:solidFill>
                  <a:srgbClr val="FFFF00"/>
                </a:solidFill>
              </a:rPr>
              <a:t>Convicted world</a:t>
            </a:r>
          </a:p>
        </p:txBody>
      </p:sp>
      <p:sp>
        <p:nvSpPr>
          <p:cNvPr id="8" name="Rectangle 7"/>
          <p:cNvSpPr/>
          <p:nvPr/>
        </p:nvSpPr>
        <p:spPr bwMode="auto">
          <a:xfrm>
            <a:off x="0" y="0"/>
            <a:ext cx="9144000" cy="60960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9">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269">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270">
                                            <p:bg/>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270">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270">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271"/>
                                        </p:tgtEl>
                                        <p:attrNameLst>
                                          <p:attrName>style.visibility</p:attrName>
                                        </p:attrNameLst>
                                      </p:cBhvr>
                                      <p:to>
                                        <p:strVal val="visible"/>
                                      </p:to>
                                    </p:set>
                                  </p:childTnLst>
                                  <p:subTnLst>
                                    <p:set>
                                      <p:cBhvr override="childStyle">
                                        <p:cTn dur="1" fill="hold" display="0" masterRel="nextClick" afterEffect="1"/>
                                        <p:tgtEl>
                                          <p:spTgt spid="11271"/>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270">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27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animBg="1"/>
      <p:bldP spid="11270" grpId="0" uiExpand="1" build="allAtOnce" animBg="1"/>
      <p:bldP spid="1127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41176"/>
          </a:schemeClr>
        </a:solidFill>
        <a:effectLst/>
      </p:bgPr>
    </p:bg>
    <p:spTree>
      <p:nvGrpSpPr>
        <p:cNvPr id="1" name=""/>
        <p:cNvGrpSpPr/>
        <p:nvPr/>
      </p:nvGrpSpPr>
      <p:grpSpPr>
        <a:xfrm>
          <a:off x="0" y="0"/>
          <a:ext cx="0" cy="0"/>
          <a:chOff x="0" y="0"/>
          <a:chExt cx="0" cy="0"/>
        </a:xfrm>
      </p:grpSpPr>
      <p:sp>
        <p:nvSpPr>
          <p:cNvPr id="5" name="AutoShape 4"/>
          <p:cNvSpPr>
            <a:spLocks noChangeArrowheads="1"/>
          </p:cNvSpPr>
          <p:nvPr/>
        </p:nvSpPr>
        <p:spPr bwMode="auto">
          <a:xfrm>
            <a:off x="304800" y="838200"/>
            <a:ext cx="4114800" cy="1828800"/>
          </a:xfrm>
          <a:prstGeom prst="roundRect">
            <a:avLst>
              <a:gd name="adj" fmla="val 16667"/>
            </a:avLst>
          </a:prstGeom>
          <a:solidFill>
            <a:srgbClr val="C0C0C0"/>
          </a:solidFill>
          <a:ln w="9525">
            <a:solidFill>
              <a:srgbClr val="00007D"/>
            </a:solidFill>
            <a:round/>
            <a:headEnd/>
            <a:tailEnd/>
          </a:ln>
          <a:effectLst>
            <a:outerShdw dist="107763" dir="2700000" algn="ctr" rotWithShape="0">
              <a:srgbClr val="00007D">
                <a:alpha val="50000"/>
              </a:srgbClr>
            </a:outerShdw>
          </a:effectLst>
        </p:spPr>
        <p:txBody>
          <a:bodyPr wrap="none" anchor="ct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gn="ctr" eaLnBrk="1" fontAlgn="auto" hangingPunct="1">
              <a:spcBef>
                <a:spcPts val="0"/>
              </a:spcBef>
              <a:spcAft>
                <a:spcPts val="0"/>
              </a:spcAft>
              <a:buFontTx/>
              <a:buAutoNum type="romanUcPeriod"/>
              <a:defRPr/>
            </a:pPr>
            <a:r>
              <a:rPr lang="en-US" altLang="en-US" sz="3600" kern="0" dirty="0"/>
              <a:t>Salvation Of</a:t>
            </a:r>
            <a:br>
              <a:rPr lang="en-US" altLang="en-US" sz="3600" kern="0" dirty="0"/>
            </a:br>
            <a:r>
              <a:rPr lang="en-US" altLang="en-US" sz="3600" kern="0" dirty="0"/>
              <a:t>God’s Wisdom</a:t>
            </a:r>
          </a:p>
          <a:p>
            <a:pPr algn="ctr" eaLnBrk="1" fontAlgn="auto" hangingPunct="1">
              <a:spcBef>
                <a:spcPts val="0"/>
              </a:spcBef>
              <a:spcAft>
                <a:spcPts val="0"/>
              </a:spcAft>
              <a:defRPr/>
            </a:pPr>
            <a:r>
              <a:rPr lang="en-US" altLang="en-US" sz="3200" kern="0" dirty="0"/>
              <a:t>1 Co.1:18</a:t>
            </a:r>
          </a:p>
        </p:txBody>
      </p:sp>
      <p:sp>
        <p:nvSpPr>
          <p:cNvPr id="3" name="AutoShape 4"/>
          <p:cNvSpPr>
            <a:spLocks noChangeArrowheads="1"/>
          </p:cNvSpPr>
          <p:nvPr/>
        </p:nvSpPr>
        <p:spPr bwMode="auto">
          <a:xfrm>
            <a:off x="4648200" y="838200"/>
            <a:ext cx="4114800" cy="1828800"/>
          </a:xfrm>
          <a:prstGeom prst="roundRect">
            <a:avLst>
              <a:gd name="adj" fmla="val 16667"/>
            </a:avLst>
          </a:prstGeom>
          <a:solidFill>
            <a:srgbClr val="C0C0C0"/>
          </a:solidFill>
          <a:ln w="9525">
            <a:solidFill>
              <a:srgbClr val="00007D"/>
            </a:solidFill>
            <a:round/>
            <a:headEnd/>
            <a:tailEnd/>
          </a:ln>
          <a:effectLst>
            <a:outerShdw dist="107763" dir="2700000" algn="ctr" rotWithShape="0">
              <a:srgbClr val="00007D">
                <a:alpha val="50000"/>
              </a:srgbClr>
            </a:outerShdw>
          </a:effectLst>
        </p:spPr>
        <p:txBody>
          <a:bodyPr wrap="none" anchor="ct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marL="0" indent="0" algn="ctr" eaLnBrk="1" fontAlgn="auto" hangingPunct="1">
              <a:spcBef>
                <a:spcPts val="0"/>
              </a:spcBef>
              <a:spcAft>
                <a:spcPts val="0"/>
              </a:spcAft>
              <a:defRPr/>
            </a:pPr>
            <a:r>
              <a:rPr lang="en-US" altLang="en-US" sz="3600" kern="0" dirty="0"/>
              <a:t>II. Superiority Of</a:t>
            </a:r>
            <a:br>
              <a:rPr lang="en-US" altLang="en-US" sz="3600" kern="0" dirty="0"/>
            </a:br>
            <a:r>
              <a:rPr lang="en-US" altLang="en-US" sz="3600" kern="0" dirty="0"/>
              <a:t>God’s Wisdom</a:t>
            </a:r>
          </a:p>
          <a:p>
            <a:pPr algn="ctr" eaLnBrk="1" fontAlgn="auto" hangingPunct="1">
              <a:spcBef>
                <a:spcPts val="0"/>
              </a:spcBef>
              <a:spcAft>
                <a:spcPts val="0"/>
              </a:spcAft>
              <a:defRPr/>
            </a:pPr>
            <a:r>
              <a:rPr lang="en-US" altLang="en-US" sz="3200" kern="0" dirty="0"/>
              <a:t>1 Co.1:19-20</a:t>
            </a:r>
          </a:p>
        </p:txBody>
      </p:sp>
      <p:sp>
        <p:nvSpPr>
          <p:cNvPr id="4" name="AutoShape 4"/>
          <p:cNvSpPr>
            <a:spLocks noChangeArrowheads="1"/>
          </p:cNvSpPr>
          <p:nvPr/>
        </p:nvSpPr>
        <p:spPr bwMode="auto">
          <a:xfrm>
            <a:off x="304800" y="3124200"/>
            <a:ext cx="4114800" cy="1828800"/>
          </a:xfrm>
          <a:prstGeom prst="roundRect">
            <a:avLst>
              <a:gd name="adj" fmla="val 16667"/>
            </a:avLst>
          </a:prstGeom>
          <a:solidFill>
            <a:srgbClr val="66CCFF"/>
          </a:solidFill>
          <a:ln w="9525">
            <a:solidFill>
              <a:srgbClr val="00007D"/>
            </a:solidFill>
            <a:round/>
            <a:headEnd/>
            <a:tailEnd/>
          </a:ln>
          <a:effectLst>
            <a:outerShdw dist="107763" dir="2700000" algn="ctr" rotWithShape="0">
              <a:srgbClr val="00007D">
                <a:alpha val="50000"/>
              </a:srgbClr>
            </a:outerShdw>
          </a:effectLst>
        </p:spPr>
        <p:txBody>
          <a:bodyPr wrap="none" anchor="ct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gn="ctr" eaLnBrk="1" fontAlgn="auto" hangingPunct="1">
              <a:spcBef>
                <a:spcPts val="0"/>
              </a:spcBef>
              <a:spcAft>
                <a:spcPts val="0"/>
              </a:spcAft>
              <a:defRPr/>
            </a:pPr>
            <a:r>
              <a:rPr lang="en-US" altLang="en-US" sz="4000" b="1" kern="0" dirty="0">
                <a:solidFill>
                  <a:srgbClr val="00007D"/>
                </a:solidFill>
              </a:rPr>
              <a:t>III. Subject Of</a:t>
            </a:r>
            <a:br>
              <a:rPr lang="en-US" altLang="en-US" sz="4000" b="1" kern="0" dirty="0">
                <a:solidFill>
                  <a:srgbClr val="00007D"/>
                </a:solidFill>
              </a:rPr>
            </a:br>
            <a:r>
              <a:rPr lang="en-US" altLang="en-US" sz="4000" b="1" kern="0" dirty="0">
                <a:solidFill>
                  <a:srgbClr val="00007D"/>
                </a:solidFill>
              </a:rPr>
              <a:t>God’s Wisdom</a:t>
            </a:r>
          </a:p>
          <a:p>
            <a:pPr algn="ctr" eaLnBrk="1" fontAlgn="auto" hangingPunct="1">
              <a:spcBef>
                <a:spcPts val="0"/>
              </a:spcBef>
              <a:spcAft>
                <a:spcPts val="0"/>
              </a:spcAft>
              <a:defRPr/>
            </a:pPr>
            <a:r>
              <a:rPr lang="en-US" altLang="en-US" sz="3600" b="1" kern="0" dirty="0">
                <a:solidFill>
                  <a:srgbClr val="000000"/>
                </a:solidFill>
              </a:rPr>
              <a:t>1 Co.1:21-25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1371600"/>
          </a:xfrm>
          <a:solidFill>
            <a:schemeClr val="bg1"/>
          </a:solidFill>
        </p:spPr>
        <p:txBody>
          <a:bodyPr/>
          <a:lstStyle/>
          <a:p>
            <a:pPr algn="ctr" eaLnBrk="1" hangingPunct="1">
              <a:defRPr/>
            </a:pPr>
            <a:r>
              <a:rPr lang="en-US" altLang="en-US" sz="3700" b="1" dirty="0">
                <a:solidFill>
                  <a:schemeClr val="bg2">
                    <a:lumMod val="50000"/>
                  </a:schemeClr>
                </a:solidFill>
              </a:rPr>
              <a:t>God’s intentional choice – </a:t>
            </a:r>
            <a:br>
              <a:rPr lang="en-US" altLang="en-US" sz="3700" b="1" dirty="0">
                <a:solidFill>
                  <a:schemeClr val="bg2">
                    <a:lumMod val="50000"/>
                  </a:schemeClr>
                </a:solidFill>
              </a:rPr>
            </a:br>
            <a:r>
              <a:rPr lang="en-US" altLang="en-US" sz="3700" b="1" dirty="0">
                <a:solidFill>
                  <a:schemeClr val="bg2">
                    <a:lumMod val="50000"/>
                  </a:schemeClr>
                </a:solidFill>
              </a:rPr>
              <a:t>He chose the gospel’s . . . </a:t>
            </a:r>
          </a:p>
        </p:txBody>
      </p:sp>
      <p:sp>
        <p:nvSpPr>
          <p:cNvPr id="13315" name="Rectangle 3"/>
          <p:cNvSpPr>
            <a:spLocks noGrp="1" noChangeArrowheads="1"/>
          </p:cNvSpPr>
          <p:nvPr>
            <p:ph type="body" idx="1"/>
          </p:nvPr>
        </p:nvSpPr>
        <p:spPr>
          <a:xfrm>
            <a:off x="457200" y="1524000"/>
            <a:ext cx="8229600" cy="4654550"/>
          </a:xfrm>
        </p:spPr>
        <p:txBody>
          <a:bodyPr/>
          <a:lstStyle/>
          <a:p>
            <a:pPr marL="457200" indent="-457200" eaLnBrk="1" hangingPunct="1">
              <a:spcAft>
                <a:spcPts val="400"/>
              </a:spcAft>
              <a:buFont typeface="Wingdings" panose="05000000000000000000" pitchFamily="2" charset="2"/>
              <a:buAutoNum type="arabicPeriod"/>
            </a:pPr>
            <a:r>
              <a:rPr lang="en-US" altLang="en-US" b="1" dirty="0"/>
              <a:t>Foolishness over human logic</a:t>
            </a:r>
          </a:p>
          <a:p>
            <a:pPr marL="457200" indent="-457200" eaLnBrk="1" hangingPunct="1">
              <a:spcAft>
                <a:spcPts val="400"/>
              </a:spcAft>
              <a:buFont typeface="Wingdings" panose="05000000000000000000" pitchFamily="2" charset="2"/>
              <a:buAutoNum type="arabicPeriod"/>
            </a:pPr>
            <a:r>
              <a:rPr lang="en-US" altLang="en-US" b="1" dirty="0"/>
              <a:t>Condemnation over human excuses</a:t>
            </a:r>
          </a:p>
          <a:p>
            <a:pPr marL="457200" indent="-457200" eaLnBrk="1" hangingPunct="1">
              <a:spcAft>
                <a:spcPts val="400"/>
              </a:spcAft>
              <a:buFont typeface="Wingdings" panose="05000000000000000000" pitchFamily="2" charset="2"/>
              <a:buAutoNum type="arabicPeriod"/>
            </a:pPr>
            <a:r>
              <a:rPr lang="en-US" altLang="en-US" b="1" dirty="0"/>
              <a:t>Humility over human pride (1:18-25, 26)</a:t>
            </a:r>
          </a:p>
          <a:p>
            <a:pPr marL="457200" indent="-457200" eaLnBrk="1" hangingPunct="1">
              <a:spcAft>
                <a:spcPts val="400"/>
              </a:spcAft>
              <a:buFont typeface="Wingdings" panose="05000000000000000000" pitchFamily="2" charset="2"/>
              <a:buAutoNum type="arabicPeriod"/>
            </a:pPr>
            <a:r>
              <a:rPr lang="en-US" altLang="en-US" b="1" dirty="0"/>
              <a:t>Truth over human lies </a:t>
            </a:r>
          </a:p>
          <a:p>
            <a:pPr marL="457200" indent="-457200" eaLnBrk="1" hangingPunct="1">
              <a:spcAft>
                <a:spcPts val="400"/>
              </a:spcAft>
              <a:buFont typeface="Wingdings" panose="05000000000000000000" pitchFamily="2" charset="2"/>
              <a:buAutoNum type="arabicPeriod"/>
            </a:pPr>
            <a:r>
              <a:rPr lang="en-US" altLang="en-US" b="1" dirty="0"/>
              <a:t>Permanence over human brevity</a:t>
            </a:r>
          </a:p>
          <a:p>
            <a:pPr marL="457200" indent="-457200" eaLnBrk="1" hangingPunct="1">
              <a:buFont typeface="Wingdings" panose="05000000000000000000" pitchFamily="2" charset="2"/>
              <a:buAutoNum type="arabicPeriod"/>
            </a:pPr>
            <a:r>
              <a:rPr lang="en-US" altLang="en-US" b="1" dirty="0"/>
              <a:t>Salvation over human loss</a:t>
            </a:r>
            <a:r>
              <a:rPr lang="en-US" altLang="en-US" dirty="0"/>
              <a:t> </a:t>
            </a:r>
          </a:p>
        </p:txBody>
      </p:sp>
      <p:sp>
        <p:nvSpPr>
          <p:cNvPr id="13316" name="Rectangle 4"/>
          <p:cNvSpPr>
            <a:spLocks noChangeArrowheads="1"/>
          </p:cNvSpPr>
          <p:nvPr/>
        </p:nvSpPr>
        <p:spPr bwMode="auto">
          <a:xfrm rot="-2003102">
            <a:off x="457200" y="3048000"/>
            <a:ext cx="8077200" cy="990600"/>
          </a:xfrm>
          <a:prstGeom prst="rect">
            <a:avLst/>
          </a:prstGeom>
          <a:solidFill>
            <a:srgbClr val="800000"/>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b="1">
                <a:solidFill>
                  <a:schemeClr val="bg1"/>
                </a:solidFill>
              </a:rPr>
              <a:t>Most people, even religious, disagree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3315">
                                            <p:txEl>
                                              <p:pRg st="0" end="0"/>
                                            </p:txEl>
                                          </p:spTgt>
                                        </p:tgtEl>
                                        <p:attrNameLst>
                                          <p:attrName>ppt_c</p:attrName>
                                        </p:attrNameLst>
                                      </p:cBhvr>
                                      <p:to>
                                        <a:srgbClr val="777777"/>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3315">
                                            <p:txEl>
                                              <p:pRg st="1" end="1"/>
                                            </p:txEl>
                                          </p:spTgt>
                                        </p:tgtEl>
                                        <p:attrNameLst>
                                          <p:attrName>ppt_c</p:attrName>
                                        </p:attrNameLst>
                                      </p:cBhvr>
                                      <p:to>
                                        <a:srgbClr val="777777"/>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3315">
                                            <p:txEl>
                                              <p:pRg st="2" end="2"/>
                                            </p:txEl>
                                          </p:spTgt>
                                        </p:tgtEl>
                                        <p:attrNameLst>
                                          <p:attrName>ppt_c</p:attrName>
                                        </p:attrNameLst>
                                      </p:cBhvr>
                                      <p:to>
                                        <a:srgbClr val="777777"/>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3315">
                                            <p:txEl>
                                              <p:pRg st="3" end="3"/>
                                            </p:txEl>
                                          </p:spTgt>
                                        </p:tgtEl>
                                        <p:attrNameLst>
                                          <p:attrName>ppt_c</p:attrName>
                                        </p:attrNameLst>
                                      </p:cBhvr>
                                      <p:to>
                                        <a:srgbClr val="777777"/>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331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3315">
                                            <p:txEl>
                                              <p:pRg st="4" end="4"/>
                                            </p:txEl>
                                          </p:spTgt>
                                        </p:tgtEl>
                                        <p:attrNameLst>
                                          <p:attrName>ppt_c</p:attrName>
                                        </p:attrNameLst>
                                      </p:cBhvr>
                                      <p:to>
                                        <a:srgbClr val="777777"/>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3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457200" y="1371600"/>
            <a:ext cx="8229600" cy="5029200"/>
          </a:xfrm>
        </p:spPr>
        <p:txBody>
          <a:bodyPr/>
          <a:lstStyle/>
          <a:p>
            <a:pPr eaLnBrk="1" hangingPunct="1">
              <a:buFont typeface="Wingdings" panose="05000000000000000000" pitchFamily="2" charset="2"/>
              <a:buNone/>
            </a:pPr>
            <a:endParaRPr lang="en-US" altLang="en-US"/>
          </a:p>
        </p:txBody>
      </p:sp>
      <p:sp>
        <p:nvSpPr>
          <p:cNvPr id="34820" name="Rectangle 4"/>
          <p:cNvSpPr>
            <a:spLocks noChangeArrowheads="1"/>
          </p:cNvSpPr>
          <p:nvPr/>
        </p:nvSpPr>
        <p:spPr bwMode="auto">
          <a:xfrm>
            <a:off x="457200" y="1371600"/>
            <a:ext cx="2438400" cy="2209800"/>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2800" b="1" baseline="30000">
                <a:solidFill>
                  <a:schemeClr val="bg2"/>
                </a:solidFill>
              </a:rPr>
              <a:t>1</a:t>
            </a:r>
            <a:r>
              <a:rPr lang="en-US" altLang="en-US" b="1"/>
              <a:t>Jews</a:t>
            </a:r>
            <a:br>
              <a:rPr lang="en-US" altLang="en-US" b="1"/>
            </a:br>
            <a:r>
              <a:rPr lang="en-US" altLang="en-US" b="1"/>
              <a:t>seek</a:t>
            </a:r>
          </a:p>
          <a:p>
            <a:pPr algn="ctr">
              <a:spcBef>
                <a:spcPct val="0"/>
              </a:spcBef>
              <a:buClrTx/>
              <a:buSzTx/>
              <a:buFontTx/>
              <a:buNone/>
            </a:pPr>
            <a:r>
              <a:rPr lang="en-US" altLang="en-US" b="1"/>
              <a:t>sign</a:t>
            </a:r>
          </a:p>
          <a:p>
            <a:pPr algn="ctr">
              <a:spcBef>
                <a:spcPct val="0"/>
              </a:spcBef>
              <a:buClrTx/>
              <a:buSzTx/>
              <a:buFontTx/>
              <a:buNone/>
            </a:pPr>
            <a:r>
              <a:rPr lang="en-US" altLang="en-US" b="1"/>
              <a:t>Mt.12; 16</a:t>
            </a:r>
          </a:p>
        </p:txBody>
      </p:sp>
      <p:sp>
        <p:nvSpPr>
          <p:cNvPr id="34821" name="Rectangle 5"/>
          <p:cNvSpPr>
            <a:spLocks noChangeArrowheads="1"/>
          </p:cNvSpPr>
          <p:nvPr/>
        </p:nvSpPr>
        <p:spPr bwMode="auto">
          <a:xfrm>
            <a:off x="6248400" y="1371600"/>
            <a:ext cx="2438400" cy="2209800"/>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2800" b="1" baseline="30000">
                <a:solidFill>
                  <a:schemeClr val="bg2"/>
                </a:solidFill>
              </a:rPr>
              <a:t>2</a:t>
            </a:r>
            <a:r>
              <a:rPr lang="en-US" altLang="en-US" b="1"/>
              <a:t>Greeks</a:t>
            </a:r>
            <a:br>
              <a:rPr lang="en-US" altLang="en-US" b="1"/>
            </a:br>
            <a:r>
              <a:rPr lang="en-US" altLang="en-US" b="1"/>
              <a:t>seek</a:t>
            </a:r>
          </a:p>
          <a:p>
            <a:pPr algn="ctr">
              <a:spcBef>
                <a:spcPct val="0"/>
              </a:spcBef>
              <a:buClrTx/>
              <a:buSzTx/>
              <a:buFontTx/>
              <a:buNone/>
            </a:pPr>
            <a:r>
              <a:rPr lang="en-US" altLang="en-US" b="1"/>
              <a:t>wisdom</a:t>
            </a:r>
          </a:p>
          <a:p>
            <a:pPr algn="ctr">
              <a:spcBef>
                <a:spcPct val="0"/>
              </a:spcBef>
              <a:buClrTx/>
              <a:buSzTx/>
              <a:buFontTx/>
              <a:buNone/>
            </a:pPr>
            <a:r>
              <a:rPr lang="en-US" altLang="en-US" b="1"/>
              <a:t>Ac.17:18</a:t>
            </a:r>
          </a:p>
        </p:txBody>
      </p:sp>
      <p:sp>
        <p:nvSpPr>
          <p:cNvPr id="34822" name="Rectangle 6"/>
          <p:cNvSpPr>
            <a:spLocks noChangeArrowheads="1"/>
          </p:cNvSpPr>
          <p:nvPr/>
        </p:nvSpPr>
        <p:spPr bwMode="auto">
          <a:xfrm>
            <a:off x="3048000" y="1371600"/>
            <a:ext cx="3048000" cy="2209800"/>
          </a:xfrm>
          <a:prstGeom prst="rect">
            <a:avLst/>
          </a:prstGeom>
          <a:solidFill>
            <a:srgbClr val="FFFFCC"/>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2800" b="1" baseline="30000">
                <a:solidFill>
                  <a:schemeClr val="bg2"/>
                </a:solidFill>
              </a:rPr>
              <a:t>3</a:t>
            </a:r>
            <a:r>
              <a:rPr lang="en-US" altLang="en-US" b="1">
                <a:solidFill>
                  <a:srgbClr val="000066"/>
                </a:solidFill>
              </a:rPr>
              <a:t>Called of</a:t>
            </a:r>
            <a:br>
              <a:rPr lang="en-US" altLang="en-US" b="1">
                <a:solidFill>
                  <a:srgbClr val="000066"/>
                </a:solidFill>
              </a:rPr>
            </a:br>
            <a:r>
              <a:rPr lang="en-US" altLang="en-US" b="1">
                <a:solidFill>
                  <a:srgbClr val="000066"/>
                </a:solidFill>
              </a:rPr>
              <a:t>‘Christ</a:t>
            </a:r>
          </a:p>
          <a:p>
            <a:pPr algn="ctr">
              <a:spcBef>
                <a:spcPct val="0"/>
              </a:spcBef>
              <a:buClrTx/>
              <a:buSzTx/>
              <a:buFontTx/>
              <a:buNone/>
            </a:pPr>
            <a:r>
              <a:rPr lang="en-US" altLang="en-US" b="1">
                <a:solidFill>
                  <a:srgbClr val="000066"/>
                </a:solidFill>
              </a:rPr>
              <a:t>Crucified’</a:t>
            </a:r>
          </a:p>
          <a:p>
            <a:pPr algn="ctr">
              <a:spcBef>
                <a:spcPct val="0"/>
              </a:spcBef>
              <a:buClrTx/>
              <a:buSzTx/>
              <a:buFontTx/>
              <a:buNone/>
            </a:pPr>
            <a:r>
              <a:rPr lang="en-US" altLang="en-US" b="1"/>
              <a:t>1 Co.1:24,23</a:t>
            </a:r>
          </a:p>
        </p:txBody>
      </p:sp>
      <p:sp>
        <p:nvSpPr>
          <p:cNvPr id="34823" name="AutoShape 7"/>
          <p:cNvSpPr>
            <a:spLocks noChangeArrowheads="1"/>
          </p:cNvSpPr>
          <p:nvPr/>
        </p:nvSpPr>
        <p:spPr bwMode="auto">
          <a:xfrm>
            <a:off x="5410200" y="1570038"/>
            <a:ext cx="3276600" cy="1828800"/>
          </a:xfrm>
          <a:prstGeom prst="leftArrow">
            <a:avLst>
              <a:gd name="adj1" fmla="val 50000"/>
              <a:gd name="adj2" fmla="val 44792"/>
            </a:avLst>
          </a:prstGeom>
          <a:solidFill>
            <a:srgbClr val="8000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3000" b="1">
                <a:solidFill>
                  <a:schemeClr val="bg1"/>
                </a:solidFill>
              </a:rPr>
              <a:t>foolishness</a:t>
            </a:r>
          </a:p>
        </p:txBody>
      </p:sp>
      <p:sp>
        <p:nvSpPr>
          <p:cNvPr id="34824" name="AutoShape 8"/>
          <p:cNvSpPr>
            <a:spLocks noChangeArrowheads="1"/>
          </p:cNvSpPr>
          <p:nvPr/>
        </p:nvSpPr>
        <p:spPr bwMode="auto">
          <a:xfrm flipH="1">
            <a:off x="457200" y="1570038"/>
            <a:ext cx="3276600" cy="1828800"/>
          </a:xfrm>
          <a:prstGeom prst="leftArrow">
            <a:avLst>
              <a:gd name="adj1" fmla="val 50000"/>
              <a:gd name="adj2" fmla="val 44792"/>
            </a:avLst>
          </a:prstGeom>
          <a:solidFill>
            <a:srgbClr val="8000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3000" b="1">
                <a:solidFill>
                  <a:schemeClr val="bg1"/>
                </a:solidFill>
              </a:rPr>
              <a:t>stumblingblock</a:t>
            </a:r>
          </a:p>
        </p:txBody>
      </p:sp>
      <p:sp>
        <p:nvSpPr>
          <p:cNvPr id="34825" name="AutoShape 9"/>
          <p:cNvSpPr>
            <a:spLocks noChangeArrowheads="1"/>
          </p:cNvSpPr>
          <p:nvPr/>
        </p:nvSpPr>
        <p:spPr bwMode="auto">
          <a:xfrm>
            <a:off x="457200" y="4038600"/>
            <a:ext cx="2514600" cy="2286000"/>
          </a:xfrm>
          <a:prstGeom prst="roundRect">
            <a:avLst>
              <a:gd name="adj" fmla="val 16667"/>
            </a:avLst>
          </a:prstGeom>
          <a:solidFill>
            <a:schemeClr val="bg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b="1"/>
              <a:t>Revolting;</a:t>
            </a:r>
            <a:br>
              <a:rPr lang="en-US" altLang="en-US" b="1"/>
            </a:br>
            <a:r>
              <a:rPr lang="en-US" altLang="en-US" b="1"/>
              <a:t>insulting,</a:t>
            </a:r>
          </a:p>
          <a:p>
            <a:pPr algn="ctr">
              <a:spcBef>
                <a:spcPct val="0"/>
              </a:spcBef>
              <a:buClrTx/>
              <a:buSzTx/>
              <a:buFontTx/>
              <a:buNone/>
            </a:pPr>
            <a:r>
              <a:rPr lang="en-US" altLang="en-US" b="1"/>
              <a:t>Jn.1:11</a:t>
            </a:r>
          </a:p>
        </p:txBody>
      </p:sp>
      <p:sp>
        <p:nvSpPr>
          <p:cNvPr id="34826" name="AutoShape 10"/>
          <p:cNvSpPr>
            <a:spLocks noChangeArrowheads="1"/>
          </p:cNvSpPr>
          <p:nvPr/>
        </p:nvSpPr>
        <p:spPr bwMode="auto">
          <a:xfrm>
            <a:off x="6172200" y="4038600"/>
            <a:ext cx="2514600" cy="2286000"/>
          </a:xfrm>
          <a:prstGeom prst="roundRect">
            <a:avLst>
              <a:gd name="adj" fmla="val 16667"/>
            </a:avLst>
          </a:prstGeom>
          <a:solidFill>
            <a:schemeClr val="bg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b="1" dirty="0"/>
              <a:t>Nonsense;</a:t>
            </a:r>
          </a:p>
          <a:p>
            <a:pPr algn="ctr">
              <a:spcBef>
                <a:spcPct val="0"/>
              </a:spcBef>
              <a:buClrTx/>
              <a:buSzTx/>
              <a:buFontTx/>
              <a:buNone/>
            </a:pPr>
            <a:r>
              <a:rPr lang="en-US" altLang="en-US" b="1" dirty="0"/>
              <a:t>ridiculous</a:t>
            </a:r>
          </a:p>
          <a:p>
            <a:pPr algn="ctr">
              <a:spcBef>
                <a:spcPct val="0"/>
              </a:spcBef>
              <a:buClrTx/>
              <a:buSzTx/>
              <a:buFontTx/>
              <a:buNone/>
            </a:pPr>
            <a:r>
              <a:rPr lang="en-US" altLang="en-US" b="1" dirty="0"/>
              <a:t>Ac.17:23,30</a:t>
            </a:r>
          </a:p>
        </p:txBody>
      </p:sp>
      <p:sp>
        <p:nvSpPr>
          <p:cNvPr id="34828" name="AutoShape 12"/>
          <p:cNvSpPr>
            <a:spLocks noChangeArrowheads="1"/>
          </p:cNvSpPr>
          <p:nvPr/>
        </p:nvSpPr>
        <p:spPr bwMode="auto">
          <a:xfrm>
            <a:off x="2971800" y="3581400"/>
            <a:ext cx="3200400" cy="2743200"/>
          </a:xfrm>
          <a:prstGeom prst="upArrow">
            <a:avLst>
              <a:gd name="adj1" fmla="val 50000"/>
              <a:gd name="adj2" fmla="val 25000"/>
            </a:avLst>
          </a:prstGeom>
          <a:solidFill>
            <a:srgbClr val="FFFFCC"/>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endParaRPr lang="en-US" altLang="en-US" sz="1800"/>
          </a:p>
        </p:txBody>
      </p:sp>
      <p:sp>
        <p:nvSpPr>
          <p:cNvPr id="34829" name="Rectangle 13"/>
          <p:cNvSpPr>
            <a:spLocks noChangeArrowheads="1"/>
          </p:cNvSpPr>
          <p:nvPr/>
        </p:nvSpPr>
        <p:spPr bwMode="auto">
          <a:xfrm>
            <a:off x="3810000" y="4343400"/>
            <a:ext cx="1524000" cy="1905000"/>
          </a:xfrm>
          <a:prstGeom prst="rect">
            <a:avLst/>
          </a:prstGeom>
          <a:solidFill>
            <a:srgbClr val="FFFFCC"/>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altLang="en-US" sz="3000" b="1" dirty="0">
                <a:solidFill>
                  <a:srgbClr val="000066"/>
                </a:solidFill>
                <a:effectLst>
                  <a:outerShdw blurRad="38100" dist="38100" dir="2700000" algn="tl">
                    <a:srgbClr val="000000"/>
                  </a:outerShdw>
                </a:effectLst>
              </a:rPr>
              <a:t>Power,</a:t>
            </a:r>
            <a:br>
              <a:rPr lang="en-US" altLang="en-US" sz="3000" b="1" dirty="0">
                <a:solidFill>
                  <a:srgbClr val="000066"/>
                </a:solidFill>
                <a:effectLst>
                  <a:outerShdw blurRad="38100" dist="38100" dir="2700000" algn="tl">
                    <a:srgbClr val="000000"/>
                  </a:outerShdw>
                </a:effectLst>
              </a:rPr>
            </a:br>
            <a:r>
              <a:rPr lang="en-US" altLang="en-US" sz="3000" b="1" dirty="0">
                <a:solidFill>
                  <a:srgbClr val="000066"/>
                </a:solidFill>
                <a:effectLst>
                  <a:outerShdw blurRad="38100" dist="38100" dir="2700000" algn="tl">
                    <a:srgbClr val="000000"/>
                  </a:outerShdw>
                </a:effectLst>
              </a:rPr>
              <a:t>Wisdom</a:t>
            </a:r>
            <a:br>
              <a:rPr lang="en-US" altLang="en-US" sz="3000" b="1" dirty="0">
                <a:solidFill>
                  <a:srgbClr val="000066"/>
                </a:solidFill>
                <a:effectLst>
                  <a:outerShdw blurRad="38100" dist="38100" dir="2700000" algn="tl">
                    <a:srgbClr val="000000"/>
                  </a:outerShdw>
                </a:effectLst>
              </a:rPr>
            </a:br>
            <a:r>
              <a:rPr lang="en-US" altLang="en-US" sz="3000" b="1" dirty="0">
                <a:solidFill>
                  <a:srgbClr val="000066"/>
                </a:solidFill>
                <a:effectLst>
                  <a:outerShdw blurRad="38100" dist="38100" dir="2700000" algn="tl">
                    <a:srgbClr val="000000"/>
                  </a:outerShdw>
                </a:effectLst>
              </a:rPr>
              <a:t>of God</a:t>
            </a:r>
          </a:p>
          <a:p>
            <a:pPr algn="ctr">
              <a:defRPr/>
            </a:pPr>
            <a:r>
              <a:rPr lang="en-US" altLang="en-US" sz="3000" b="1" dirty="0"/>
              <a:t>(24)</a:t>
            </a:r>
          </a:p>
        </p:txBody>
      </p:sp>
      <p:sp>
        <p:nvSpPr>
          <p:cNvPr id="15372" name="Rectangle 1"/>
          <p:cNvSpPr>
            <a:spLocks noChangeArrowheads="1"/>
          </p:cNvSpPr>
          <p:nvPr/>
        </p:nvSpPr>
        <p:spPr bwMode="auto">
          <a:xfrm>
            <a:off x="0" y="0"/>
            <a:ext cx="9144000" cy="1219200"/>
          </a:xfrm>
          <a:prstGeom prst="rect">
            <a:avLst/>
          </a:prstGeom>
          <a:solidFill>
            <a:schemeClr val="bg1"/>
          </a:solidFill>
          <a:ln w="9525" algn="ctr">
            <a:noFill/>
            <a:round/>
            <a:headEnd/>
            <a:tailEnd/>
          </a:ln>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b="1"/>
              <a:t>Jews, Greeks, and Called (22-24)</a:t>
            </a:r>
            <a:endParaRPr lang="en-US"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2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2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4824"/>
                                        </p:tgtEl>
                                        <p:attrNameLst>
                                          <p:attrName>style.visibility</p:attrName>
                                        </p:attrNameLst>
                                      </p:cBhvr>
                                      <p:to>
                                        <p:strVal val="visible"/>
                                      </p:to>
                                    </p:set>
                                    <p:animEffect transition="in" filter="wipe(left)">
                                      <p:cBhvr>
                                        <p:cTn id="19" dur="500"/>
                                        <p:tgtEl>
                                          <p:spTgt spid="3482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2" fill="hold" grpId="0" nodeType="clickEffect">
                                  <p:stCondLst>
                                    <p:cond delay="0"/>
                                  </p:stCondLst>
                                  <p:childTnLst>
                                    <p:set>
                                      <p:cBhvr>
                                        <p:cTn id="23" dur="1" fill="hold">
                                          <p:stCondLst>
                                            <p:cond delay="0"/>
                                          </p:stCondLst>
                                        </p:cTn>
                                        <p:tgtEl>
                                          <p:spTgt spid="34823"/>
                                        </p:tgtEl>
                                        <p:attrNameLst>
                                          <p:attrName>style.visibility</p:attrName>
                                        </p:attrNameLst>
                                      </p:cBhvr>
                                      <p:to>
                                        <p:strVal val="visible"/>
                                      </p:to>
                                    </p:set>
                                    <p:animEffect transition="in" filter="wipe(right)">
                                      <p:cBhvr>
                                        <p:cTn id="24" dur="500"/>
                                        <p:tgtEl>
                                          <p:spTgt spid="3482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4825"/>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482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4828"/>
                                        </p:tgtEl>
                                        <p:attrNameLst>
                                          <p:attrName>style.visibility</p:attrName>
                                        </p:attrNameLst>
                                      </p:cBhvr>
                                      <p:to>
                                        <p:strVal val="visible"/>
                                      </p:to>
                                    </p:set>
                                    <p:animEffect transition="in" filter="wipe(down)">
                                      <p:cBhvr>
                                        <p:cTn id="37" dur="500"/>
                                        <p:tgtEl>
                                          <p:spTgt spid="34828"/>
                                        </p:tgtEl>
                                      </p:cBhvr>
                                    </p:animEffect>
                                  </p:childTnLst>
                                </p:cTn>
                              </p:par>
                              <p:par>
                                <p:cTn id="38" presetID="1" presetClass="entr" presetSubtype="0" fill="hold" grpId="0" nodeType="withEffect">
                                  <p:stCondLst>
                                    <p:cond delay="0"/>
                                  </p:stCondLst>
                                  <p:childTnLst>
                                    <p:set>
                                      <p:cBhvr>
                                        <p:cTn id="39" dur="1" fill="hold">
                                          <p:stCondLst>
                                            <p:cond delay="0"/>
                                          </p:stCondLst>
                                        </p:cTn>
                                        <p:tgtEl>
                                          <p:spTgt spid="34829"/>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34829">
                                            <p:txEl>
                                              <p:pRg st="0" end="0"/>
                                            </p:txEl>
                                          </p:spTgt>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3482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animBg="1"/>
      <p:bldP spid="34821" grpId="0" animBg="1"/>
      <p:bldP spid="34822" grpId="0" animBg="1"/>
      <p:bldP spid="34823" grpId="0" animBg="1"/>
      <p:bldP spid="34824" grpId="0" animBg="1"/>
      <p:bldP spid="34825" grpId="0" animBg="1"/>
      <p:bldP spid="34826" grpId="0" animBg="1"/>
      <p:bldP spid="34828" grpId="0" animBg="1"/>
      <p:bldP spid="3482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9144000" cy="1066800"/>
          </a:xfrm>
          <a:solidFill>
            <a:schemeClr val="bg1"/>
          </a:solidFill>
        </p:spPr>
        <p:txBody>
          <a:bodyPr/>
          <a:lstStyle/>
          <a:p>
            <a:pPr algn="ctr" eaLnBrk="1" hangingPunct="1"/>
            <a:r>
              <a:rPr lang="en-US" altLang="en-US" sz="3700" b="1"/>
              <a:t>The contrast (24-25)</a:t>
            </a:r>
          </a:p>
        </p:txBody>
      </p:sp>
      <p:sp>
        <p:nvSpPr>
          <p:cNvPr id="16387" name="Rectangle 3"/>
          <p:cNvSpPr>
            <a:spLocks noGrp="1" noChangeArrowheads="1"/>
          </p:cNvSpPr>
          <p:nvPr>
            <p:ph type="body" idx="1"/>
          </p:nvPr>
        </p:nvSpPr>
        <p:spPr>
          <a:xfrm>
            <a:off x="457200" y="1158874"/>
            <a:ext cx="8229600" cy="5394325"/>
          </a:xfrm>
        </p:spPr>
        <p:txBody>
          <a:bodyPr/>
          <a:lstStyle/>
          <a:p>
            <a:pPr marL="396875" indent="-396875" eaLnBrk="1" hangingPunct="1"/>
            <a:endParaRPr lang="en-US" altLang="en-US" b="1" dirty="0"/>
          </a:p>
          <a:p>
            <a:pPr marL="396875" indent="-396875" eaLnBrk="1" hangingPunct="1"/>
            <a:endParaRPr lang="en-US" altLang="en-US" b="1" dirty="0"/>
          </a:p>
          <a:p>
            <a:pPr marL="396875" indent="-396875" eaLnBrk="1" hangingPunct="1"/>
            <a:endParaRPr lang="en-US" altLang="en-US" b="1" dirty="0"/>
          </a:p>
          <a:p>
            <a:pPr marL="396875" indent="-396875" eaLnBrk="1" hangingPunct="1"/>
            <a:endParaRPr lang="en-US" altLang="en-US" b="1" i="1" dirty="0"/>
          </a:p>
          <a:p>
            <a:pPr marL="396875" indent="-396875" eaLnBrk="1" hangingPunct="1"/>
            <a:endParaRPr lang="en-US" altLang="en-US" b="1" i="1" dirty="0"/>
          </a:p>
          <a:p>
            <a:pPr marL="0" indent="0">
              <a:spcBef>
                <a:spcPts val="1800"/>
              </a:spcBef>
              <a:buNone/>
            </a:pPr>
            <a:r>
              <a:rPr lang="en-US" baseline="30000" dirty="0">
                <a:solidFill>
                  <a:srgbClr val="000066"/>
                </a:solidFill>
              </a:rPr>
              <a:t>‘</a:t>
            </a:r>
            <a:r>
              <a:rPr lang="en-US" dirty="0">
                <a:solidFill>
                  <a:srgbClr val="000066"/>
                </a:solidFill>
              </a:rPr>
              <a:t>But we have this treasure in earthen vessels, that the excellence of the power may be of God and not of us’ </a:t>
            </a:r>
            <a:r>
              <a:rPr lang="en-US" dirty="0"/>
              <a:t>– </a:t>
            </a:r>
            <a:r>
              <a:rPr lang="en-US" altLang="en-US" sz="2800" dirty="0"/>
              <a:t>2 Co.4:7</a:t>
            </a:r>
          </a:p>
          <a:p>
            <a:pPr marL="0" indent="0">
              <a:spcBef>
                <a:spcPts val="1200"/>
              </a:spcBef>
              <a:buNone/>
            </a:pPr>
            <a:r>
              <a:rPr lang="en-US" sz="3100" dirty="0">
                <a:solidFill>
                  <a:srgbClr val="800000"/>
                </a:solidFill>
                <a:effectLst>
                  <a:outerShdw blurRad="38100" dist="38100" dir="2700000" algn="tl">
                    <a:srgbClr val="000000">
                      <a:alpha val="43137"/>
                    </a:srgbClr>
                  </a:outerShdw>
                </a:effectLst>
              </a:rPr>
              <a:t>Fragile clay jars held world’s greatest treasure</a:t>
            </a:r>
            <a:endParaRPr lang="en-US" sz="3100" baseline="30000" dirty="0">
              <a:solidFill>
                <a:srgbClr val="800000"/>
              </a:solidFill>
              <a:effectLst>
                <a:outerShdw blurRad="38100" dist="38100" dir="2700000" algn="tl">
                  <a:srgbClr val="000000">
                    <a:alpha val="43137"/>
                  </a:srgbClr>
                </a:outerShdw>
              </a:effectLst>
            </a:endParaRPr>
          </a:p>
        </p:txBody>
      </p:sp>
      <p:sp>
        <p:nvSpPr>
          <p:cNvPr id="16389" name="Text Box 5"/>
          <p:cNvSpPr txBox="1">
            <a:spLocks noChangeArrowheads="1"/>
          </p:cNvSpPr>
          <p:nvPr/>
        </p:nvSpPr>
        <p:spPr bwMode="auto">
          <a:xfrm>
            <a:off x="577850" y="1143000"/>
            <a:ext cx="8001000" cy="2930525"/>
          </a:xfrm>
          <a:prstGeom prst="rect">
            <a:avLst/>
          </a:prstGeom>
          <a:solidFill>
            <a:schemeClr val="bg2">
              <a:alpha val="10000"/>
            </a:schemeClr>
          </a:solidFill>
          <a:ln>
            <a:noFill/>
          </a:ln>
          <a:effec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2800" b="1" u="sng" baseline="30000"/>
              <a:t>24</a:t>
            </a:r>
            <a:r>
              <a:rPr lang="en-US" altLang="en-US" sz="3100" b="1"/>
              <a:t>but to those who are called, both Jews and Greeks, Christ the power of God and the wisdom of God.</a:t>
            </a:r>
            <a:r>
              <a:rPr lang="en-US" altLang="en-US" sz="2800" b="1"/>
              <a:t> </a:t>
            </a:r>
            <a:r>
              <a:rPr lang="en-US" altLang="en-US" sz="2800" b="1" u="sng" baseline="30000"/>
              <a:t>25</a:t>
            </a:r>
            <a:r>
              <a:rPr lang="en-US" altLang="en-US" sz="3100" b="1"/>
              <a:t>Because the foolishness of God is wiser than men, and the weakness of God is stronger than men.</a:t>
            </a:r>
          </a:p>
        </p:txBody>
      </p:sp>
      <p:sp>
        <p:nvSpPr>
          <p:cNvPr id="16390" name="Line 6"/>
          <p:cNvSpPr>
            <a:spLocks noChangeShapeType="1"/>
          </p:cNvSpPr>
          <p:nvPr/>
        </p:nvSpPr>
        <p:spPr bwMode="auto">
          <a:xfrm>
            <a:off x="4876800" y="2103438"/>
            <a:ext cx="2667000" cy="0"/>
          </a:xfrm>
          <a:prstGeom prst="line">
            <a:avLst/>
          </a:prstGeom>
          <a:noFill/>
          <a:ln w="38100">
            <a:solidFill>
              <a:srgbClr val="8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1" name="Line 7"/>
          <p:cNvSpPr>
            <a:spLocks noChangeShapeType="1"/>
          </p:cNvSpPr>
          <p:nvPr/>
        </p:nvSpPr>
        <p:spPr bwMode="auto">
          <a:xfrm>
            <a:off x="2133600" y="3505200"/>
            <a:ext cx="5410200" cy="0"/>
          </a:xfrm>
          <a:prstGeom prst="line">
            <a:avLst/>
          </a:prstGeom>
          <a:noFill/>
          <a:ln w="38100">
            <a:solidFill>
              <a:srgbClr val="8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2" name="Line 8"/>
          <p:cNvSpPr>
            <a:spLocks noChangeShapeType="1"/>
          </p:cNvSpPr>
          <p:nvPr/>
        </p:nvSpPr>
        <p:spPr bwMode="auto">
          <a:xfrm flipV="1">
            <a:off x="1339850" y="2576513"/>
            <a:ext cx="2895600" cy="0"/>
          </a:xfrm>
          <a:prstGeom prst="line">
            <a:avLst/>
          </a:prstGeom>
          <a:noFill/>
          <a:ln w="38100">
            <a:solidFill>
              <a:srgbClr val="00006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3" name="Line 9"/>
          <p:cNvSpPr>
            <a:spLocks noChangeShapeType="1"/>
          </p:cNvSpPr>
          <p:nvPr/>
        </p:nvSpPr>
        <p:spPr bwMode="auto">
          <a:xfrm flipV="1">
            <a:off x="639763" y="3033713"/>
            <a:ext cx="5181600" cy="0"/>
          </a:xfrm>
          <a:prstGeom prst="line">
            <a:avLst/>
          </a:prstGeom>
          <a:noFill/>
          <a:ln w="38100">
            <a:solidFill>
              <a:srgbClr val="00006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4" name="Rectangle 10"/>
          <p:cNvSpPr>
            <a:spLocks noChangeArrowheads="1"/>
          </p:cNvSpPr>
          <p:nvPr/>
        </p:nvSpPr>
        <p:spPr bwMode="auto">
          <a:xfrm>
            <a:off x="6688138" y="1691815"/>
            <a:ext cx="914400" cy="381000"/>
          </a:xfrm>
          <a:prstGeom prst="rect">
            <a:avLst/>
          </a:prstGeom>
          <a:noFill/>
          <a:ln w="38100">
            <a:solidFill>
              <a:srgbClr val="FF33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16396" name="Rectangle 12"/>
          <p:cNvSpPr>
            <a:spLocks noChangeArrowheads="1"/>
          </p:cNvSpPr>
          <p:nvPr/>
        </p:nvSpPr>
        <p:spPr bwMode="auto">
          <a:xfrm>
            <a:off x="3411538" y="2623217"/>
            <a:ext cx="914400" cy="381000"/>
          </a:xfrm>
          <a:prstGeom prst="rect">
            <a:avLst/>
          </a:prstGeom>
          <a:noFill/>
          <a:ln w="38100">
            <a:solidFill>
              <a:srgbClr val="FF33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16397" name="Rectangle 13"/>
          <p:cNvSpPr>
            <a:spLocks noChangeArrowheads="1"/>
          </p:cNvSpPr>
          <p:nvPr/>
        </p:nvSpPr>
        <p:spPr bwMode="auto">
          <a:xfrm>
            <a:off x="4554538" y="3095165"/>
            <a:ext cx="914400" cy="381000"/>
          </a:xfrm>
          <a:prstGeom prst="rect">
            <a:avLst/>
          </a:prstGeom>
          <a:noFill/>
          <a:ln w="38100">
            <a:solidFill>
              <a:srgbClr val="FF33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16398" name="Rectangle 14"/>
          <p:cNvSpPr>
            <a:spLocks noChangeArrowheads="1"/>
          </p:cNvSpPr>
          <p:nvPr/>
        </p:nvSpPr>
        <p:spPr bwMode="auto">
          <a:xfrm>
            <a:off x="6778625" y="2667000"/>
            <a:ext cx="914400" cy="381000"/>
          </a:xfrm>
          <a:prstGeom prst="rect">
            <a:avLst/>
          </a:prstGeom>
          <a:noFill/>
          <a:ln w="38100">
            <a:solidFill>
              <a:srgbClr val="FFFF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16399" name="Rectangle 15"/>
          <p:cNvSpPr>
            <a:spLocks noChangeArrowheads="1"/>
          </p:cNvSpPr>
          <p:nvPr/>
        </p:nvSpPr>
        <p:spPr bwMode="auto">
          <a:xfrm>
            <a:off x="1554163" y="3627438"/>
            <a:ext cx="914400" cy="381000"/>
          </a:xfrm>
          <a:prstGeom prst="rect">
            <a:avLst/>
          </a:prstGeom>
          <a:noFill/>
          <a:ln w="38100">
            <a:solidFill>
              <a:srgbClr val="FFFF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15" name="Rectangle 10"/>
          <p:cNvSpPr>
            <a:spLocks noChangeArrowheads="1"/>
          </p:cNvSpPr>
          <p:nvPr/>
        </p:nvSpPr>
        <p:spPr bwMode="auto">
          <a:xfrm>
            <a:off x="3379788" y="2165350"/>
            <a:ext cx="914400" cy="381000"/>
          </a:xfrm>
          <a:prstGeom prst="rect">
            <a:avLst/>
          </a:prstGeom>
          <a:noFill/>
          <a:ln w="38100">
            <a:solidFill>
              <a:srgbClr val="FF33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16390"/>
                                        </p:tgtEl>
                                        <p:attrNameLst>
                                          <p:attrName>style.visibility</p:attrName>
                                        </p:attrNameLst>
                                      </p:cBhvr>
                                      <p:to>
                                        <p:strVal val="visible"/>
                                      </p:to>
                                    </p:set>
                                    <p:animEffect transition="in" filter="wipe(left)">
                                      <p:cBhvr>
                                        <p:cTn id="11" dur="500"/>
                                        <p:tgtEl>
                                          <p:spTgt spid="1639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16391"/>
                                        </p:tgtEl>
                                        <p:attrNameLst>
                                          <p:attrName>style.visibility</p:attrName>
                                        </p:attrNameLst>
                                      </p:cBhvr>
                                      <p:to>
                                        <p:strVal val="visible"/>
                                      </p:to>
                                    </p:set>
                                    <p:animEffect transition="in" filter="wipe(left)">
                                      <p:cBhvr>
                                        <p:cTn id="16" dur="500"/>
                                        <p:tgtEl>
                                          <p:spTgt spid="1639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16392"/>
                                        </p:tgtEl>
                                        <p:attrNameLst>
                                          <p:attrName>style.visibility</p:attrName>
                                        </p:attrNameLst>
                                      </p:cBhvr>
                                      <p:to>
                                        <p:strVal val="visible"/>
                                      </p:to>
                                    </p:set>
                                    <p:animEffect transition="in" filter="wipe(left)">
                                      <p:cBhvr>
                                        <p:cTn id="21" dur="500"/>
                                        <p:tgtEl>
                                          <p:spTgt spid="1639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16393"/>
                                        </p:tgtEl>
                                        <p:attrNameLst>
                                          <p:attrName>style.visibility</p:attrName>
                                        </p:attrNameLst>
                                      </p:cBhvr>
                                      <p:to>
                                        <p:strVal val="visible"/>
                                      </p:to>
                                    </p:set>
                                    <p:animEffect transition="in" filter="wipe(left)">
                                      <p:cBhvr>
                                        <p:cTn id="26" dur="500"/>
                                        <p:tgtEl>
                                          <p:spTgt spid="1639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6394"/>
                                        </p:tgtEl>
                                        <p:attrNameLst>
                                          <p:attrName>style.visibility</p:attrName>
                                        </p:attrNameLst>
                                      </p:cBhvr>
                                      <p:to>
                                        <p:strVal val="visible"/>
                                      </p:to>
                                    </p:set>
                                    <p:animEffect transition="in" filter="wipe(left)">
                                      <p:cBhvr>
                                        <p:cTn id="31" dur="500"/>
                                        <p:tgtEl>
                                          <p:spTgt spid="16394"/>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ipe(left)">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6396"/>
                                        </p:tgtEl>
                                        <p:attrNameLst>
                                          <p:attrName>style.visibility</p:attrName>
                                        </p:attrNameLst>
                                      </p:cBhvr>
                                      <p:to>
                                        <p:strVal val="visible"/>
                                      </p:to>
                                    </p:set>
                                    <p:animEffect transition="in" filter="wipe(left)">
                                      <p:cBhvr>
                                        <p:cTn id="41" dur="500"/>
                                        <p:tgtEl>
                                          <p:spTgt spid="16396"/>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6397"/>
                                        </p:tgtEl>
                                        <p:attrNameLst>
                                          <p:attrName>style.visibility</p:attrName>
                                        </p:attrNameLst>
                                      </p:cBhvr>
                                      <p:to>
                                        <p:strVal val="visible"/>
                                      </p:to>
                                    </p:set>
                                    <p:animEffect transition="in" filter="wipe(left)">
                                      <p:cBhvr>
                                        <p:cTn id="46" dur="500"/>
                                        <p:tgtEl>
                                          <p:spTgt spid="16397"/>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16398"/>
                                        </p:tgtEl>
                                        <p:attrNameLst>
                                          <p:attrName>style.visibility</p:attrName>
                                        </p:attrNameLst>
                                      </p:cBhvr>
                                      <p:to>
                                        <p:strVal val="visible"/>
                                      </p:to>
                                    </p:set>
                                    <p:animEffect transition="in" filter="wipe(left)">
                                      <p:cBhvr>
                                        <p:cTn id="51" dur="500"/>
                                        <p:tgtEl>
                                          <p:spTgt spid="1639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16399"/>
                                        </p:tgtEl>
                                        <p:attrNameLst>
                                          <p:attrName>style.visibility</p:attrName>
                                        </p:attrNameLst>
                                      </p:cBhvr>
                                      <p:to>
                                        <p:strVal val="visible"/>
                                      </p:to>
                                    </p:set>
                                    <p:animEffect transition="in" filter="wipe(left)">
                                      <p:cBhvr>
                                        <p:cTn id="56" dur="500"/>
                                        <p:tgtEl>
                                          <p:spTgt spid="16399"/>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63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animBg="1"/>
      <p:bldP spid="16394" grpId="0" animBg="1"/>
      <p:bldP spid="16396" grpId="0" animBg="1"/>
      <p:bldP spid="16397" grpId="0" animBg="1"/>
      <p:bldP spid="16398" grpId="0" animBg="1"/>
      <p:bldP spid="16399" grpId="0" animBg="1"/>
      <p:bldP spid="15" grpId="0" animBg="1"/>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685</TotalTime>
  <Words>733</Words>
  <Application>Microsoft Office PowerPoint</Application>
  <PresentationFormat>On-screen Show (4:3)</PresentationFormat>
  <Paragraphs>142</Paragraphs>
  <Slides>19</Slides>
  <Notes>0</Notes>
  <HiddenSlides>0</HiddenSlides>
  <MMClips>0</MMClips>
  <ScaleCrop>false</ScaleCrop>
  <HeadingPairs>
    <vt:vector size="4" baseType="variant">
      <vt:variant>
        <vt:lpstr>Theme</vt:lpstr>
      </vt:variant>
      <vt:variant>
        <vt:i4>3</vt:i4>
      </vt:variant>
      <vt:variant>
        <vt:lpstr>Slide Titles</vt:lpstr>
      </vt:variant>
      <vt:variant>
        <vt:i4>19</vt:i4>
      </vt:variant>
    </vt:vector>
  </HeadingPairs>
  <TitlesOfParts>
    <vt:vector size="22" baseType="lpstr">
      <vt:lpstr>Pixel</vt:lpstr>
      <vt:lpstr>Office Theme</vt:lpstr>
      <vt:lpstr>1_Pixel</vt:lpstr>
      <vt:lpstr>Slide 1</vt:lpstr>
      <vt:lpstr>Slide 2</vt:lpstr>
      <vt:lpstr>Word of cross:  foolishness</vt:lpstr>
      <vt:lpstr>Slide 4</vt:lpstr>
      <vt:lpstr>‘Destroy wisdom of wise’ (Is.29:14) </vt:lpstr>
      <vt:lpstr>Slide 6</vt:lpstr>
      <vt:lpstr>God’s intentional choice –  He chose the gospel’s . . . </vt:lpstr>
      <vt:lpstr>Slide 8</vt:lpstr>
      <vt:lpstr>The contrast (24-25)</vt:lpstr>
      <vt:lpstr>Slide 10</vt:lpstr>
      <vt:lpstr>Your calling (26): look around you</vt:lpstr>
      <vt:lpstr>What did God choose? (27-28)</vt:lpstr>
      <vt:lpstr>What did God choose? (27-28)</vt:lpstr>
      <vt:lpstr>What did God choose? (27-28)</vt:lpstr>
      <vt:lpstr>1. We need the Gospel:  only hope of salvation (1 Co.1:29-31)</vt:lpstr>
      <vt:lpstr>1. We need the Gospel 2. Most choose what God rejected</vt:lpstr>
      <vt:lpstr>1. We need the Gospel 2. Most choose what God rejects 3. People want inclusive salvation</vt:lpstr>
      <vt:lpstr>Slide 18</vt:lpstr>
      <vt:lpstr>Slide 19</vt:lpstr>
    </vt:vector>
  </TitlesOfParts>
  <Company>Duggin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church of Christ</cp:lastModifiedBy>
  <cp:revision>67</cp:revision>
  <dcterms:created xsi:type="dcterms:W3CDTF">2011-07-14T21:10:59Z</dcterms:created>
  <dcterms:modified xsi:type="dcterms:W3CDTF">2016-08-14T16:51:54Z</dcterms:modified>
</cp:coreProperties>
</file>