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3"/>
  </p:notesMasterIdLst>
  <p:sldIdLst>
    <p:sldId id="298" r:id="rId3"/>
    <p:sldId id="390" r:id="rId4"/>
    <p:sldId id="391" r:id="rId5"/>
    <p:sldId id="260" r:id="rId6"/>
    <p:sldId id="362" r:id="rId7"/>
    <p:sldId id="365" r:id="rId8"/>
    <p:sldId id="342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393" r:id="rId20"/>
    <p:sldId id="404" r:id="rId21"/>
    <p:sldId id="35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FFFF"/>
    <a:srgbClr val="000066"/>
    <a:srgbClr val="FFFFCC"/>
    <a:srgbClr val="FFFFFF"/>
    <a:srgbClr val="FF3300"/>
    <a:srgbClr val="CC6600"/>
    <a:srgbClr val="00FF00"/>
    <a:srgbClr val="E18564"/>
    <a:srgbClr val="E88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Hindrances</a:t>
            </a:r>
            <a:b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Prayer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(II)</a:t>
            </a:r>
            <a:endParaRPr lang="en-US" alt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Gen.32:22-32, </a:t>
            </a: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wrestling with God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 would not let Him go . . 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‘Grabber’ from birth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32:3-6,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Esau’s last words…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32:24-25,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encounter at Jabbok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32:26,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“Bless me”</a:t>
            </a:r>
          </a:p>
          <a:p>
            <a:pPr marL="457200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32:27-31,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change</a:t>
            </a:r>
          </a:p>
          <a:p>
            <a:pPr marL="457200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990600" y="5228304"/>
            <a:ext cx="34290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Hosea 12:3-4 – 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Angel</a:t>
            </a:r>
          </a:p>
        </p:txBody>
      </p:sp>
      <p:sp>
        <p:nvSpPr>
          <p:cNvPr id="5" name="Rectangle: Rounded Corners 4"/>
          <p:cNvSpPr/>
          <p:nvPr/>
        </p:nvSpPr>
        <p:spPr bwMode="auto">
          <a:xfrm>
            <a:off x="4724400" y="5228304"/>
            <a:ext cx="34290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Gen.32:30-31 – 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saw God</a:t>
            </a:r>
          </a:p>
        </p:txBody>
      </p:sp>
    </p:spTree>
    <p:extLst>
      <p:ext uri="{BB962C8B-B14F-4D97-AF65-F5344CB8AC3E}">
        <p14:creationId xmlns:p14="http://schemas.microsoft.com/office/powerpoint/2010/main" val="18261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Gen.32:22-32, </a:t>
            </a: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wrestling with God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 would not let Him go . . 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Instead of trickery, depends on God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Esau is not the problem: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Mt.5:23-24; Ro.8:31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Self-centered life will fail us</a:t>
            </a:r>
          </a:p>
          <a:p>
            <a:pPr marL="457200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parallel: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Mt.15:21-28</a:t>
            </a:r>
          </a:p>
          <a:p>
            <a:pPr>
              <a:spcAft>
                <a:spcPts val="150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454728" y="5257800"/>
            <a:ext cx="6234545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She would not leave Him alone</a:t>
            </a:r>
          </a:p>
        </p:txBody>
      </p:sp>
    </p:spTree>
    <p:extLst>
      <p:ext uri="{BB962C8B-B14F-4D97-AF65-F5344CB8AC3E}">
        <p14:creationId xmlns:p14="http://schemas.microsoft.com/office/powerpoint/2010/main" val="197522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Lk.11:5-8, </a:t>
            </a:r>
            <a: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  <a:t>midnight visitor</a:t>
            </a:r>
            <a:b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Lk.11:9-13, keep on . . .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I say to you . . .</a:t>
            </a: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on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asking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will be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given</a:t>
            </a: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on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seeking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will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</a:t>
            </a: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on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knocking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will be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opened</a:t>
            </a:r>
          </a:p>
          <a:p>
            <a:pPr>
              <a:spcAft>
                <a:spcPts val="150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42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Lk.11:5-8, </a:t>
            </a:r>
            <a: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  <a:t>midnight visitor</a:t>
            </a:r>
            <a:b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Lk.11:9-13, </a:t>
            </a:r>
            <a: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  <a:t>keep on . . .</a:t>
            </a:r>
            <a:b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Lk.18:1-8, </a:t>
            </a: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always pray . . .</a:t>
            </a:r>
            <a:endParaRPr lang="en-US" altLang="en-US" sz="37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86348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do not lose heart</a:t>
            </a:r>
          </a:p>
          <a:p>
            <a:pPr marL="457200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prayer has to be long?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Mt.6:9-13,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seventy-one words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Jn.17,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six hundred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Mt.14,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night </a:t>
            </a: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we get no answer; don’t believe its power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(Ja.5:16)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lvl="1">
              <a:spcAft>
                <a:spcPts val="150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762000" y="1979152"/>
            <a:ext cx="7620000" cy="68784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Lose enthusiasm, be discouraged, give up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172200" y="3886200"/>
            <a:ext cx="2438400" cy="914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Neh.2:4-5</a:t>
            </a:r>
          </a:p>
        </p:txBody>
      </p:sp>
    </p:spTree>
    <p:extLst>
      <p:ext uri="{BB962C8B-B14F-4D97-AF65-F5344CB8AC3E}">
        <p14:creationId xmlns:p14="http://schemas.microsoft.com/office/powerpoint/2010/main" val="92336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Lk.11:5-8, </a:t>
            </a:r>
            <a: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  <a:t>midnight visitor</a:t>
            </a:r>
            <a:b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Lk.11:9-13, </a:t>
            </a:r>
            <a: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  <a:t>keep on . . .</a:t>
            </a:r>
            <a:b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Lk.18:1-8, </a:t>
            </a: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always pray . . .</a:t>
            </a:r>
            <a:endParaRPr lang="en-US" altLang="en-US" sz="37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2-3: a study in contrasts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ignored God and man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Widow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helpless, oppressed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kept coming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4-5: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atheist creed / ‘she keeps bothering me; will finally beat me down’ [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Co.9:27]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6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Lk.11:5-8, </a:t>
            </a:r>
            <a: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  <a:t>midnight visitor</a:t>
            </a:r>
            <a:b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Lk.11:9-13, </a:t>
            </a:r>
            <a: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  <a:t>keep on . . .</a:t>
            </a:r>
            <a:b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Lk.18:1-8, </a:t>
            </a: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always pray . . .</a:t>
            </a:r>
            <a:endParaRPr lang="en-US" altLang="en-US" sz="37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6-8, atheist / secularist teaches us how to pray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Wicked man finally yields; what of loving Father?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Conditions: persist; pray in faith</a:t>
            </a: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1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Lk.11:5-8, </a:t>
            </a:r>
            <a: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  <a:t>midnight visitor</a:t>
            </a:r>
            <a:b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Lk.11:9-13, </a:t>
            </a:r>
            <a: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  <a:t>keep on . . .</a:t>
            </a:r>
            <a:br>
              <a:rPr lang="en-US" altLang="en-US" sz="24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Lk.18:1-8, </a:t>
            </a: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always pray . . .</a:t>
            </a:r>
            <a:endParaRPr lang="en-US" altLang="en-US" sz="37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does God sometimes delay?</a:t>
            </a:r>
          </a:p>
          <a:p>
            <a:pPr marL="914400" lvl="1" indent="-457200">
              <a:spcAft>
                <a:spcPts val="1200"/>
              </a:spcAft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1-2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some reasons we cannot understand now</a:t>
            </a:r>
          </a:p>
          <a:p>
            <a:pPr marL="914400" lvl="1" indent="-457200">
              <a:spcAft>
                <a:spcPts val="1200"/>
              </a:spcAft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may have greater blessings in store,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42; Jn.11:5-6…</a:t>
            </a:r>
          </a:p>
          <a:p>
            <a:pPr lvl="1">
              <a:spcAft>
                <a:spcPts val="1200"/>
              </a:spcAft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teach us patience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is patient with sinners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Pt.3:9)</a:t>
            </a:r>
          </a:p>
          <a:p>
            <a:pPr marL="914400" lvl="1" indent="-457200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3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611648"/>
          </a:xfrm>
          <a:solidFill>
            <a:srgbClr val="FFFFCC"/>
          </a:solidFill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altLang="en-US" sz="2400" dirty="0">
                <a:latin typeface="Verdana" pitchFamily="34" charset="0"/>
              </a:rPr>
              <a:t>I. Pride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609600"/>
            <a:ext cx="9158748" cy="6096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524000"/>
            <a:ext cx="9144000" cy="10668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3700" kern="0" dirty="0">
                <a:solidFill>
                  <a:srgbClr val="000066"/>
                </a:solidFill>
                <a:latin typeface="Verdana" pitchFamily="34" charset="0"/>
              </a:rPr>
              <a:t>III. </a:t>
            </a:r>
            <a:r>
              <a:rPr lang="en-US" altLang="en-US" sz="3700" kern="0" dirty="0" err="1">
                <a:solidFill>
                  <a:srgbClr val="000066"/>
                </a:solidFill>
                <a:latin typeface="Verdana" pitchFamily="34" charset="0"/>
              </a:rPr>
              <a:t>Unforgiveness</a:t>
            </a:r>
            <a:endParaRPr lang="en-US" altLang="en-US" sz="3700" kern="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59952"/>
            <a:ext cx="9144000" cy="61164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2400" kern="0" dirty="0">
                <a:latin typeface="Verdana" pitchFamily="34" charset="0"/>
              </a:rPr>
              <a:t>II. Distraction, Wandering Mind</a:t>
            </a:r>
            <a:endParaRPr lang="en-US" altLang="en-US" sz="3700" kern="0" dirty="0">
              <a:solidFill>
                <a:srgbClr val="0000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46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/>
              <a:t>Our relation to other people affects our relation to God – Mt.6:12, 14-15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Mt.18:21, Peter’s plan left room for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unforgiveness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608008"/>
            <a:ext cx="7772400" cy="13716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Unforgiveness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like taking poison but expecting someone else to die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611648"/>
          </a:xfrm>
          <a:solidFill>
            <a:srgbClr val="FFFFCC"/>
          </a:solidFill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altLang="en-US" sz="2400" dirty="0">
                <a:latin typeface="Verdana" pitchFamily="34" charset="0"/>
              </a:rPr>
              <a:t>I. Pride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609600"/>
            <a:ext cx="9158748" cy="6096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286000"/>
            <a:ext cx="9144000" cy="10668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3700" kern="0" dirty="0">
                <a:solidFill>
                  <a:srgbClr val="000066"/>
                </a:solidFill>
                <a:latin typeface="Verdana" pitchFamily="34" charset="0"/>
              </a:rPr>
              <a:t>IV. Selfishness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59952"/>
            <a:ext cx="9144000" cy="61164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2400" kern="0" dirty="0">
                <a:latin typeface="Verdana" pitchFamily="34" charset="0"/>
              </a:rPr>
              <a:t>II. Distraction, Wandering Mind</a:t>
            </a:r>
            <a:endParaRPr lang="en-US" altLang="en-US" sz="3700" kern="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1952"/>
            <a:ext cx="9144000" cy="61164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2400" kern="0" dirty="0">
                <a:latin typeface="Verdana" pitchFamily="34" charset="0"/>
              </a:rPr>
              <a:t>III. </a:t>
            </a:r>
            <a:r>
              <a:rPr lang="en-US" altLang="en-US" sz="2400" kern="0" dirty="0" err="1">
                <a:latin typeface="Verdana" pitchFamily="34" charset="0"/>
              </a:rPr>
              <a:t>Unforgiveness</a:t>
            </a:r>
            <a:endParaRPr lang="en-US" altLang="en-US" sz="3700" kern="0" dirty="0">
              <a:solidFill>
                <a:srgbClr val="0000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1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/>
              <a:t>Retreating armies cut into / broke up road behind them – </a:t>
            </a:r>
            <a:r>
              <a:rPr lang="en-US" sz="3600" i="1" dirty="0"/>
              <a:t>hindered</a:t>
            </a:r>
            <a:r>
              <a:rPr lang="en-US" sz="3600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u="sng" dirty="0"/>
              <a:t>1 Pt.3:7</a:t>
            </a:r>
            <a:r>
              <a:rPr lang="en-US" dirty="0"/>
              <a:t> –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 . 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That your prayers may not be ‘hindered’  </a:t>
            </a:r>
            <a:r>
              <a:rPr lang="en-US" dirty="0"/>
              <a:t>–how to avoid it?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Understand nature of marital relation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Understand duties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990600" y="3581400"/>
            <a:ext cx="7315200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Wife’s sighs come between husband’s prayer and God’s hearing</a:t>
            </a:r>
          </a:p>
        </p:txBody>
      </p:sp>
    </p:spTree>
    <p:extLst>
      <p:ext uri="{BB962C8B-B14F-4D97-AF65-F5344CB8AC3E}">
        <p14:creationId xmlns:p14="http://schemas.microsoft.com/office/powerpoint/2010/main" val="257249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err="1">
                <a:solidFill>
                  <a:srgbClr val="CCFFFF"/>
                </a:solidFill>
              </a:rPr>
              <a:t>elf</a:t>
            </a:r>
            <a:r>
              <a:rPr lang="en-US" dirty="0" err="1">
                <a:solidFill>
                  <a:srgbClr val="FFFF00"/>
                </a:solidFill>
              </a:rPr>
              <a:t>▪</a:t>
            </a:r>
            <a:r>
              <a:rPr lang="en-US" u="sng" dirty="0" err="1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err="1">
                <a:solidFill>
                  <a:srgbClr val="CCFFFF"/>
                </a:solidFill>
              </a:rPr>
              <a:t>sh</a:t>
            </a:r>
            <a:r>
              <a:rPr lang="en-US" dirty="0" err="1">
                <a:solidFill>
                  <a:srgbClr val="FFFF00"/>
                </a:solidFill>
              </a:rPr>
              <a:t>▪</a:t>
            </a:r>
            <a:r>
              <a:rPr lang="en-US" u="sng" dirty="0" err="1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 err="1">
                <a:solidFill>
                  <a:srgbClr val="CCFFFF"/>
                </a:solidFill>
              </a:rPr>
              <a:t>ess</a:t>
            </a:r>
            <a:endParaRPr lang="en-US" dirty="0">
              <a:solidFill>
                <a:srgbClr val="CC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4:3, lusts (hedonism)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Religious man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Governed by selfishness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657600"/>
            <a:ext cx="3810000" cy="22098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I pray for material things more than spiritual?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39148" y="3657600"/>
            <a:ext cx="3810000" cy="22098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I pray for others or mostly for myself?</a:t>
            </a:r>
          </a:p>
          <a:p>
            <a:pPr marL="0" lvl="1"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(Mt.9:38)</a:t>
            </a:r>
          </a:p>
        </p:txBody>
      </p:sp>
    </p:spTree>
    <p:extLst>
      <p:ext uri="{BB962C8B-B14F-4D97-AF65-F5344CB8AC3E}">
        <p14:creationId xmlns:p14="http://schemas.microsoft.com/office/powerpoint/2010/main" val="25015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/>
              <a:t>What hinders our prayers?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Infidelity</a:t>
            </a:r>
          </a:p>
          <a:p>
            <a:pPr>
              <a:spcAft>
                <a:spcPts val="600"/>
              </a:spcAft>
            </a:pPr>
            <a:r>
              <a:rPr lang="en-US" dirty="0"/>
              <a:t>Ignorance</a:t>
            </a:r>
          </a:p>
          <a:p>
            <a:pPr>
              <a:spcAft>
                <a:spcPts val="600"/>
              </a:spcAft>
            </a:pPr>
            <a:r>
              <a:rPr lang="en-US" dirty="0"/>
              <a:t>Impurity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Also . . .</a:t>
            </a:r>
          </a:p>
        </p:txBody>
      </p:sp>
    </p:spTree>
    <p:extLst>
      <p:ext uri="{BB962C8B-B14F-4D97-AF65-F5344CB8AC3E}">
        <p14:creationId xmlns:p14="http://schemas.microsoft.com/office/powerpoint/2010/main" val="281188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67844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I. Pride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676400"/>
            <a:ext cx="9158748" cy="5181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ea typeface="Verdana" panose="020B0604030504040204" pitchFamily="34" charset="0"/>
                <a:cs typeface="Verdana" panose="020B0604030504040204" pitchFamily="34" charset="0"/>
              </a:rPr>
              <a:t>Lk.12:16-21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6213" indent="104775"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pray?  He has all he needs</a:t>
            </a:r>
          </a:p>
          <a:p>
            <a:pPr marL="280988">
              <a:spcBef>
                <a:spcPts val="1200"/>
              </a:spcBef>
              <a:spcAft>
                <a:spcPts val="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Lk.18:9-11,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‘spiritually rich’ prays, but has all he ‘needs’</a:t>
            </a:r>
          </a:p>
          <a:p>
            <a:pPr marL="280988"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Ja.1:17,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are indebted to God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9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611648"/>
          </a:xfrm>
          <a:solidFill>
            <a:srgbClr val="FFFFCC"/>
          </a:solidFill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altLang="en-US" sz="2400" dirty="0">
                <a:latin typeface="Verdana" pitchFamily="34" charset="0"/>
              </a:rPr>
              <a:t>I. Pride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609600"/>
            <a:ext cx="9158748" cy="6096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3700" kern="0" dirty="0">
                <a:solidFill>
                  <a:srgbClr val="000066"/>
                </a:solidFill>
                <a:latin typeface="Verdana" pitchFamily="34" charset="0"/>
              </a:rPr>
              <a:t>II. Distraction, Wandering Mind</a:t>
            </a:r>
          </a:p>
        </p:txBody>
      </p:sp>
    </p:spTree>
    <p:extLst>
      <p:ext uri="{BB962C8B-B14F-4D97-AF65-F5344CB8AC3E}">
        <p14:creationId xmlns:p14="http://schemas.microsoft.com/office/powerpoint/2010/main" val="197664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Luke 11:5-8, </a:t>
            </a: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midnight visitor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teaches us how to pray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93738" marR="0" indent="-576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asked in spite of obstacles –</a:t>
            </a:r>
          </a:p>
          <a:p>
            <a:pPr marL="855663" lvl="1" indent="-280988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Midnight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(inconvenient time)</a:t>
            </a:r>
          </a:p>
          <a:p>
            <a:pPr marL="855663" lvl="1" indent="-280988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bed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(unsuitable time)</a:t>
            </a:r>
          </a:p>
          <a:p>
            <a:pPr marL="855663" lvl="1" indent="-280988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Probably asleep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(unwelcome time)</a:t>
            </a:r>
          </a:p>
          <a:p>
            <a:pPr marL="855663" lvl="1" indent="-280988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may wake up (disaster!)</a:t>
            </a:r>
          </a:p>
          <a:p>
            <a:pPr marL="574675" indent="-457200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has no midnight, Ps.121:3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38200" y="5486400"/>
            <a:ext cx="3581400" cy="1143000"/>
          </a:xfrm>
          <a:prstGeom prst="rect">
            <a:avLst/>
          </a:prstGeom>
          <a:solidFill>
            <a:schemeClr val="tx1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 need too great, Ja.1:5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724400" y="5486400"/>
            <a:ext cx="3581400" cy="1143000"/>
          </a:xfrm>
          <a:prstGeom prst="rect">
            <a:avLst/>
          </a:prstGeom>
          <a:solidFill>
            <a:schemeClr val="tx1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 time too late, Ja.1:17</a:t>
            </a:r>
          </a:p>
        </p:txBody>
      </p:sp>
    </p:spTree>
    <p:extLst>
      <p:ext uri="{BB962C8B-B14F-4D97-AF65-F5344CB8AC3E}">
        <p14:creationId xmlns:p14="http://schemas.microsoft.com/office/powerpoint/2010/main" val="403228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Luke 11:5-8, </a:t>
            </a: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midnight visitor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teaches us how to pray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encourage idle repetition (Mt.6:8) but persistence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Lk.22:39-44,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disciples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Co.14:16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38200" y="3886200"/>
            <a:ext cx="7467600" cy="6858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We pay attention to things we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love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38200" y="4724400"/>
            <a:ext cx="7467600" cy="6858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Child – 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1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homework; 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play</a:t>
            </a:r>
          </a:p>
        </p:txBody>
      </p:sp>
    </p:spTree>
    <p:extLst>
      <p:ext uri="{BB962C8B-B14F-4D97-AF65-F5344CB8AC3E}">
        <p14:creationId xmlns:p14="http://schemas.microsoft.com/office/powerpoint/2010/main" val="210710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Luke 11:5-8, </a:t>
            </a: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midnight visitor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teaches us how to pray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Persistence (8): even after a discouraging answer (7).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766741" y="2544096"/>
            <a:ext cx="5610518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Shamelessness; audacity.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God gives eagerly </a:t>
            </a:r>
            <a:r>
              <a:rPr lang="en-US" sz="3200" dirty="0"/>
              <a:t>(9-13).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157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3001</TotalTime>
  <Words>633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Times</vt:lpstr>
      <vt:lpstr>Times New Roman</vt:lpstr>
      <vt:lpstr>Verdana</vt:lpstr>
      <vt:lpstr>Wingdings</vt:lpstr>
      <vt:lpstr>Pixel</vt:lpstr>
      <vt:lpstr>1_Default Design</vt:lpstr>
      <vt:lpstr>Hindrances To Prayer (II)</vt:lpstr>
      <vt:lpstr>Retreating armies cut into / broke up road behind them – hindered </vt:lpstr>
      <vt:lpstr>What hinders our prayers?</vt:lpstr>
      <vt:lpstr>I. Pride</vt:lpstr>
      <vt:lpstr>Lk.12:16-21</vt:lpstr>
      <vt:lpstr>I. Pride</vt:lpstr>
      <vt:lpstr>Luke 11:5-8, midnight visitor teaches us how to pray</vt:lpstr>
      <vt:lpstr>Luke 11:5-8, midnight visitor teaches us how to pray</vt:lpstr>
      <vt:lpstr>Luke 11:5-8, midnight visitor teaches us how to pray</vt:lpstr>
      <vt:lpstr>Gen.32:22-32, wrestling with God</vt:lpstr>
      <vt:lpstr>Gen.32:22-32, wrestling with God</vt:lpstr>
      <vt:lpstr>Lk.11:5-8, midnight visitor Lk.11:9-13, keep on . . .</vt:lpstr>
      <vt:lpstr>Lk.11:5-8, midnight visitor Lk.11:9-13, keep on . . . Lk.18:1-8, always pray . . .</vt:lpstr>
      <vt:lpstr>Lk.11:5-8, midnight visitor Lk.11:9-13, keep on . . . Lk.18:1-8, always pray . . .</vt:lpstr>
      <vt:lpstr>Lk.11:5-8, midnight visitor Lk.11:9-13, keep on . . . Lk.18:1-8, always pray . . .</vt:lpstr>
      <vt:lpstr>Lk.11:5-8, midnight visitor Lk.11:9-13, keep on . . . Lk.18:1-8, always pray . . .</vt:lpstr>
      <vt:lpstr>I. Pride</vt:lpstr>
      <vt:lpstr>Our relation to other people affects our relation to God – Mt.6:12, 14-15</vt:lpstr>
      <vt:lpstr>I. Pride</vt:lpstr>
      <vt:lpstr>Self▪Ish▪Ness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379</cp:revision>
  <dcterms:created xsi:type="dcterms:W3CDTF">2007-07-13T04:29:51Z</dcterms:created>
  <dcterms:modified xsi:type="dcterms:W3CDTF">2016-08-15T01:04:18Z</dcterms:modified>
</cp:coreProperties>
</file>