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65" r:id="rId2"/>
    <p:sldId id="259" r:id="rId3"/>
    <p:sldId id="295" r:id="rId4"/>
    <p:sldId id="263" r:id="rId5"/>
    <p:sldId id="267" r:id="rId6"/>
    <p:sldId id="268" r:id="rId7"/>
    <p:sldId id="273" r:id="rId8"/>
    <p:sldId id="280" r:id="rId9"/>
    <p:sldId id="281" r:id="rId10"/>
    <p:sldId id="269" r:id="rId11"/>
    <p:sldId id="274" r:id="rId12"/>
    <p:sldId id="278" r:id="rId13"/>
    <p:sldId id="270" r:id="rId14"/>
    <p:sldId id="275" r:id="rId15"/>
    <p:sldId id="271" r:id="rId16"/>
    <p:sldId id="276" r:id="rId17"/>
    <p:sldId id="272" r:id="rId18"/>
    <p:sldId id="277" r:id="rId19"/>
    <p:sldId id="279" r:id="rId20"/>
    <p:sldId id="291" r:id="rId21"/>
    <p:sldId id="282" r:id="rId22"/>
    <p:sldId id="289" r:id="rId23"/>
    <p:sldId id="286" r:id="rId24"/>
    <p:sldId id="292" r:id="rId25"/>
    <p:sldId id="288" r:id="rId26"/>
    <p:sldId id="293" r:id="rId27"/>
    <p:sldId id="287" r:id="rId28"/>
    <p:sldId id="29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AEAEA"/>
    <a:srgbClr val="DDDDDD"/>
    <a:srgbClr val="99FFCC"/>
    <a:srgbClr val="FFFF99"/>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lvl1pPr>
          </a:lstStyle>
          <a:p>
            <a:pPr>
              <a:defRPr/>
            </a:pPr>
            <a:endParaRPr lang="en-US"/>
          </a:p>
        </p:txBody>
      </p:sp>
      <p:sp>
        <p:nvSpPr>
          <p:cNvPr id="14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smtClean="0"/>
            </a:lvl1pPr>
          </a:lstStyle>
          <a:p>
            <a:pPr>
              <a:defRPr/>
            </a:pPr>
            <a:endParaRPr lang="en-US"/>
          </a:p>
        </p:txBody>
      </p:sp>
      <p:sp>
        <p:nvSpPr>
          <p:cNvPr id="14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smtClean="0"/>
            </a:lvl1pPr>
          </a:lstStyle>
          <a:p>
            <a:pPr>
              <a:defRPr/>
            </a:pPr>
            <a:endParaRPr lang="en-US"/>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B4968E4-AB0A-469E-8299-8D867A40255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6301AA-06AD-4D28-88D0-552A868B741B}" type="slidenum">
              <a:rPr lang="en-US"/>
              <a:pPr>
                <a:defRPr/>
              </a:pPr>
              <a:t>‹#›</a:t>
            </a:fld>
            <a:endParaRPr lang="en-US" dirty="0"/>
          </a:p>
        </p:txBody>
      </p:sp>
    </p:spTree>
  </p:cSld>
  <p:clrMapOvr>
    <a:masterClrMapping/>
  </p:clrMapOvr>
  <p:transition>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C54134-F8A4-44C6-8C37-AD1C23EBDD4F}" type="slidenum">
              <a:rPr lang="en-US"/>
              <a:pPr>
                <a:defRPr/>
              </a:pPr>
              <a:t>‹#›</a:t>
            </a:fld>
            <a:endParaRPr lang="en-US" dirty="0"/>
          </a:p>
        </p:txBody>
      </p:sp>
    </p:spTree>
  </p:cSld>
  <p:clrMapOvr>
    <a:masterClrMapping/>
  </p:clrMapOvr>
  <p:transition>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87C27A-600D-46FF-BEB5-CB817E6AD308}" type="slidenum">
              <a:rPr lang="en-US"/>
              <a:pPr>
                <a:defRPr/>
              </a:pPr>
              <a:t>‹#›</a:t>
            </a:fld>
            <a:endParaRPr lang="en-US" dirty="0"/>
          </a:p>
        </p:txBody>
      </p:sp>
    </p:spTree>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F382FE-426E-4343-ACBF-82AAB4C8126D}" type="slidenum">
              <a:rPr lang="en-US"/>
              <a:pPr>
                <a:defRPr/>
              </a:pPr>
              <a:t>‹#›</a:t>
            </a:fld>
            <a:endParaRPr lang="en-US" dirty="0"/>
          </a:p>
        </p:txBody>
      </p:sp>
    </p:spTree>
  </p:cSld>
  <p:clrMapOvr>
    <a:masterClrMapping/>
  </p:clrMapOvr>
  <p:transition>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CEBCCB-6289-4A63-97A6-52CFBDCD362E}" type="slidenum">
              <a:rPr lang="en-US"/>
              <a:pPr>
                <a:defRPr/>
              </a:pPr>
              <a:t>‹#›</a:t>
            </a:fld>
            <a:endParaRPr lang="en-US" dirty="0"/>
          </a:p>
        </p:txBody>
      </p:sp>
    </p:spTree>
  </p:cSld>
  <p:clrMapOvr>
    <a:masterClrMapping/>
  </p:clrMapOvr>
  <p:transition>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0C470F-0E0A-4086-85D7-261643B5BF0B}" type="slidenum">
              <a:rPr lang="en-US"/>
              <a:pPr>
                <a:defRPr/>
              </a:pPr>
              <a:t>‹#›</a:t>
            </a:fld>
            <a:endParaRPr lang="en-US" dirty="0"/>
          </a:p>
        </p:txBody>
      </p:sp>
    </p:spTree>
  </p:cSld>
  <p:clrMapOvr>
    <a:masterClrMapping/>
  </p:clrMapOvr>
  <p:transition>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A812D2E-0F6E-41B0-A7DB-04D86D8CD148}" type="slidenum">
              <a:rPr lang="en-US"/>
              <a:pPr>
                <a:defRPr/>
              </a:pPr>
              <a:t>‹#›</a:t>
            </a:fld>
            <a:endParaRPr lang="en-US" dirty="0"/>
          </a:p>
        </p:txBody>
      </p:sp>
    </p:spTree>
  </p:cSld>
  <p:clrMapOvr>
    <a:masterClrMapping/>
  </p:clrMapOvr>
  <p:transition>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DC6F28-2981-4D6A-869F-D10446BA1D45}" type="slidenum">
              <a:rPr lang="en-US"/>
              <a:pPr>
                <a:defRPr/>
              </a:pPr>
              <a:t>‹#›</a:t>
            </a:fld>
            <a:endParaRPr lang="en-US" dirty="0"/>
          </a:p>
        </p:txBody>
      </p:sp>
    </p:spTree>
  </p:cSld>
  <p:clrMapOvr>
    <a:masterClrMapping/>
  </p:clrMapOvr>
  <p:transition>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56BE4C4-137F-46AF-B1DB-EA2D9E727950}" type="slidenum">
              <a:rPr lang="en-US"/>
              <a:pPr>
                <a:defRPr/>
              </a:pPr>
              <a:t>‹#›</a:t>
            </a:fld>
            <a:endParaRPr lang="en-US" dirty="0"/>
          </a:p>
        </p:txBody>
      </p:sp>
    </p:spTree>
  </p:cSld>
  <p:clrMapOvr>
    <a:masterClrMapping/>
  </p:clrMapOvr>
  <p:transition>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58B976-3F38-47A4-9852-772176EB4B90}" type="slidenum">
              <a:rPr lang="en-US"/>
              <a:pPr>
                <a:defRPr/>
              </a:pPr>
              <a:t>‹#›</a:t>
            </a:fld>
            <a:endParaRPr lang="en-US" dirty="0"/>
          </a:p>
        </p:txBody>
      </p:sp>
    </p:spTree>
  </p:cSld>
  <p:clrMapOvr>
    <a:masterClrMapping/>
  </p:clrMapOvr>
  <p:transition>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CFC049-8113-4410-AA86-A5E1C69BDB5D}" type="slidenum">
              <a:rPr lang="en-US"/>
              <a:pPr>
                <a:defRPr/>
              </a:pPr>
              <a:t>‹#›</a:t>
            </a:fld>
            <a:endParaRPr lang="en-US" dirty="0"/>
          </a:p>
        </p:txBody>
      </p:sp>
    </p:spTree>
  </p:cSld>
  <p:clrMapOvr>
    <a:masterClrMapping/>
  </p:clrMapOvr>
  <p:transition>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52D01DB6-A872-412D-B3A8-447030D7F31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hecke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pic>
        <p:nvPicPr>
          <p:cNvPr id="2051" name="Picture 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0"/>
            <a:ext cx="4648200" cy="6858000"/>
          </a:xfrm>
          <a:prstGeom prst="rect">
            <a:avLst/>
          </a:prstGeom>
          <a:noFill/>
          <a:ln w="9525">
            <a:noFill/>
            <a:miter lim="800000"/>
            <a:headEnd/>
            <a:tailEnd/>
          </a:ln>
        </p:spPr>
      </p:pic>
      <p:sp>
        <p:nvSpPr>
          <p:cNvPr id="2052" name="AutoShape 3" descr="Newsprint"/>
          <p:cNvSpPr>
            <a:spLocks noChangeArrowheads="1"/>
          </p:cNvSpPr>
          <p:nvPr/>
        </p:nvSpPr>
        <p:spPr bwMode="auto">
          <a:xfrm rot="-300341">
            <a:off x="685800" y="1751013"/>
            <a:ext cx="2438400" cy="611187"/>
          </a:xfrm>
          <a:prstGeom prst="plaque">
            <a:avLst>
              <a:gd name="adj" fmla="val 16667"/>
            </a:avLst>
          </a:prstGeom>
          <a:noFill/>
          <a:ln w="57150">
            <a:solidFill>
              <a:schemeClr val="tx1"/>
            </a:solidFill>
            <a:miter lim="800000"/>
            <a:headEnd/>
            <a:tailEnd/>
          </a:ln>
        </p:spPr>
        <p:txBody>
          <a:bodyPr wrap="none" anchor="ctr"/>
          <a:lstStyle/>
          <a:p>
            <a:pPr algn="ctr"/>
            <a:r>
              <a:rPr lang="en-US" sz="2800" b="1"/>
              <a:t>YOUR NAME</a:t>
            </a:r>
          </a:p>
        </p:txBody>
      </p:sp>
      <p:sp>
        <p:nvSpPr>
          <p:cNvPr id="2053" name="Text Box 4"/>
          <p:cNvSpPr txBox="1">
            <a:spLocks noChangeArrowheads="1"/>
          </p:cNvSpPr>
          <p:nvPr/>
        </p:nvSpPr>
        <p:spPr bwMode="auto">
          <a:xfrm rot="-291548">
            <a:off x="304800" y="3016250"/>
            <a:ext cx="3276600" cy="336550"/>
          </a:xfrm>
          <a:prstGeom prst="rect">
            <a:avLst/>
          </a:prstGeom>
          <a:noFill/>
          <a:ln w="9525">
            <a:noFill/>
            <a:miter lim="800000"/>
            <a:headEnd/>
            <a:tailEnd/>
          </a:ln>
        </p:spPr>
        <p:txBody>
          <a:bodyPr>
            <a:spAutoFit/>
          </a:bodyPr>
          <a:lstStyle/>
          <a:p>
            <a:pPr algn="ctr">
              <a:spcBef>
                <a:spcPct val="50000"/>
              </a:spcBef>
            </a:pPr>
            <a:r>
              <a:rPr lang="en-US" sz="1600" b="1"/>
              <a:t>_____  -  _____</a:t>
            </a:r>
          </a:p>
        </p:txBody>
      </p:sp>
      <p:sp>
        <p:nvSpPr>
          <p:cNvPr id="2054" name="Text Box 5"/>
          <p:cNvSpPr txBox="1">
            <a:spLocks noChangeArrowheads="1"/>
          </p:cNvSpPr>
          <p:nvPr/>
        </p:nvSpPr>
        <p:spPr bwMode="auto">
          <a:xfrm rot="-474887">
            <a:off x="228600" y="4022725"/>
            <a:ext cx="3429000" cy="1311275"/>
          </a:xfrm>
          <a:prstGeom prst="rect">
            <a:avLst/>
          </a:prstGeom>
          <a:noFill/>
          <a:ln w="9525">
            <a:noFill/>
            <a:miter lim="800000"/>
            <a:headEnd/>
            <a:tailEnd/>
          </a:ln>
        </p:spPr>
        <p:txBody>
          <a:bodyPr>
            <a:spAutoFit/>
          </a:bodyPr>
          <a:lstStyle/>
          <a:p>
            <a:pPr algn="ctr">
              <a:spcBef>
                <a:spcPct val="50000"/>
              </a:spcBef>
            </a:pPr>
            <a:r>
              <a:rPr lang="en-US" sz="4000" b="1">
                <a:latin typeface="Monotype Corsiva" pitchFamily="66" charset="0"/>
              </a:rPr>
              <a:t>In Loving                                          Memory</a:t>
            </a:r>
          </a:p>
        </p:txBody>
      </p:sp>
      <p:sp>
        <p:nvSpPr>
          <p:cNvPr id="2055" name="Text Box 7"/>
          <p:cNvSpPr txBox="1">
            <a:spLocks noChangeArrowheads="1"/>
          </p:cNvSpPr>
          <p:nvPr/>
        </p:nvSpPr>
        <p:spPr bwMode="auto">
          <a:xfrm>
            <a:off x="3581400" y="76200"/>
            <a:ext cx="5486400" cy="1643063"/>
          </a:xfrm>
          <a:prstGeom prst="rect">
            <a:avLst/>
          </a:prstGeom>
          <a:noFill/>
          <a:ln w="9525">
            <a:noFill/>
            <a:miter lim="800000"/>
            <a:headEnd/>
            <a:tailEnd/>
          </a:ln>
        </p:spPr>
        <p:txBody>
          <a:bodyPr>
            <a:spAutoFit/>
          </a:bodyPr>
          <a:lstStyle/>
          <a:p>
            <a:pPr algn="just">
              <a:lnSpc>
                <a:spcPct val="90000"/>
              </a:lnSpc>
              <a:spcBef>
                <a:spcPct val="50000"/>
              </a:spcBef>
            </a:pPr>
            <a:r>
              <a:rPr lang="en-US" sz="2800"/>
              <a:t>The thought of death is not a topic that many care to think about; but, nonetheless, it is a hard fact of reality.</a:t>
            </a:r>
          </a:p>
        </p:txBody>
      </p:sp>
      <p:sp>
        <p:nvSpPr>
          <p:cNvPr id="16392" name="Text Box 8"/>
          <p:cNvSpPr txBox="1">
            <a:spLocks noChangeArrowheads="1"/>
          </p:cNvSpPr>
          <p:nvPr/>
        </p:nvSpPr>
        <p:spPr bwMode="auto">
          <a:xfrm>
            <a:off x="3581400" y="1862138"/>
            <a:ext cx="5486400" cy="1643062"/>
          </a:xfrm>
          <a:prstGeom prst="rect">
            <a:avLst/>
          </a:prstGeom>
          <a:noFill/>
          <a:ln w="9525">
            <a:noFill/>
            <a:miter lim="800000"/>
            <a:headEnd/>
            <a:tailEnd/>
          </a:ln>
        </p:spPr>
        <p:txBody>
          <a:bodyPr>
            <a:spAutoFit/>
          </a:bodyPr>
          <a:lstStyle/>
          <a:p>
            <a:pPr algn="just">
              <a:lnSpc>
                <a:spcPct val="90000"/>
              </a:lnSpc>
              <a:spcBef>
                <a:spcPct val="50000"/>
              </a:spcBef>
            </a:pPr>
            <a:r>
              <a:rPr lang="en-US" sz="2800"/>
              <a:t>I would like for us to look at the reality of death by approaching it in a different way. Lets look at death from the standpoint of life.</a:t>
            </a:r>
          </a:p>
        </p:txBody>
      </p:sp>
      <p:sp>
        <p:nvSpPr>
          <p:cNvPr id="16393" name="Text Box 9"/>
          <p:cNvSpPr txBox="1">
            <a:spLocks noChangeArrowheads="1"/>
          </p:cNvSpPr>
          <p:nvPr/>
        </p:nvSpPr>
        <p:spPr bwMode="auto">
          <a:xfrm>
            <a:off x="3581400" y="3657600"/>
            <a:ext cx="5486400" cy="1643063"/>
          </a:xfrm>
          <a:prstGeom prst="rect">
            <a:avLst/>
          </a:prstGeom>
          <a:noFill/>
          <a:ln w="9525">
            <a:noFill/>
            <a:miter lim="800000"/>
            <a:headEnd/>
            <a:tailEnd/>
          </a:ln>
        </p:spPr>
        <p:txBody>
          <a:bodyPr>
            <a:spAutoFit/>
          </a:bodyPr>
          <a:lstStyle/>
          <a:p>
            <a:pPr algn="just">
              <a:lnSpc>
                <a:spcPct val="90000"/>
              </a:lnSpc>
              <a:spcBef>
                <a:spcPct val="50000"/>
              </a:spcBef>
            </a:pPr>
            <a:r>
              <a:rPr lang="en-US" sz="2800"/>
              <a:t>A gravestone represents the life of a person. It has their “name,” date of “birth”, “death”, and also the “sentiments” of loved ones. </a:t>
            </a:r>
          </a:p>
        </p:txBody>
      </p:sp>
      <p:sp>
        <p:nvSpPr>
          <p:cNvPr id="16394" name="Text Box 10"/>
          <p:cNvSpPr txBox="1">
            <a:spLocks noChangeArrowheads="1"/>
          </p:cNvSpPr>
          <p:nvPr/>
        </p:nvSpPr>
        <p:spPr bwMode="auto">
          <a:xfrm>
            <a:off x="3581400" y="5449872"/>
            <a:ext cx="5486400" cy="1255728"/>
          </a:xfrm>
          <a:prstGeom prst="rect">
            <a:avLst/>
          </a:prstGeom>
          <a:noFill/>
          <a:ln w="9525">
            <a:noFill/>
            <a:miter lim="800000"/>
            <a:headEnd/>
            <a:tailEnd/>
          </a:ln>
          <a:effectLst/>
        </p:spPr>
        <p:txBody>
          <a:bodyPr>
            <a:spAutoFit/>
          </a:bodyPr>
          <a:lstStyle/>
          <a:p>
            <a:pPr algn="just">
              <a:lnSpc>
                <a:spcPct val="90000"/>
              </a:lnSpc>
              <a:spcBef>
                <a:spcPct val="50000"/>
              </a:spcBef>
              <a:defRPr/>
            </a:pPr>
            <a:r>
              <a:rPr lang="en-US" sz="2800" dirty="0">
                <a:effectLst>
                  <a:glow rad="63500">
                    <a:srgbClr val="FFFFFF"/>
                  </a:glow>
                </a:effectLst>
              </a:rPr>
              <a:t>In our lesson, I want us to look at a certain part of the information found on a gravestone...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checkerboard(across)">
                                      <p:cBhvr>
                                        <p:cTn id="7" dur="500"/>
                                        <p:tgtEl>
                                          <p:spTgt spid="1639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93"/>
                                        </p:tgtEl>
                                        <p:attrNameLst>
                                          <p:attrName>style.visibility</p:attrName>
                                        </p:attrNameLst>
                                      </p:cBhvr>
                                      <p:to>
                                        <p:strVal val="visible"/>
                                      </p:to>
                                    </p:set>
                                    <p:animEffect transition="in" filter="checkerboard(across)">
                                      <p:cBhvr>
                                        <p:cTn id="12" dur="500"/>
                                        <p:tgtEl>
                                          <p:spTgt spid="1639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394"/>
                                        </p:tgtEl>
                                        <p:attrNameLst>
                                          <p:attrName>style.visibility</p:attrName>
                                        </p:attrNameLst>
                                      </p:cBhvr>
                                      <p:to>
                                        <p:strVal val="visible"/>
                                      </p:to>
                                    </p:set>
                                    <p:animEffect transition="in" filter="checkerboard(across)">
                                      <p:cBhvr>
                                        <p:cTn id="17" dur="5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P spid="1639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11267"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11268" name="Rectangle 4"/>
          <p:cNvSpPr>
            <a:spLocks noChangeArrowheads="1"/>
          </p:cNvSpPr>
          <p:nvPr/>
        </p:nvSpPr>
        <p:spPr bwMode="auto">
          <a:xfrm>
            <a:off x="5334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269"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9462"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school! </a:t>
            </a:r>
          </a:p>
          <a:p>
            <a:pPr algn="ctr">
              <a:defRPr/>
            </a:pPr>
            <a:endParaRPr lang="en-US" sz="800" dirty="0"/>
          </a:p>
          <a:p>
            <a:pPr algn="ctr">
              <a:defRPr/>
            </a:pPr>
            <a:r>
              <a:rPr lang="en-US" sz="2000" dirty="0"/>
              <a:t>You went K-12 and were involved in many activities and maybe went on to get a degree!</a:t>
            </a:r>
          </a:p>
        </p:txBody>
      </p:sp>
      <p:sp>
        <p:nvSpPr>
          <p:cNvPr id="19463" name="AutoShape 7"/>
          <p:cNvSpPr>
            <a:spLocks noChangeArrowheads="1"/>
          </p:cNvSpPr>
          <p:nvPr/>
        </p:nvSpPr>
        <p:spPr bwMode="auto">
          <a:xfrm>
            <a:off x="1447800" y="1828800"/>
            <a:ext cx="2971800" cy="1066800"/>
          </a:xfrm>
          <a:prstGeom prst="wedgeRectCallout">
            <a:avLst>
              <a:gd name="adj1" fmla="val 24838"/>
              <a:gd name="adj2" fmla="val 6696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married:</a:t>
            </a:r>
          </a:p>
          <a:p>
            <a:pPr algn="ctr">
              <a:defRPr/>
            </a:pPr>
            <a:endParaRPr lang="en-US" sz="300" dirty="0"/>
          </a:p>
          <a:p>
            <a:pPr algn="ctr">
              <a:defRPr/>
            </a:pPr>
            <a:r>
              <a:rPr lang="en-US" sz="2000" dirty="0"/>
              <a:t>You met Mr./Miss Right!</a:t>
            </a:r>
          </a:p>
          <a:p>
            <a:pPr algn="ctr">
              <a:defRPr/>
            </a:pPr>
            <a:r>
              <a:rPr lang="en-US" sz="2000" dirty="0"/>
              <a:t>And it was all over!</a:t>
            </a:r>
          </a:p>
        </p:txBody>
      </p:sp>
      <p:sp>
        <p:nvSpPr>
          <p:cNvPr id="11276" name="Rectangle 8"/>
          <p:cNvSpPr>
            <a:spLocks noChangeArrowheads="1"/>
          </p:cNvSpPr>
          <p:nvPr/>
        </p:nvSpPr>
        <p:spPr bwMode="auto">
          <a:xfrm>
            <a:off x="3200400" y="3124200"/>
            <a:ext cx="1143000" cy="762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9465"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a:t>
            </a:r>
          </a:p>
          <a:p>
            <a:pPr algn="ctr">
              <a:defRPr/>
            </a:pPr>
            <a:r>
              <a:rPr lang="en-US" sz="2000" dirty="0"/>
              <a:t>____-____-____</a:t>
            </a:r>
          </a:p>
          <a:p>
            <a:pPr algn="ctr">
              <a:defRPr/>
            </a:pPr>
            <a:endParaRPr lang="en-US" sz="1000" dirty="0"/>
          </a:p>
          <a:p>
            <a:pPr algn="ctr">
              <a:defRPr/>
            </a:pPr>
            <a:r>
              <a:rPr lang="en-US" sz="2000" dirty="0"/>
              <a:t>And lived a life of carefree innocence!</a:t>
            </a:r>
          </a:p>
        </p:txBody>
      </p:sp>
      <p:sp>
        <p:nvSpPr>
          <p:cNvPr id="19466"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retired!</a:t>
            </a:r>
            <a:endParaRPr lang="en-US" sz="300" dirty="0"/>
          </a:p>
          <a:p>
            <a:pPr algn="ctr">
              <a:defRPr/>
            </a:pPr>
            <a:r>
              <a:rPr lang="en-US" sz="2000" dirty="0"/>
              <a:t>  Enjoying (holding on) to the last few years, months, days!</a:t>
            </a:r>
          </a:p>
          <a:p>
            <a:pPr algn="ctr">
              <a:defRPr/>
            </a:pPr>
            <a:r>
              <a:rPr lang="en-US" sz="2000" dirty="0"/>
              <a:t>____-____ -____ </a:t>
            </a:r>
          </a:p>
        </p:txBody>
      </p:sp>
      <p:sp>
        <p:nvSpPr>
          <p:cNvPr id="11283"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19468"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had ___Children:</a:t>
            </a:r>
          </a:p>
          <a:p>
            <a:pPr algn="ctr">
              <a:defRPr/>
            </a:pPr>
            <a:endParaRPr lang="en-US" sz="800" dirty="0"/>
          </a:p>
          <a:p>
            <a:pPr algn="ctr">
              <a:defRPr/>
            </a:pPr>
            <a:r>
              <a:rPr lang="en-US" sz="2000" dirty="0"/>
              <a:t>You never understood your parents love until you had your own! </a:t>
            </a:r>
          </a:p>
        </p:txBody>
      </p:sp>
      <p:sp>
        <p:nvSpPr>
          <p:cNvPr id="11287"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19470" name="AutoShape 14"/>
          <p:cNvSpPr>
            <a:spLocks noChangeArrowheads="1"/>
          </p:cNvSpPr>
          <p:nvPr/>
        </p:nvSpPr>
        <p:spPr bwMode="auto">
          <a:xfrm>
            <a:off x="3581400" y="4495800"/>
            <a:ext cx="2819400" cy="1981200"/>
          </a:xfrm>
          <a:prstGeom prst="wedgeRectCallout">
            <a:avLst>
              <a:gd name="adj1" fmla="val -75676"/>
              <a:gd name="adj2" fmla="val -7684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work!</a:t>
            </a:r>
          </a:p>
          <a:p>
            <a:pPr algn="ctr">
              <a:defRPr/>
            </a:pPr>
            <a:endParaRPr lang="en-US" sz="800" dirty="0"/>
          </a:p>
          <a:p>
            <a:pPr algn="ctr">
              <a:defRPr/>
            </a:pPr>
            <a:r>
              <a:rPr lang="en-US" sz="2000" dirty="0"/>
              <a:t>You were able to buy your first car, rent your first apartment, and cooked your first meal! </a:t>
            </a:r>
          </a:p>
        </p:txBody>
      </p:sp>
      <p:sp>
        <p:nvSpPr>
          <p:cNvPr id="11291"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11292" name="Rectangle 16"/>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11293" name="Rectangle 17"/>
          <p:cNvSpPr>
            <a:spLocks noChangeArrowheads="1"/>
          </p:cNvSpPr>
          <p:nvPr/>
        </p:nvSpPr>
        <p:spPr bwMode="auto">
          <a:xfrm>
            <a:off x="80772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9474" name="AutoShape 18"/>
          <p:cNvSpPr>
            <a:spLocks noChangeArrowheads="1"/>
          </p:cNvSpPr>
          <p:nvPr/>
        </p:nvSpPr>
        <p:spPr bwMode="auto">
          <a:xfrm>
            <a:off x="5943600" y="152400"/>
            <a:ext cx="2895600" cy="1981200"/>
          </a:xfrm>
          <a:prstGeom prst="wedgeRectCallout">
            <a:avLst>
              <a:gd name="adj1" fmla="val -23574"/>
              <a:gd name="adj2" fmla="val 94870"/>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During it all, </a:t>
            </a:r>
          </a:p>
          <a:p>
            <a:pPr algn="ctr">
              <a:defRPr/>
            </a:pPr>
            <a:endParaRPr lang="en-US" sz="800" u="sng" dirty="0"/>
          </a:p>
          <a:p>
            <a:pPr algn="ctr">
              <a:defRPr/>
            </a:pPr>
            <a:r>
              <a:rPr lang="en-US" sz="2000" dirty="0"/>
              <a:t>you lived, loved, labored, laughed through the good times and through the bad! </a:t>
            </a:r>
          </a:p>
        </p:txBody>
      </p:sp>
      <p:sp>
        <p:nvSpPr>
          <p:cNvPr id="19475" name="AutoShape 19"/>
          <p:cNvSpPr>
            <a:spLocks noChangeArrowheads="1"/>
          </p:cNvSpPr>
          <p:nvPr/>
        </p:nvSpPr>
        <p:spPr bwMode="auto">
          <a:xfrm>
            <a:off x="228600" y="152400"/>
            <a:ext cx="2514600" cy="1600200"/>
          </a:xfrm>
          <a:prstGeom prst="wedgeRectCallout">
            <a:avLst>
              <a:gd name="adj1" fmla="val -20708"/>
              <a:gd name="adj2" fmla="val 12966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into the world innocent before God.</a:t>
            </a:r>
          </a:p>
          <a:p>
            <a:pPr algn="ctr">
              <a:defRPr/>
            </a:pPr>
            <a:r>
              <a:rPr lang="en-US" sz="2000" dirty="0"/>
              <a:t>(Rom. 9:11)</a:t>
            </a:r>
          </a:p>
          <a:p>
            <a:pPr algn="ctr">
              <a:defRPr/>
            </a:pPr>
            <a:r>
              <a:rPr lang="en-US" sz="2000" dirty="0"/>
              <a:t>(Matt. 18:1-5)</a:t>
            </a:r>
          </a:p>
        </p:txBody>
      </p:sp>
      <p:sp>
        <p:nvSpPr>
          <p:cNvPr id="19476" name="AutoShape 20"/>
          <p:cNvSpPr>
            <a:spLocks noChangeArrowheads="1"/>
          </p:cNvSpPr>
          <p:nvPr/>
        </p:nvSpPr>
        <p:spPr bwMode="auto">
          <a:xfrm>
            <a:off x="838200" y="4724400"/>
            <a:ext cx="2514600" cy="1600200"/>
          </a:xfrm>
          <a:prstGeom prst="wedgeRectCallout">
            <a:avLst>
              <a:gd name="adj1" fmla="val -20204"/>
              <a:gd name="adj2" fmla="val -96431"/>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You separated your- self from God</a:t>
            </a:r>
          </a:p>
          <a:p>
            <a:pPr algn="ctr">
              <a:defRPr/>
            </a:pPr>
            <a:r>
              <a:rPr lang="en-US" sz="2000" dirty="0">
                <a:solidFill>
                  <a:schemeClr val="bg1"/>
                </a:solidFill>
              </a:rPr>
              <a:t>(Isaiah 59:1-2)</a:t>
            </a:r>
          </a:p>
          <a:p>
            <a:pPr algn="ctr">
              <a:defRPr/>
            </a:pPr>
            <a:r>
              <a:rPr lang="en-US" sz="2000" dirty="0">
                <a:solidFill>
                  <a:schemeClr val="bg1"/>
                </a:solidFill>
              </a:rPr>
              <a:t>(James 1:13-14)</a:t>
            </a:r>
          </a:p>
          <a:p>
            <a:pPr algn="ctr">
              <a:defRPr/>
            </a:pPr>
            <a:r>
              <a:rPr lang="en-US" sz="2000" dirty="0">
                <a:solidFill>
                  <a:schemeClr val="bg1"/>
                </a:solidFill>
              </a:rPr>
              <a:t>(Rom. 3:23)</a:t>
            </a:r>
          </a:p>
        </p:txBody>
      </p:sp>
      <p:sp>
        <p:nvSpPr>
          <p:cNvPr id="19478" name="AutoShape 22"/>
          <p:cNvSpPr>
            <a:spLocks noChangeArrowheads="1"/>
          </p:cNvSpPr>
          <p:nvPr/>
        </p:nvSpPr>
        <p:spPr bwMode="auto">
          <a:xfrm>
            <a:off x="1905000" y="1524000"/>
            <a:ext cx="2514600" cy="1295400"/>
          </a:xfrm>
          <a:prstGeom prst="wedgeRectCallout">
            <a:avLst>
              <a:gd name="adj1" fmla="val 28727"/>
              <a:gd name="adj2" fmla="val 69116"/>
            </a:avLst>
          </a:prstGeom>
          <a:solidFill>
            <a:srgbClr val="FFFF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did God fit in your marriage?</a:t>
            </a:r>
          </a:p>
          <a:p>
            <a:pPr algn="ctr">
              <a:defRPr/>
            </a:pPr>
            <a:r>
              <a:rPr lang="en-US" sz="2000" dirty="0"/>
              <a:t>(Matt. 19:4-9)</a:t>
            </a:r>
          </a:p>
          <a:p>
            <a:pPr algn="ctr">
              <a:defRPr/>
            </a:pPr>
            <a:r>
              <a:rPr lang="en-US" sz="2000" dirty="0"/>
              <a:t>(Eph. 5:22-29)</a:t>
            </a:r>
          </a:p>
        </p:txBody>
      </p:sp>
      <p:sp>
        <p:nvSpPr>
          <p:cNvPr id="11306" name="Rectangle 26"/>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11307" name="Rectangle 27"/>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11308" name="Rectangle 28"/>
          <p:cNvSpPr>
            <a:spLocks noChangeArrowheads="1"/>
          </p:cNvSpPr>
          <p:nvPr/>
        </p:nvSpPr>
        <p:spPr bwMode="auto">
          <a:xfrm>
            <a:off x="4267200" y="3657600"/>
            <a:ext cx="4343400" cy="76200"/>
          </a:xfrm>
          <a:prstGeom prst="rect">
            <a:avLst/>
          </a:prstGeom>
          <a:solidFill>
            <a:srgbClr val="FFFF00"/>
          </a:solidFill>
          <a:ln w="9525">
            <a:noFill/>
            <a:miter lim="800000"/>
            <a:headEnd/>
            <a:tailEnd/>
          </a:ln>
        </p:spPr>
        <p:txBody>
          <a:bodyPr wrap="none" anchor="ctr"/>
          <a:lstStyle/>
          <a:p>
            <a:endParaRPr lang="en-US"/>
          </a:p>
        </p:txBody>
      </p:sp>
      <p:sp>
        <p:nvSpPr>
          <p:cNvPr id="11309" name="Rectangle 2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19487" name="AutoShape 31"/>
          <p:cNvSpPr>
            <a:spLocks noChangeArrowheads="1"/>
          </p:cNvSpPr>
          <p:nvPr/>
        </p:nvSpPr>
        <p:spPr bwMode="auto">
          <a:xfrm>
            <a:off x="3810000" y="4648200"/>
            <a:ext cx="2514600" cy="1676400"/>
          </a:xfrm>
          <a:prstGeom prst="wedgeRectCallout">
            <a:avLst>
              <a:gd name="adj1" fmla="val -72602"/>
              <a:gd name="adj2" fmla="val -91384"/>
            </a:avLst>
          </a:prstGeom>
          <a:solidFill>
            <a:schemeClr val="fo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was God when you went out on your own?</a:t>
            </a:r>
          </a:p>
          <a:p>
            <a:pPr algn="ctr">
              <a:defRPr/>
            </a:pPr>
            <a:r>
              <a:rPr lang="en-US" sz="2000" dirty="0"/>
              <a:t>(Luke 15:13)</a:t>
            </a:r>
          </a:p>
          <a:p>
            <a:pPr algn="ctr">
              <a:defRPr/>
            </a:pPr>
            <a:r>
              <a:rPr lang="en-US" sz="2000" dirty="0"/>
              <a:t>(Prov. 1:29-33)</a:t>
            </a:r>
          </a:p>
        </p:txBody>
      </p:sp>
      <p:sp>
        <p:nvSpPr>
          <p:cNvPr id="31" name="WordArt 32"/>
          <p:cNvSpPr>
            <a:spLocks noChangeArrowheads="1" noChangeShapeType="1" noTextEdit="1"/>
          </p:cNvSpPr>
          <p:nvPr/>
        </p:nvSpPr>
        <p:spPr bwMode="auto">
          <a:xfrm>
            <a:off x="685800" y="3200400"/>
            <a:ext cx="7772400" cy="638175"/>
          </a:xfrm>
          <a:prstGeom prst="rect">
            <a:avLst/>
          </a:prstGeom>
        </p:spPr>
        <p:txBody>
          <a:bodyPr wrap="none" fromWordArt="1">
            <a:prstTxWarp prst="textPlain">
              <a:avLst>
                <a:gd name="adj" fmla="val 50000"/>
              </a:avLst>
            </a:prstTxWarp>
          </a:bodyPr>
          <a:lstStyle/>
          <a:p>
            <a:pPr algn="ctr">
              <a:defRPr/>
            </a:pPr>
            <a:r>
              <a:rPr lang="en-US" sz="3600" kern="10" dirty="0">
                <a:ln w="28575">
                  <a:solidFill>
                    <a:srgbClr val="000000"/>
                  </a:solidFill>
                  <a:round/>
                  <a:headEnd/>
                  <a:tailEnd/>
                </a:ln>
                <a:solidFill>
                  <a:srgbClr val="FF0000"/>
                </a:solidFill>
                <a:effectLst>
                  <a:glow rad="63500">
                    <a:srgbClr val="FFFFFF"/>
                  </a:glow>
                  <a:outerShdw dist="35921" dir="2700000" algn="ctr" rotWithShape="0">
                    <a:srgbClr val="808080">
                      <a:alpha val="80000"/>
                    </a:srgbClr>
                  </a:outerShdw>
                </a:effectLst>
                <a:latin typeface="Comic Sans MS"/>
              </a:rPr>
              <a:t>During your life, where was God?</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478"/>
                                        </p:tgtEl>
                                        <p:attrNameLst>
                                          <p:attrName>style.visibility</p:attrName>
                                        </p:attrNameLst>
                                      </p:cBhvr>
                                      <p:to>
                                        <p:strVal val="visible"/>
                                      </p:to>
                                    </p:set>
                                    <p:animEffect transition="in" filter="wipe(down)">
                                      <p:cBhvr>
                                        <p:cTn id="7" dur="500"/>
                                        <p:tgtEl>
                                          <p:spTgt spid="19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12291" name="Text Box 2"/>
          <p:cNvSpPr txBox="1">
            <a:spLocks noChangeArrowheads="1"/>
          </p:cNvSpPr>
          <p:nvPr/>
        </p:nvSpPr>
        <p:spPr bwMode="auto">
          <a:xfrm>
            <a:off x="152400" y="76200"/>
            <a:ext cx="8839200" cy="6684963"/>
          </a:xfrm>
          <a:prstGeom prst="rect">
            <a:avLst/>
          </a:prstGeom>
          <a:noFill/>
          <a:ln w="9525">
            <a:noFill/>
            <a:miter lim="800000"/>
            <a:headEnd/>
            <a:tailEnd/>
          </a:ln>
        </p:spPr>
        <p:txBody>
          <a:bodyPr>
            <a:spAutoFit/>
          </a:bodyPr>
          <a:lstStyle/>
          <a:p>
            <a:pPr algn="just">
              <a:lnSpc>
                <a:spcPct val="85000"/>
              </a:lnSpc>
            </a:pPr>
            <a:r>
              <a:rPr lang="en-US" sz="2800" b="1"/>
              <a:t>Matthew 19:4-9 </a:t>
            </a:r>
            <a:r>
              <a:rPr lang="en-US" sz="2800"/>
              <a:t>- And He answered and said to them, "Have you not read that He who made them at the beginning 'made them male and female,'</a:t>
            </a:r>
          </a:p>
          <a:p>
            <a:pPr algn="just">
              <a:lnSpc>
                <a:spcPct val="85000"/>
              </a:lnSpc>
            </a:pPr>
            <a:r>
              <a:rPr lang="en-US" sz="2800"/>
              <a:t>5 "and said, </a:t>
            </a:r>
            <a:r>
              <a:rPr lang="en-US" sz="2800">
                <a:solidFill>
                  <a:srgbClr val="FF3300"/>
                </a:solidFill>
              </a:rPr>
              <a:t>'For this reason a man shall leave his father and mother and be joined to his wife, and the two shall become one flesh'?</a:t>
            </a:r>
          </a:p>
          <a:p>
            <a:pPr algn="just">
              <a:lnSpc>
                <a:spcPct val="85000"/>
              </a:lnSpc>
            </a:pPr>
            <a:r>
              <a:rPr lang="en-US" sz="2800"/>
              <a:t>6 "So then, they are no longer two but one flesh. </a:t>
            </a:r>
            <a:r>
              <a:rPr lang="en-US" sz="2800">
                <a:solidFill>
                  <a:srgbClr val="FF3300"/>
                </a:solidFill>
              </a:rPr>
              <a:t>Therefore what God has joined together, let not man separate."</a:t>
            </a:r>
          </a:p>
          <a:p>
            <a:pPr algn="just">
              <a:lnSpc>
                <a:spcPct val="85000"/>
              </a:lnSpc>
            </a:pPr>
            <a:r>
              <a:rPr lang="en-US" sz="2800"/>
              <a:t>7 They said to Him, "Why then did Moses command to give a certificate of divorce, and to put her away?"</a:t>
            </a:r>
          </a:p>
          <a:p>
            <a:pPr algn="just">
              <a:lnSpc>
                <a:spcPct val="85000"/>
              </a:lnSpc>
            </a:pPr>
            <a:r>
              <a:rPr lang="en-US" sz="2800"/>
              <a:t>8 He said to them, "Moses, because of the hardness of your hearts, permitted you to divorce your wives, but from the beginning it was not so.</a:t>
            </a:r>
          </a:p>
          <a:p>
            <a:pPr algn="just">
              <a:lnSpc>
                <a:spcPct val="85000"/>
              </a:lnSpc>
            </a:pPr>
            <a:r>
              <a:rPr lang="en-US" sz="2800"/>
              <a:t>9 "And </a:t>
            </a:r>
            <a:r>
              <a:rPr lang="en-US" sz="2800">
                <a:solidFill>
                  <a:srgbClr val="FF3300"/>
                </a:solidFill>
              </a:rPr>
              <a:t>I say to you, whoever divorces his wife, except for sexual immorality, and marries another, commits adultery; and whoever marries her who is divorced commits adultery.“</a:t>
            </a:r>
            <a:r>
              <a:rPr lang="en-US" sz="2800"/>
              <a:t>                                    </a:t>
            </a:r>
          </a:p>
        </p:txBody>
      </p:sp>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13315" name="Text Box 2"/>
          <p:cNvSpPr txBox="1">
            <a:spLocks noChangeArrowheads="1"/>
          </p:cNvSpPr>
          <p:nvPr/>
        </p:nvSpPr>
        <p:spPr bwMode="auto">
          <a:xfrm>
            <a:off x="152400" y="106363"/>
            <a:ext cx="8839200" cy="6684962"/>
          </a:xfrm>
          <a:prstGeom prst="rect">
            <a:avLst/>
          </a:prstGeom>
          <a:noFill/>
          <a:ln w="9525">
            <a:noFill/>
            <a:miter lim="800000"/>
            <a:headEnd/>
            <a:tailEnd/>
          </a:ln>
        </p:spPr>
        <p:txBody>
          <a:bodyPr>
            <a:spAutoFit/>
          </a:bodyPr>
          <a:lstStyle/>
          <a:p>
            <a:pPr algn="just">
              <a:lnSpc>
                <a:spcPct val="85000"/>
              </a:lnSpc>
            </a:pPr>
            <a:r>
              <a:rPr lang="en-US" sz="2800" b="1"/>
              <a:t>Ephesians 5:21-29 </a:t>
            </a:r>
            <a:r>
              <a:rPr lang="en-US" sz="2800"/>
              <a:t>- </a:t>
            </a:r>
            <a:r>
              <a:rPr lang="en-US" sz="2800">
                <a:solidFill>
                  <a:srgbClr val="FF3300"/>
                </a:solidFill>
              </a:rPr>
              <a:t>Wives, submit to your own husbands, as to the Lord.</a:t>
            </a:r>
          </a:p>
          <a:p>
            <a:pPr algn="just">
              <a:lnSpc>
                <a:spcPct val="85000"/>
              </a:lnSpc>
            </a:pPr>
            <a:r>
              <a:rPr lang="en-US" sz="2800"/>
              <a:t>23 </a:t>
            </a:r>
            <a:r>
              <a:rPr lang="en-US" sz="2800">
                <a:solidFill>
                  <a:srgbClr val="FF3300"/>
                </a:solidFill>
              </a:rPr>
              <a:t>For the husband is head of the wife,</a:t>
            </a:r>
            <a:r>
              <a:rPr lang="en-US" sz="2800"/>
              <a:t> as also Christ is head of the church; and He is the Savior of the body.</a:t>
            </a:r>
          </a:p>
          <a:p>
            <a:pPr algn="just">
              <a:lnSpc>
                <a:spcPct val="85000"/>
              </a:lnSpc>
            </a:pPr>
            <a:r>
              <a:rPr lang="en-US" sz="2800"/>
              <a:t>24 Therefore, just as the church is subject to Christ, so let the wives be to their own husbands in everything.</a:t>
            </a:r>
          </a:p>
          <a:p>
            <a:pPr algn="just">
              <a:lnSpc>
                <a:spcPct val="85000"/>
              </a:lnSpc>
            </a:pPr>
            <a:r>
              <a:rPr lang="en-US" sz="2800"/>
              <a:t>25 </a:t>
            </a:r>
            <a:r>
              <a:rPr lang="en-US" sz="2800">
                <a:solidFill>
                  <a:srgbClr val="FF3300"/>
                </a:solidFill>
              </a:rPr>
              <a:t>Husbands, love your wives, </a:t>
            </a:r>
            <a:r>
              <a:rPr lang="en-US" sz="2800"/>
              <a:t>just as Christ also loved the church and gave Himself for her,</a:t>
            </a:r>
          </a:p>
          <a:p>
            <a:pPr algn="just">
              <a:lnSpc>
                <a:spcPct val="85000"/>
              </a:lnSpc>
            </a:pPr>
            <a:r>
              <a:rPr lang="en-US" sz="2800"/>
              <a:t>26 that He might sanctify and cleanse her with the washing of water by the word,</a:t>
            </a:r>
          </a:p>
          <a:p>
            <a:pPr algn="just">
              <a:lnSpc>
                <a:spcPct val="85000"/>
              </a:lnSpc>
            </a:pPr>
            <a:r>
              <a:rPr lang="en-US" sz="2800"/>
              <a:t>27 that He might present her to Himself a glorious church, not having spot or wrinkle or any such thing, but that she should be holy and without blemish.</a:t>
            </a:r>
          </a:p>
          <a:p>
            <a:pPr algn="just">
              <a:lnSpc>
                <a:spcPct val="85000"/>
              </a:lnSpc>
            </a:pPr>
            <a:r>
              <a:rPr lang="en-US" sz="2800"/>
              <a:t>28 So </a:t>
            </a:r>
            <a:r>
              <a:rPr lang="en-US" sz="2800">
                <a:solidFill>
                  <a:srgbClr val="FF3300"/>
                </a:solidFill>
              </a:rPr>
              <a:t>husbands ought to love their own wives as their own bodies;</a:t>
            </a:r>
            <a:r>
              <a:rPr lang="en-US" sz="2800"/>
              <a:t> he who loves his wife loves himself.</a:t>
            </a:r>
          </a:p>
          <a:p>
            <a:pPr algn="just">
              <a:lnSpc>
                <a:spcPct val="85000"/>
              </a:lnSpc>
            </a:pPr>
            <a:r>
              <a:rPr lang="en-US" sz="2800"/>
              <a:t>29 For no one ever hated his own flesh, but </a:t>
            </a:r>
            <a:r>
              <a:rPr lang="en-US" sz="2800">
                <a:solidFill>
                  <a:srgbClr val="FF3300"/>
                </a:solidFill>
              </a:rPr>
              <a:t>nourishes and cherishes it,</a:t>
            </a:r>
            <a:r>
              <a:rPr lang="en-US" sz="2800"/>
              <a:t> just as the Lord does the church.           	</a:t>
            </a:r>
          </a:p>
        </p:txBody>
      </p:sp>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14339"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14340" name="Rectangle 4"/>
          <p:cNvSpPr>
            <a:spLocks noChangeArrowheads="1"/>
          </p:cNvSpPr>
          <p:nvPr/>
        </p:nvSpPr>
        <p:spPr bwMode="auto">
          <a:xfrm>
            <a:off x="5334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4341"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048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school! </a:t>
            </a:r>
          </a:p>
          <a:p>
            <a:pPr algn="ctr">
              <a:defRPr/>
            </a:pPr>
            <a:endParaRPr lang="en-US" sz="800" dirty="0"/>
          </a:p>
          <a:p>
            <a:pPr algn="ctr">
              <a:defRPr/>
            </a:pPr>
            <a:r>
              <a:rPr lang="en-US" sz="2000" dirty="0"/>
              <a:t>You went K-12 and were involved in many activities and maybe went on to get a degree!</a:t>
            </a:r>
          </a:p>
        </p:txBody>
      </p:sp>
      <p:sp>
        <p:nvSpPr>
          <p:cNvPr id="20487" name="AutoShape 7"/>
          <p:cNvSpPr>
            <a:spLocks noChangeArrowheads="1"/>
          </p:cNvSpPr>
          <p:nvPr/>
        </p:nvSpPr>
        <p:spPr bwMode="auto">
          <a:xfrm>
            <a:off x="1447800" y="1828800"/>
            <a:ext cx="2971800" cy="1066800"/>
          </a:xfrm>
          <a:prstGeom prst="wedgeRectCallout">
            <a:avLst>
              <a:gd name="adj1" fmla="val 24838"/>
              <a:gd name="adj2" fmla="val 6696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married:</a:t>
            </a:r>
          </a:p>
          <a:p>
            <a:pPr algn="ctr">
              <a:defRPr/>
            </a:pPr>
            <a:endParaRPr lang="en-US" sz="300" dirty="0"/>
          </a:p>
          <a:p>
            <a:pPr algn="ctr">
              <a:defRPr/>
            </a:pPr>
            <a:r>
              <a:rPr lang="en-US" sz="2000" dirty="0"/>
              <a:t>You met Mr./Miss Right!</a:t>
            </a:r>
          </a:p>
          <a:p>
            <a:pPr algn="ctr">
              <a:defRPr/>
            </a:pPr>
            <a:r>
              <a:rPr lang="en-US" sz="2000" dirty="0"/>
              <a:t>And it was all over!</a:t>
            </a:r>
          </a:p>
        </p:txBody>
      </p:sp>
      <p:sp>
        <p:nvSpPr>
          <p:cNvPr id="14348" name="Rectangle 8"/>
          <p:cNvSpPr>
            <a:spLocks noChangeArrowheads="1"/>
          </p:cNvSpPr>
          <p:nvPr/>
        </p:nvSpPr>
        <p:spPr bwMode="auto">
          <a:xfrm>
            <a:off x="3200400" y="3124200"/>
            <a:ext cx="1143000" cy="762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0489"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a:t>
            </a:r>
          </a:p>
          <a:p>
            <a:pPr algn="ctr">
              <a:defRPr/>
            </a:pPr>
            <a:r>
              <a:rPr lang="en-US" sz="2000" dirty="0"/>
              <a:t>____-____-____</a:t>
            </a:r>
          </a:p>
          <a:p>
            <a:pPr algn="ctr">
              <a:defRPr/>
            </a:pPr>
            <a:endParaRPr lang="en-US" sz="1000" dirty="0"/>
          </a:p>
          <a:p>
            <a:pPr algn="ctr">
              <a:defRPr/>
            </a:pPr>
            <a:r>
              <a:rPr lang="en-US" sz="2000" dirty="0"/>
              <a:t>And lived a life of carefree innocence!</a:t>
            </a:r>
          </a:p>
        </p:txBody>
      </p:sp>
      <p:sp>
        <p:nvSpPr>
          <p:cNvPr id="2049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retired!</a:t>
            </a:r>
            <a:endParaRPr lang="en-US" sz="300" dirty="0"/>
          </a:p>
          <a:p>
            <a:pPr algn="ctr">
              <a:defRPr/>
            </a:pPr>
            <a:r>
              <a:rPr lang="en-US" sz="2000" dirty="0"/>
              <a:t>  Enjoying (holding on) to the last few years, months, days!</a:t>
            </a:r>
          </a:p>
          <a:p>
            <a:pPr algn="ctr">
              <a:defRPr/>
            </a:pPr>
            <a:r>
              <a:rPr lang="en-US" sz="2000" dirty="0"/>
              <a:t>____-____ -____ </a:t>
            </a:r>
          </a:p>
        </p:txBody>
      </p:sp>
      <p:sp>
        <p:nvSpPr>
          <p:cNvPr id="14355"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2049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had ___Children:</a:t>
            </a:r>
          </a:p>
          <a:p>
            <a:pPr algn="ctr">
              <a:defRPr/>
            </a:pPr>
            <a:endParaRPr lang="en-US" sz="800" dirty="0"/>
          </a:p>
          <a:p>
            <a:pPr algn="ctr">
              <a:defRPr/>
            </a:pPr>
            <a:r>
              <a:rPr lang="en-US" sz="2000" dirty="0"/>
              <a:t>You never understood your parents love until you had your own! </a:t>
            </a:r>
          </a:p>
        </p:txBody>
      </p:sp>
      <p:sp>
        <p:nvSpPr>
          <p:cNvPr id="14359"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20494" name="AutoShape 14"/>
          <p:cNvSpPr>
            <a:spLocks noChangeArrowheads="1"/>
          </p:cNvSpPr>
          <p:nvPr/>
        </p:nvSpPr>
        <p:spPr bwMode="auto">
          <a:xfrm>
            <a:off x="3581400" y="4495800"/>
            <a:ext cx="2819400" cy="1981200"/>
          </a:xfrm>
          <a:prstGeom prst="wedgeRectCallout">
            <a:avLst>
              <a:gd name="adj1" fmla="val -75676"/>
              <a:gd name="adj2" fmla="val -7684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work!</a:t>
            </a:r>
          </a:p>
          <a:p>
            <a:pPr algn="ctr">
              <a:defRPr/>
            </a:pPr>
            <a:endParaRPr lang="en-US" sz="800" dirty="0"/>
          </a:p>
          <a:p>
            <a:pPr algn="ctr">
              <a:defRPr/>
            </a:pPr>
            <a:r>
              <a:rPr lang="en-US" sz="2000" dirty="0"/>
              <a:t>You were able to buy your first car, rent your first apartment, and cooked your first meal! </a:t>
            </a:r>
          </a:p>
        </p:txBody>
      </p:sp>
      <p:sp>
        <p:nvSpPr>
          <p:cNvPr id="14363"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14364" name="Rectangle 16"/>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14365" name="Rectangle 17"/>
          <p:cNvSpPr>
            <a:spLocks noChangeArrowheads="1"/>
          </p:cNvSpPr>
          <p:nvPr/>
        </p:nvSpPr>
        <p:spPr bwMode="auto">
          <a:xfrm>
            <a:off x="80772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0498" name="AutoShape 18"/>
          <p:cNvSpPr>
            <a:spLocks noChangeArrowheads="1"/>
          </p:cNvSpPr>
          <p:nvPr/>
        </p:nvSpPr>
        <p:spPr bwMode="auto">
          <a:xfrm>
            <a:off x="5943600" y="152400"/>
            <a:ext cx="2895600" cy="1981200"/>
          </a:xfrm>
          <a:prstGeom prst="wedgeRectCallout">
            <a:avLst>
              <a:gd name="adj1" fmla="val -23574"/>
              <a:gd name="adj2" fmla="val 94870"/>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During it all, </a:t>
            </a:r>
          </a:p>
          <a:p>
            <a:pPr algn="ctr">
              <a:defRPr/>
            </a:pPr>
            <a:endParaRPr lang="en-US" sz="800" u="sng" dirty="0"/>
          </a:p>
          <a:p>
            <a:pPr algn="ctr">
              <a:defRPr/>
            </a:pPr>
            <a:r>
              <a:rPr lang="en-US" sz="2000" dirty="0"/>
              <a:t>you lived, loved, labored, laughed through the good times and through the bad! </a:t>
            </a:r>
          </a:p>
        </p:txBody>
      </p:sp>
      <p:sp>
        <p:nvSpPr>
          <p:cNvPr id="14369" name="AutoShape 19"/>
          <p:cNvSpPr>
            <a:spLocks noChangeArrowheads="1"/>
          </p:cNvSpPr>
          <p:nvPr/>
        </p:nvSpPr>
        <p:spPr bwMode="auto">
          <a:xfrm>
            <a:off x="228600" y="152400"/>
            <a:ext cx="2514600" cy="1600200"/>
          </a:xfrm>
          <a:prstGeom prst="wedgeRectCallout">
            <a:avLst>
              <a:gd name="adj1" fmla="val -20708"/>
              <a:gd name="adj2" fmla="val 129662"/>
            </a:avLst>
          </a:prstGeom>
          <a:solidFill>
            <a:schemeClr val="bg1"/>
          </a:solidFill>
          <a:ln w="9525">
            <a:solidFill>
              <a:schemeClr val="tx1"/>
            </a:solidFill>
            <a:miter lim="800000"/>
            <a:headEnd/>
            <a:tailEnd/>
          </a:ln>
        </p:spPr>
        <p:txBody>
          <a:bodyPr/>
          <a:lstStyle/>
          <a:p>
            <a:pPr algn="ctr"/>
            <a:r>
              <a:rPr lang="en-US" sz="2000"/>
              <a:t>You were born into the world innocent before God.</a:t>
            </a:r>
          </a:p>
          <a:p>
            <a:pPr algn="ctr"/>
            <a:r>
              <a:rPr lang="en-US" sz="2000"/>
              <a:t>(Rom. 9:11)</a:t>
            </a:r>
          </a:p>
          <a:p>
            <a:pPr algn="ctr"/>
            <a:r>
              <a:rPr lang="en-US" sz="2000"/>
              <a:t>(Matt. 18:1-5)</a:t>
            </a:r>
          </a:p>
        </p:txBody>
      </p:sp>
      <p:sp>
        <p:nvSpPr>
          <p:cNvPr id="20500" name="AutoShape 20"/>
          <p:cNvSpPr>
            <a:spLocks noChangeArrowheads="1"/>
          </p:cNvSpPr>
          <p:nvPr/>
        </p:nvSpPr>
        <p:spPr bwMode="auto">
          <a:xfrm>
            <a:off x="838200" y="4724400"/>
            <a:ext cx="2514600" cy="1600200"/>
          </a:xfrm>
          <a:prstGeom prst="wedgeRectCallout">
            <a:avLst>
              <a:gd name="adj1" fmla="val -20204"/>
              <a:gd name="adj2" fmla="val -96431"/>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You separated your- self from God</a:t>
            </a:r>
          </a:p>
          <a:p>
            <a:pPr algn="ctr">
              <a:defRPr/>
            </a:pPr>
            <a:r>
              <a:rPr lang="en-US" sz="2000" dirty="0">
                <a:solidFill>
                  <a:schemeClr val="bg1"/>
                </a:solidFill>
              </a:rPr>
              <a:t>(Isaiah 59:1-2)</a:t>
            </a:r>
          </a:p>
          <a:p>
            <a:pPr algn="ctr">
              <a:defRPr/>
            </a:pPr>
            <a:r>
              <a:rPr lang="en-US" sz="2000" dirty="0">
                <a:solidFill>
                  <a:schemeClr val="bg1"/>
                </a:solidFill>
              </a:rPr>
              <a:t>(James 1:13-14)</a:t>
            </a:r>
          </a:p>
          <a:p>
            <a:pPr algn="ctr">
              <a:defRPr/>
            </a:pPr>
            <a:r>
              <a:rPr lang="en-US" sz="2000" dirty="0">
                <a:solidFill>
                  <a:schemeClr val="bg1"/>
                </a:solidFill>
              </a:rPr>
              <a:t>(Rom. 3:23)</a:t>
            </a:r>
          </a:p>
        </p:txBody>
      </p:sp>
      <p:sp>
        <p:nvSpPr>
          <p:cNvPr id="20501" name="AutoShape 21"/>
          <p:cNvSpPr>
            <a:spLocks noChangeArrowheads="1"/>
          </p:cNvSpPr>
          <p:nvPr/>
        </p:nvSpPr>
        <p:spPr bwMode="auto">
          <a:xfrm>
            <a:off x="3810000" y="4648200"/>
            <a:ext cx="2514600" cy="1676400"/>
          </a:xfrm>
          <a:prstGeom prst="wedgeRectCallout">
            <a:avLst>
              <a:gd name="adj1" fmla="val -72602"/>
              <a:gd name="adj2" fmla="val -91384"/>
            </a:avLst>
          </a:prstGeom>
          <a:solidFill>
            <a:schemeClr val="fo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was God when you went out on your own?</a:t>
            </a:r>
          </a:p>
          <a:p>
            <a:pPr algn="ctr">
              <a:defRPr/>
            </a:pPr>
            <a:r>
              <a:rPr lang="en-US" sz="2000" dirty="0"/>
              <a:t>(Luke 15:13)</a:t>
            </a:r>
          </a:p>
          <a:p>
            <a:pPr algn="ctr">
              <a:defRPr/>
            </a:pPr>
            <a:r>
              <a:rPr lang="en-US" sz="2000" dirty="0"/>
              <a:t>(Prov. 1:29-33)</a:t>
            </a:r>
          </a:p>
        </p:txBody>
      </p:sp>
      <p:sp>
        <p:nvSpPr>
          <p:cNvPr id="20502" name="AutoShape 22"/>
          <p:cNvSpPr>
            <a:spLocks noChangeArrowheads="1"/>
          </p:cNvSpPr>
          <p:nvPr/>
        </p:nvSpPr>
        <p:spPr bwMode="auto">
          <a:xfrm>
            <a:off x="1905000" y="1524000"/>
            <a:ext cx="2514600" cy="1295400"/>
          </a:xfrm>
          <a:prstGeom prst="wedgeRectCallout">
            <a:avLst>
              <a:gd name="adj1" fmla="val 28727"/>
              <a:gd name="adj2" fmla="val 69116"/>
            </a:avLst>
          </a:prstGeom>
          <a:solidFill>
            <a:srgbClr val="FFFF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did God fit in your marriage?</a:t>
            </a:r>
          </a:p>
          <a:p>
            <a:pPr algn="ctr">
              <a:defRPr/>
            </a:pPr>
            <a:r>
              <a:rPr lang="en-US" sz="2000" dirty="0"/>
              <a:t>(Matt. 19:4-9)</a:t>
            </a:r>
          </a:p>
          <a:p>
            <a:pPr algn="ctr">
              <a:defRPr/>
            </a:pPr>
            <a:r>
              <a:rPr lang="en-US" sz="2000" dirty="0"/>
              <a:t>(Eph. 5:22-29)</a:t>
            </a:r>
          </a:p>
        </p:txBody>
      </p:sp>
      <p:sp>
        <p:nvSpPr>
          <p:cNvPr id="14379" name="Rectangle 26"/>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14380" name="Rectangle 27"/>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14381" name="Rectangle 28"/>
          <p:cNvSpPr>
            <a:spLocks noChangeArrowheads="1"/>
          </p:cNvSpPr>
          <p:nvPr/>
        </p:nvSpPr>
        <p:spPr bwMode="auto">
          <a:xfrm>
            <a:off x="4267200" y="3657600"/>
            <a:ext cx="4343400" cy="76200"/>
          </a:xfrm>
          <a:prstGeom prst="rect">
            <a:avLst/>
          </a:prstGeom>
          <a:solidFill>
            <a:srgbClr val="FFFF00"/>
          </a:solidFill>
          <a:ln w="9525">
            <a:noFill/>
            <a:miter lim="800000"/>
            <a:headEnd/>
            <a:tailEnd/>
          </a:ln>
        </p:spPr>
        <p:txBody>
          <a:bodyPr wrap="none" anchor="ctr"/>
          <a:lstStyle/>
          <a:p>
            <a:endParaRPr lang="en-US"/>
          </a:p>
        </p:txBody>
      </p:sp>
      <p:sp>
        <p:nvSpPr>
          <p:cNvPr id="14382" name="Rectangle 2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0511" name="AutoShape 31"/>
          <p:cNvSpPr>
            <a:spLocks noChangeArrowheads="1"/>
          </p:cNvSpPr>
          <p:nvPr/>
        </p:nvSpPr>
        <p:spPr bwMode="auto">
          <a:xfrm>
            <a:off x="2971800" y="228600"/>
            <a:ext cx="2895600" cy="1371600"/>
          </a:xfrm>
          <a:prstGeom prst="wedgeRectCallout">
            <a:avLst>
              <a:gd name="adj1" fmla="val 21708"/>
              <a:gd name="adj2" fmla="val 150231"/>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With that child, What about all the promises you made to God?</a:t>
            </a:r>
          </a:p>
          <a:p>
            <a:pPr algn="ctr">
              <a:defRPr/>
            </a:pPr>
            <a:r>
              <a:rPr lang="en-US" sz="2000" dirty="0"/>
              <a:t>(Psalm 127:3; Eph. 6:4)</a:t>
            </a:r>
          </a:p>
        </p:txBody>
      </p:sp>
      <p:sp>
        <p:nvSpPr>
          <p:cNvPr id="32" name="WordArt 32"/>
          <p:cNvSpPr>
            <a:spLocks noChangeArrowheads="1" noChangeShapeType="1" noTextEdit="1"/>
          </p:cNvSpPr>
          <p:nvPr/>
        </p:nvSpPr>
        <p:spPr bwMode="auto">
          <a:xfrm>
            <a:off x="685800" y="3200400"/>
            <a:ext cx="7772400" cy="638175"/>
          </a:xfrm>
          <a:prstGeom prst="rect">
            <a:avLst/>
          </a:prstGeom>
        </p:spPr>
        <p:txBody>
          <a:bodyPr wrap="none" fromWordArt="1">
            <a:prstTxWarp prst="textPlain">
              <a:avLst>
                <a:gd name="adj" fmla="val 50000"/>
              </a:avLst>
            </a:prstTxWarp>
          </a:bodyPr>
          <a:lstStyle/>
          <a:p>
            <a:pPr algn="ctr">
              <a:defRPr/>
            </a:pPr>
            <a:r>
              <a:rPr lang="en-US" sz="3600" kern="10" dirty="0">
                <a:ln w="28575">
                  <a:solidFill>
                    <a:srgbClr val="000000"/>
                  </a:solidFill>
                  <a:round/>
                  <a:headEnd/>
                  <a:tailEnd/>
                </a:ln>
                <a:solidFill>
                  <a:srgbClr val="FF0000"/>
                </a:solidFill>
                <a:effectLst>
                  <a:glow rad="63500">
                    <a:srgbClr val="FFFFFF"/>
                  </a:glow>
                  <a:outerShdw dist="35921" dir="2700000" algn="ctr" rotWithShape="0">
                    <a:srgbClr val="808080">
                      <a:alpha val="80000"/>
                    </a:srgbClr>
                  </a:outerShdw>
                </a:effectLst>
                <a:latin typeface="Comic Sans MS"/>
              </a:rPr>
              <a:t>During your life, where was God?</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11"/>
                                        </p:tgtEl>
                                        <p:attrNameLst>
                                          <p:attrName>style.visibility</p:attrName>
                                        </p:attrNameLst>
                                      </p:cBhvr>
                                      <p:to>
                                        <p:strVal val="visible"/>
                                      </p:to>
                                    </p:set>
                                    <p:animEffect transition="in" filter="wipe(down)">
                                      <p:cBhvr>
                                        <p:cTn id="7" dur="500"/>
                                        <p:tgtEl>
                                          <p:spTgt spid="20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15363" name="Text Box 4"/>
          <p:cNvSpPr txBox="1">
            <a:spLocks noChangeArrowheads="1"/>
          </p:cNvSpPr>
          <p:nvPr/>
        </p:nvSpPr>
        <p:spPr bwMode="auto">
          <a:xfrm>
            <a:off x="152400" y="569913"/>
            <a:ext cx="8839200" cy="954087"/>
          </a:xfrm>
          <a:prstGeom prst="rect">
            <a:avLst/>
          </a:prstGeom>
          <a:noFill/>
          <a:ln w="9525">
            <a:noFill/>
            <a:miter lim="800000"/>
            <a:headEnd/>
            <a:tailEnd/>
          </a:ln>
        </p:spPr>
        <p:txBody>
          <a:bodyPr>
            <a:spAutoFit/>
          </a:bodyPr>
          <a:lstStyle/>
          <a:p>
            <a:pPr algn="just">
              <a:spcBef>
                <a:spcPct val="50000"/>
              </a:spcBef>
            </a:pPr>
            <a:r>
              <a:rPr lang="en-US" sz="2800" b="1"/>
              <a:t>Psalm 127:3 </a:t>
            </a:r>
            <a:r>
              <a:rPr lang="en-US" sz="2800"/>
              <a:t>- Behold, </a:t>
            </a:r>
            <a:r>
              <a:rPr lang="en-US" sz="2800">
                <a:solidFill>
                  <a:srgbClr val="FF3300"/>
                </a:solidFill>
              </a:rPr>
              <a:t>children are a heritage from the LORD,</a:t>
            </a:r>
            <a:r>
              <a:rPr lang="en-US" sz="2800"/>
              <a:t> </a:t>
            </a:r>
            <a:r>
              <a:rPr lang="en-US" sz="2800">
                <a:solidFill>
                  <a:srgbClr val="FF3300"/>
                </a:solidFill>
              </a:rPr>
              <a:t>The fruit of the womb is a reward.</a:t>
            </a:r>
            <a:r>
              <a:rPr lang="en-US" sz="2800"/>
              <a:t>                               </a:t>
            </a:r>
          </a:p>
        </p:txBody>
      </p:sp>
      <p:sp>
        <p:nvSpPr>
          <p:cNvPr id="26629" name="Text Box 5"/>
          <p:cNvSpPr txBox="1">
            <a:spLocks noChangeArrowheads="1"/>
          </p:cNvSpPr>
          <p:nvPr/>
        </p:nvSpPr>
        <p:spPr bwMode="auto">
          <a:xfrm>
            <a:off x="152400" y="2057400"/>
            <a:ext cx="8839200" cy="3970338"/>
          </a:xfrm>
          <a:prstGeom prst="rect">
            <a:avLst/>
          </a:prstGeom>
          <a:noFill/>
          <a:ln w="9525">
            <a:noFill/>
            <a:miter lim="800000"/>
            <a:headEnd/>
            <a:tailEnd/>
          </a:ln>
        </p:spPr>
        <p:txBody>
          <a:bodyPr>
            <a:spAutoFit/>
          </a:bodyPr>
          <a:lstStyle/>
          <a:p>
            <a:pPr algn="just"/>
            <a:r>
              <a:rPr lang="en-US" sz="2800" b="1"/>
              <a:t>Ephesians 6:1-4 </a:t>
            </a:r>
            <a:r>
              <a:rPr lang="en-US" sz="2800"/>
              <a:t>- Children, obey your parents in the Lord, for this is right.</a:t>
            </a:r>
          </a:p>
          <a:p>
            <a:pPr algn="just"/>
            <a:r>
              <a:rPr lang="en-US" sz="2800"/>
              <a:t>2 "Honor your father and mother," which is the first commandment with promise:</a:t>
            </a:r>
          </a:p>
          <a:p>
            <a:pPr algn="just"/>
            <a:r>
              <a:rPr lang="en-US" sz="2800"/>
              <a:t>3 "that it may be well with you and you may live long on the earth."</a:t>
            </a:r>
          </a:p>
          <a:p>
            <a:pPr algn="just"/>
            <a:r>
              <a:rPr lang="en-US" sz="2800"/>
              <a:t>4 And you, </a:t>
            </a:r>
            <a:r>
              <a:rPr lang="en-US" sz="2800">
                <a:solidFill>
                  <a:srgbClr val="FF3300"/>
                </a:solidFill>
              </a:rPr>
              <a:t>fathers, do not provoke your children to wrath, but bring them up in the training and admonition of the Lord.</a:t>
            </a:r>
            <a:r>
              <a:rPr lang="en-US" sz="2800"/>
              <a:t>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checkerboard(across)">
                                      <p:cBhvr>
                                        <p:cTn id="7"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16387"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16388" name="Rectangle 4"/>
          <p:cNvSpPr>
            <a:spLocks noChangeArrowheads="1"/>
          </p:cNvSpPr>
          <p:nvPr/>
        </p:nvSpPr>
        <p:spPr bwMode="auto">
          <a:xfrm>
            <a:off x="5334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6389"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1510"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school! </a:t>
            </a:r>
          </a:p>
          <a:p>
            <a:pPr algn="ctr">
              <a:defRPr/>
            </a:pPr>
            <a:endParaRPr lang="en-US" sz="800" dirty="0"/>
          </a:p>
          <a:p>
            <a:pPr algn="ctr">
              <a:defRPr/>
            </a:pPr>
            <a:r>
              <a:rPr lang="en-US" sz="2000" dirty="0"/>
              <a:t>You went K-12 and were involved in many activities and maybe went on to get a degree!</a:t>
            </a:r>
          </a:p>
        </p:txBody>
      </p:sp>
      <p:sp>
        <p:nvSpPr>
          <p:cNvPr id="21511" name="AutoShape 7"/>
          <p:cNvSpPr>
            <a:spLocks noChangeArrowheads="1"/>
          </p:cNvSpPr>
          <p:nvPr/>
        </p:nvSpPr>
        <p:spPr bwMode="auto">
          <a:xfrm>
            <a:off x="1447800" y="1828800"/>
            <a:ext cx="2971800" cy="1066800"/>
          </a:xfrm>
          <a:prstGeom prst="wedgeRectCallout">
            <a:avLst>
              <a:gd name="adj1" fmla="val 24838"/>
              <a:gd name="adj2" fmla="val 6696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married:</a:t>
            </a:r>
          </a:p>
          <a:p>
            <a:pPr algn="ctr">
              <a:defRPr/>
            </a:pPr>
            <a:endParaRPr lang="en-US" sz="300" dirty="0"/>
          </a:p>
          <a:p>
            <a:pPr algn="ctr">
              <a:defRPr/>
            </a:pPr>
            <a:r>
              <a:rPr lang="en-US" sz="2000" dirty="0"/>
              <a:t>You met Mr./Miss Right!</a:t>
            </a:r>
          </a:p>
          <a:p>
            <a:pPr algn="ctr">
              <a:defRPr/>
            </a:pPr>
            <a:r>
              <a:rPr lang="en-US" sz="2000" dirty="0"/>
              <a:t>And it was all over!</a:t>
            </a:r>
          </a:p>
        </p:txBody>
      </p:sp>
      <p:sp>
        <p:nvSpPr>
          <p:cNvPr id="16396" name="Rectangle 8"/>
          <p:cNvSpPr>
            <a:spLocks noChangeArrowheads="1"/>
          </p:cNvSpPr>
          <p:nvPr/>
        </p:nvSpPr>
        <p:spPr bwMode="auto">
          <a:xfrm>
            <a:off x="3200400" y="3124200"/>
            <a:ext cx="1143000" cy="762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1513"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a:t>
            </a:r>
          </a:p>
          <a:p>
            <a:pPr algn="ctr">
              <a:defRPr/>
            </a:pPr>
            <a:r>
              <a:rPr lang="en-US" sz="2000" dirty="0"/>
              <a:t>____-____-____</a:t>
            </a:r>
          </a:p>
          <a:p>
            <a:pPr algn="ctr">
              <a:defRPr/>
            </a:pPr>
            <a:endParaRPr lang="en-US" sz="1000" dirty="0"/>
          </a:p>
          <a:p>
            <a:pPr algn="ctr">
              <a:defRPr/>
            </a:pPr>
            <a:r>
              <a:rPr lang="en-US" sz="2000" dirty="0"/>
              <a:t>And lived a life of carefree innocence!</a:t>
            </a:r>
          </a:p>
        </p:txBody>
      </p:sp>
      <p:sp>
        <p:nvSpPr>
          <p:cNvPr id="21514"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retired!</a:t>
            </a:r>
            <a:endParaRPr lang="en-US" sz="300" dirty="0"/>
          </a:p>
          <a:p>
            <a:pPr algn="ctr">
              <a:defRPr/>
            </a:pPr>
            <a:r>
              <a:rPr lang="en-US" sz="2000" dirty="0"/>
              <a:t>  Enjoying (holding on) to the last few years, months, days!</a:t>
            </a:r>
          </a:p>
          <a:p>
            <a:pPr algn="ctr">
              <a:defRPr/>
            </a:pPr>
            <a:r>
              <a:rPr lang="en-US" sz="2000" dirty="0"/>
              <a:t>____-____ -____ </a:t>
            </a:r>
          </a:p>
        </p:txBody>
      </p:sp>
      <p:sp>
        <p:nvSpPr>
          <p:cNvPr id="16403"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21516"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had ___Children:</a:t>
            </a:r>
          </a:p>
          <a:p>
            <a:pPr algn="ctr">
              <a:defRPr/>
            </a:pPr>
            <a:endParaRPr lang="en-US" sz="800" dirty="0"/>
          </a:p>
          <a:p>
            <a:pPr algn="ctr">
              <a:defRPr/>
            </a:pPr>
            <a:r>
              <a:rPr lang="en-US" sz="2000" dirty="0"/>
              <a:t>You never understood your parents love until you had your own! </a:t>
            </a:r>
          </a:p>
        </p:txBody>
      </p:sp>
      <p:sp>
        <p:nvSpPr>
          <p:cNvPr id="16407"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21518" name="AutoShape 14"/>
          <p:cNvSpPr>
            <a:spLocks noChangeArrowheads="1"/>
          </p:cNvSpPr>
          <p:nvPr/>
        </p:nvSpPr>
        <p:spPr bwMode="auto">
          <a:xfrm>
            <a:off x="3581400" y="4495800"/>
            <a:ext cx="2819400" cy="1981200"/>
          </a:xfrm>
          <a:prstGeom prst="wedgeRectCallout">
            <a:avLst>
              <a:gd name="adj1" fmla="val -75676"/>
              <a:gd name="adj2" fmla="val -7684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work!</a:t>
            </a:r>
          </a:p>
          <a:p>
            <a:pPr algn="ctr">
              <a:defRPr/>
            </a:pPr>
            <a:endParaRPr lang="en-US" sz="800" dirty="0"/>
          </a:p>
          <a:p>
            <a:pPr algn="ctr">
              <a:defRPr/>
            </a:pPr>
            <a:r>
              <a:rPr lang="en-US" sz="2000" dirty="0"/>
              <a:t>You were able to buy your first car, rent your first apartment, and cooked your first meal! </a:t>
            </a:r>
          </a:p>
        </p:txBody>
      </p:sp>
      <p:sp>
        <p:nvSpPr>
          <p:cNvPr id="16411"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16412" name="Rectangle 16"/>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16413" name="Rectangle 17"/>
          <p:cNvSpPr>
            <a:spLocks noChangeArrowheads="1"/>
          </p:cNvSpPr>
          <p:nvPr/>
        </p:nvSpPr>
        <p:spPr bwMode="auto">
          <a:xfrm>
            <a:off x="80772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1522" name="AutoShape 18"/>
          <p:cNvSpPr>
            <a:spLocks noChangeArrowheads="1"/>
          </p:cNvSpPr>
          <p:nvPr/>
        </p:nvSpPr>
        <p:spPr bwMode="auto">
          <a:xfrm>
            <a:off x="5943600" y="152400"/>
            <a:ext cx="2895600" cy="1981200"/>
          </a:xfrm>
          <a:prstGeom prst="wedgeRectCallout">
            <a:avLst>
              <a:gd name="adj1" fmla="val -23574"/>
              <a:gd name="adj2" fmla="val 94870"/>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During it all, </a:t>
            </a:r>
          </a:p>
          <a:p>
            <a:pPr algn="ctr">
              <a:defRPr/>
            </a:pPr>
            <a:endParaRPr lang="en-US" sz="800" u="sng" dirty="0"/>
          </a:p>
          <a:p>
            <a:pPr algn="ctr">
              <a:defRPr/>
            </a:pPr>
            <a:r>
              <a:rPr lang="en-US" sz="2000" dirty="0"/>
              <a:t>you lived, loved, labored, laughed through the good times and through the bad! </a:t>
            </a:r>
          </a:p>
        </p:txBody>
      </p:sp>
      <p:sp>
        <p:nvSpPr>
          <p:cNvPr id="21523" name="AutoShape 19"/>
          <p:cNvSpPr>
            <a:spLocks noChangeArrowheads="1"/>
          </p:cNvSpPr>
          <p:nvPr/>
        </p:nvSpPr>
        <p:spPr bwMode="auto">
          <a:xfrm>
            <a:off x="228600" y="152400"/>
            <a:ext cx="2514600" cy="1600200"/>
          </a:xfrm>
          <a:prstGeom prst="wedgeRectCallout">
            <a:avLst>
              <a:gd name="adj1" fmla="val -20708"/>
              <a:gd name="adj2" fmla="val 12966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into the world innocent before God.</a:t>
            </a:r>
          </a:p>
          <a:p>
            <a:pPr algn="ctr">
              <a:defRPr/>
            </a:pPr>
            <a:r>
              <a:rPr lang="en-US" sz="2000" dirty="0"/>
              <a:t>(Rom. 9:11)</a:t>
            </a:r>
          </a:p>
          <a:p>
            <a:pPr algn="ctr">
              <a:defRPr/>
            </a:pPr>
            <a:r>
              <a:rPr lang="en-US" sz="2000" dirty="0"/>
              <a:t>(Matt. 18:1-5)</a:t>
            </a:r>
          </a:p>
        </p:txBody>
      </p:sp>
      <p:sp>
        <p:nvSpPr>
          <p:cNvPr id="21524" name="AutoShape 20"/>
          <p:cNvSpPr>
            <a:spLocks noChangeArrowheads="1"/>
          </p:cNvSpPr>
          <p:nvPr/>
        </p:nvSpPr>
        <p:spPr bwMode="auto">
          <a:xfrm>
            <a:off x="838200" y="4724400"/>
            <a:ext cx="2514600" cy="1600200"/>
          </a:xfrm>
          <a:prstGeom prst="wedgeRectCallout">
            <a:avLst>
              <a:gd name="adj1" fmla="val -20204"/>
              <a:gd name="adj2" fmla="val -96431"/>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You separated your- self from God</a:t>
            </a:r>
          </a:p>
          <a:p>
            <a:pPr algn="ctr">
              <a:defRPr/>
            </a:pPr>
            <a:r>
              <a:rPr lang="en-US" sz="2000" dirty="0">
                <a:solidFill>
                  <a:schemeClr val="bg1"/>
                </a:solidFill>
              </a:rPr>
              <a:t>(Isaiah 59:1-2)</a:t>
            </a:r>
          </a:p>
          <a:p>
            <a:pPr algn="ctr">
              <a:defRPr/>
            </a:pPr>
            <a:r>
              <a:rPr lang="en-US" sz="2000" dirty="0">
                <a:solidFill>
                  <a:schemeClr val="bg1"/>
                </a:solidFill>
              </a:rPr>
              <a:t>(James 1:13-14)</a:t>
            </a:r>
          </a:p>
          <a:p>
            <a:pPr algn="ctr">
              <a:defRPr/>
            </a:pPr>
            <a:r>
              <a:rPr lang="en-US" sz="2000" dirty="0">
                <a:solidFill>
                  <a:schemeClr val="bg1"/>
                </a:solidFill>
              </a:rPr>
              <a:t>(Rom. 3:23)</a:t>
            </a:r>
          </a:p>
        </p:txBody>
      </p:sp>
      <p:sp>
        <p:nvSpPr>
          <p:cNvPr id="21525" name="AutoShape 21"/>
          <p:cNvSpPr>
            <a:spLocks noChangeArrowheads="1"/>
          </p:cNvSpPr>
          <p:nvPr/>
        </p:nvSpPr>
        <p:spPr bwMode="auto">
          <a:xfrm>
            <a:off x="3810000" y="4648200"/>
            <a:ext cx="2514600" cy="1676400"/>
          </a:xfrm>
          <a:prstGeom prst="wedgeRectCallout">
            <a:avLst>
              <a:gd name="adj1" fmla="val -72602"/>
              <a:gd name="adj2" fmla="val -91384"/>
            </a:avLst>
          </a:prstGeom>
          <a:solidFill>
            <a:schemeClr val="fo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was God when you went out on your own?</a:t>
            </a:r>
          </a:p>
          <a:p>
            <a:pPr algn="ctr">
              <a:defRPr/>
            </a:pPr>
            <a:r>
              <a:rPr lang="en-US" sz="2000" dirty="0"/>
              <a:t>(Luke 15:13)</a:t>
            </a:r>
          </a:p>
          <a:p>
            <a:pPr algn="ctr">
              <a:defRPr/>
            </a:pPr>
            <a:r>
              <a:rPr lang="en-US" sz="2000" dirty="0"/>
              <a:t>(Prov. 1:29-33)</a:t>
            </a:r>
          </a:p>
        </p:txBody>
      </p:sp>
      <p:sp>
        <p:nvSpPr>
          <p:cNvPr id="21526" name="AutoShape 22"/>
          <p:cNvSpPr>
            <a:spLocks noChangeArrowheads="1"/>
          </p:cNvSpPr>
          <p:nvPr/>
        </p:nvSpPr>
        <p:spPr bwMode="auto">
          <a:xfrm>
            <a:off x="1905000" y="1524000"/>
            <a:ext cx="2514600" cy="1295400"/>
          </a:xfrm>
          <a:prstGeom prst="wedgeRectCallout">
            <a:avLst>
              <a:gd name="adj1" fmla="val 28727"/>
              <a:gd name="adj2" fmla="val 69116"/>
            </a:avLst>
          </a:prstGeom>
          <a:solidFill>
            <a:srgbClr val="FFFF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did God fit in your marriage?</a:t>
            </a:r>
          </a:p>
          <a:p>
            <a:pPr algn="ctr">
              <a:defRPr/>
            </a:pPr>
            <a:r>
              <a:rPr lang="en-US" sz="2000" dirty="0"/>
              <a:t>(Matt. 19:4-9)</a:t>
            </a:r>
          </a:p>
          <a:p>
            <a:pPr algn="ctr">
              <a:defRPr/>
            </a:pPr>
            <a:r>
              <a:rPr lang="en-US" sz="2000" dirty="0"/>
              <a:t>(Eph. 5:22-29)</a:t>
            </a:r>
          </a:p>
        </p:txBody>
      </p:sp>
      <p:sp>
        <p:nvSpPr>
          <p:cNvPr id="21527" name="AutoShape 23"/>
          <p:cNvSpPr>
            <a:spLocks noChangeArrowheads="1"/>
          </p:cNvSpPr>
          <p:nvPr/>
        </p:nvSpPr>
        <p:spPr bwMode="auto">
          <a:xfrm>
            <a:off x="2971800" y="228600"/>
            <a:ext cx="2895600" cy="1371600"/>
          </a:xfrm>
          <a:prstGeom prst="wedgeRectCallout">
            <a:avLst>
              <a:gd name="adj1" fmla="val 21708"/>
              <a:gd name="adj2" fmla="val 150231"/>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With that child, What about all the promises you made to God?</a:t>
            </a:r>
          </a:p>
          <a:p>
            <a:pPr algn="ctr">
              <a:defRPr/>
            </a:pPr>
            <a:r>
              <a:rPr lang="en-US" sz="2000" dirty="0"/>
              <a:t>(Psalm 127:3; Eph. 6:4)</a:t>
            </a:r>
          </a:p>
        </p:txBody>
      </p:sp>
      <p:sp>
        <p:nvSpPr>
          <p:cNvPr id="16432" name="Rectangle 26"/>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16433" name="Rectangle 27"/>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16434" name="Rectangle 28"/>
          <p:cNvSpPr>
            <a:spLocks noChangeArrowheads="1"/>
          </p:cNvSpPr>
          <p:nvPr/>
        </p:nvSpPr>
        <p:spPr bwMode="auto">
          <a:xfrm>
            <a:off x="4267200" y="3657600"/>
            <a:ext cx="4343400" cy="76200"/>
          </a:xfrm>
          <a:prstGeom prst="rect">
            <a:avLst/>
          </a:prstGeom>
          <a:solidFill>
            <a:srgbClr val="FFFF00"/>
          </a:solidFill>
          <a:ln w="9525">
            <a:noFill/>
            <a:miter lim="800000"/>
            <a:headEnd/>
            <a:tailEnd/>
          </a:ln>
        </p:spPr>
        <p:txBody>
          <a:bodyPr wrap="none" anchor="ctr"/>
          <a:lstStyle/>
          <a:p>
            <a:endParaRPr lang="en-US"/>
          </a:p>
        </p:txBody>
      </p:sp>
      <p:sp>
        <p:nvSpPr>
          <p:cNvPr id="16435" name="Rectangle 2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1535" name="AutoShape 31"/>
          <p:cNvSpPr>
            <a:spLocks noChangeArrowheads="1"/>
          </p:cNvSpPr>
          <p:nvPr/>
        </p:nvSpPr>
        <p:spPr bwMode="auto">
          <a:xfrm>
            <a:off x="5943600" y="228600"/>
            <a:ext cx="2819400" cy="1752600"/>
          </a:xfrm>
          <a:prstGeom prst="wedgeRectCallout">
            <a:avLst>
              <a:gd name="adj1" fmla="val -17509"/>
              <a:gd name="adj2" fmla="val 111324"/>
            </a:avLst>
          </a:prstGeom>
          <a:solidFill>
            <a:schemeClr va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As you experienced all the ups and downs of life, where was God?</a:t>
            </a:r>
          </a:p>
          <a:p>
            <a:pPr algn="ctr">
              <a:defRPr/>
            </a:pPr>
            <a:r>
              <a:rPr lang="en-US" sz="2000" dirty="0">
                <a:solidFill>
                  <a:schemeClr val="bg1"/>
                </a:solidFill>
              </a:rPr>
              <a:t>(Acts 24:25; 26:28)</a:t>
            </a:r>
          </a:p>
          <a:p>
            <a:pPr algn="ctr">
              <a:defRPr/>
            </a:pPr>
            <a:r>
              <a:rPr lang="en-US" sz="2000" dirty="0">
                <a:solidFill>
                  <a:schemeClr val="bg1"/>
                </a:solidFill>
              </a:rPr>
              <a:t>(Gal. 2:20)</a:t>
            </a:r>
          </a:p>
        </p:txBody>
      </p:sp>
      <p:sp>
        <p:nvSpPr>
          <p:cNvPr id="33" name="WordArt 32"/>
          <p:cNvSpPr>
            <a:spLocks noChangeArrowheads="1" noChangeShapeType="1" noTextEdit="1"/>
          </p:cNvSpPr>
          <p:nvPr/>
        </p:nvSpPr>
        <p:spPr bwMode="auto">
          <a:xfrm>
            <a:off x="685800" y="3200400"/>
            <a:ext cx="7772400" cy="638175"/>
          </a:xfrm>
          <a:prstGeom prst="rect">
            <a:avLst/>
          </a:prstGeom>
        </p:spPr>
        <p:txBody>
          <a:bodyPr wrap="none" fromWordArt="1">
            <a:prstTxWarp prst="textPlain">
              <a:avLst>
                <a:gd name="adj" fmla="val 50000"/>
              </a:avLst>
            </a:prstTxWarp>
          </a:bodyPr>
          <a:lstStyle/>
          <a:p>
            <a:pPr algn="ctr">
              <a:defRPr/>
            </a:pPr>
            <a:r>
              <a:rPr lang="en-US" sz="3600" kern="10" dirty="0">
                <a:ln w="28575">
                  <a:solidFill>
                    <a:srgbClr val="000000"/>
                  </a:solidFill>
                  <a:round/>
                  <a:headEnd/>
                  <a:tailEnd/>
                </a:ln>
                <a:solidFill>
                  <a:srgbClr val="FF0000"/>
                </a:solidFill>
                <a:effectLst>
                  <a:glow rad="63500">
                    <a:srgbClr val="FFFFFF"/>
                  </a:glow>
                  <a:outerShdw dist="35921" dir="2700000" algn="ctr" rotWithShape="0">
                    <a:srgbClr val="808080">
                      <a:alpha val="80000"/>
                    </a:srgbClr>
                  </a:outerShdw>
                </a:effectLst>
                <a:latin typeface="Comic Sans MS"/>
              </a:rPr>
              <a:t>During your life, where was God?</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535"/>
                                        </p:tgtEl>
                                        <p:attrNameLst>
                                          <p:attrName>style.visibility</p:attrName>
                                        </p:attrNameLst>
                                      </p:cBhvr>
                                      <p:to>
                                        <p:strVal val="visible"/>
                                      </p:to>
                                    </p:set>
                                    <p:animEffect transition="in" filter="wipe(down)">
                                      <p:cBhvr>
                                        <p:cTn id="7" dur="500"/>
                                        <p:tgtEl>
                                          <p:spTgt spid="21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17411" name="Text Box 4"/>
          <p:cNvSpPr txBox="1">
            <a:spLocks noChangeArrowheads="1"/>
          </p:cNvSpPr>
          <p:nvPr/>
        </p:nvSpPr>
        <p:spPr bwMode="auto">
          <a:xfrm>
            <a:off x="152400" y="228600"/>
            <a:ext cx="8839200" cy="2806700"/>
          </a:xfrm>
          <a:prstGeom prst="rect">
            <a:avLst/>
          </a:prstGeom>
          <a:noFill/>
          <a:ln w="9525">
            <a:noFill/>
            <a:miter lim="800000"/>
            <a:headEnd/>
            <a:tailEnd/>
          </a:ln>
        </p:spPr>
        <p:txBody>
          <a:bodyPr>
            <a:spAutoFit/>
          </a:bodyPr>
          <a:lstStyle/>
          <a:p>
            <a:pPr algn="just">
              <a:lnSpc>
                <a:spcPct val="90000"/>
              </a:lnSpc>
            </a:pPr>
            <a:r>
              <a:rPr lang="en-US" sz="2800" b="1"/>
              <a:t>Acts 24:24-25 </a:t>
            </a:r>
            <a:r>
              <a:rPr lang="en-US" sz="2800"/>
              <a:t>- And after some days, when </a:t>
            </a:r>
            <a:r>
              <a:rPr lang="en-US" sz="2800">
                <a:solidFill>
                  <a:srgbClr val="FF3300"/>
                </a:solidFill>
              </a:rPr>
              <a:t>Felix</a:t>
            </a:r>
            <a:r>
              <a:rPr lang="en-US" sz="2800"/>
              <a:t> came with his wife Drusilla, who was Jewish, he sent for Paul and heard him concerning the faith in Christ.</a:t>
            </a:r>
          </a:p>
          <a:p>
            <a:pPr algn="just">
              <a:lnSpc>
                <a:spcPct val="90000"/>
              </a:lnSpc>
            </a:pPr>
            <a:r>
              <a:rPr lang="en-US" sz="2800"/>
              <a:t>25 Now as he reasoned about righteousness, self-control, and the judgment to come, Felix was afraid and answered, </a:t>
            </a:r>
            <a:r>
              <a:rPr lang="en-US" sz="2800">
                <a:solidFill>
                  <a:srgbClr val="FF3300"/>
                </a:solidFill>
              </a:rPr>
              <a:t>"Go away for now; when I have a convenient time I will call for you.“</a:t>
            </a:r>
            <a:r>
              <a:rPr lang="en-US" sz="2800"/>
              <a:t>                                </a:t>
            </a:r>
          </a:p>
        </p:txBody>
      </p:sp>
      <p:sp>
        <p:nvSpPr>
          <p:cNvPr id="25605" name="Text Box 5"/>
          <p:cNvSpPr txBox="1">
            <a:spLocks noChangeArrowheads="1"/>
          </p:cNvSpPr>
          <p:nvPr/>
        </p:nvSpPr>
        <p:spPr bwMode="auto">
          <a:xfrm>
            <a:off x="152400" y="3157538"/>
            <a:ext cx="8839200" cy="1643062"/>
          </a:xfrm>
          <a:prstGeom prst="rect">
            <a:avLst/>
          </a:prstGeom>
          <a:noFill/>
          <a:ln w="9525">
            <a:noFill/>
            <a:miter lim="800000"/>
            <a:headEnd/>
            <a:tailEnd/>
          </a:ln>
        </p:spPr>
        <p:txBody>
          <a:bodyPr>
            <a:spAutoFit/>
          </a:bodyPr>
          <a:lstStyle/>
          <a:p>
            <a:pPr algn="just">
              <a:lnSpc>
                <a:spcPct val="90000"/>
              </a:lnSpc>
            </a:pPr>
            <a:r>
              <a:rPr lang="en-US" sz="2800" b="1"/>
              <a:t>Acts 26:25-28 </a:t>
            </a:r>
            <a:r>
              <a:rPr lang="en-US" sz="2800"/>
              <a:t>- </a:t>
            </a:r>
            <a:r>
              <a:rPr lang="en-US" sz="2800">
                <a:solidFill>
                  <a:srgbClr val="FF3300"/>
                </a:solidFill>
              </a:rPr>
              <a:t>"King Agrippa, do you believe the prophets?</a:t>
            </a:r>
            <a:r>
              <a:rPr lang="en-US" sz="2800"/>
              <a:t> I know that you do believe."</a:t>
            </a:r>
          </a:p>
          <a:p>
            <a:pPr algn="just">
              <a:lnSpc>
                <a:spcPct val="90000"/>
              </a:lnSpc>
            </a:pPr>
            <a:r>
              <a:rPr lang="en-US" sz="2800"/>
              <a:t>28 Then Agrippa said to Paul, </a:t>
            </a:r>
            <a:r>
              <a:rPr lang="en-US" sz="2800">
                <a:solidFill>
                  <a:srgbClr val="FF3300"/>
                </a:solidFill>
              </a:rPr>
              <a:t>"You almost persuade me to become a Christian.“</a:t>
            </a:r>
            <a:r>
              <a:rPr lang="en-US" sz="2800"/>
              <a:t>                               </a:t>
            </a:r>
          </a:p>
        </p:txBody>
      </p:sp>
      <p:sp>
        <p:nvSpPr>
          <p:cNvPr id="25607" name="Text Box 7"/>
          <p:cNvSpPr txBox="1">
            <a:spLocks noChangeArrowheads="1"/>
          </p:cNvSpPr>
          <p:nvPr/>
        </p:nvSpPr>
        <p:spPr bwMode="auto">
          <a:xfrm>
            <a:off x="152400" y="4953000"/>
            <a:ext cx="8839200" cy="1643063"/>
          </a:xfrm>
          <a:prstGeom prst="rect">
            <a:avLst/>
          </a:prstGeom>
          <a:noFill/>
          <a:ln w="9525">
            <a:noFill/>
            <a:miter lim="800000"/>
            <a:headEnd/>
            <a:tailEnd/>
          </a:ln>
        </p:spPr>
        <p:txBody>
          <a:bodyPr>
            <a:spAutoFit/>
          </a:bodyPr>
          <a:lstStyle/>
          <a:p>
            <a:pPr algn="just">
              <a:lnSpc>
                <a:spcPct val="90000"/>
              </a:lnSpc>
            </a:pPr>
            <a:r>
              <a:rPr lang="en-US" sz="2800" b="1"/>
              <a:t>Galatians 2:20 </a:t>
            </a:r>
            <a:r>
              <a:rPr lang="en-US" sz="2800"/>
              <a:t>- "I have been crucified with Christ; </a:t>
            </a:r>
            <a:r>
              <a:rPr lang="en-US" sz="2800">
                <a:solidFill>
                  <a:srgbClr val="FF3300"/>
                </a:solidFill>
              </a:rPr>
              <a:t>it is no longer I who live, but Christ lives in me;</a:t>
            </a:r>
            <a:r>
              <a:rPr lang="en-US" sz="2800"/>
              <a:t> and the life which I now live in the flesh I live by faith in the Son of God, who loved me and gave Himself for me.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checkerboard(across)">
                                      <p:cBhvr>
                                        <p:cTn id="7" dur="500"/>
                                        <p:tgtEl>
                                          <p:spTgt spid="2560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7"/>
                                        </p:tgtEl>
                                        <p:attrNameLst>
                                          <p:attrName>style.visibility</p:attrName>
                                        </p:attrNameLst>
                                      </p:cBhvr>
                                      <p:to>
                                        <p:strVal val="visible"/>
                                      </p:to>
                                    </p:set>
                                    <p:animEffect transition="in" filter="checkerboard(across)">
                                      <p:cBhvr>
                                        <p:cTn id="12"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pPr algn="ctr"/>
            <a:r>
              <a:rPr lang="en-US"/>
              <a:t>  </a:t>
            </a:r>
          </a:p>
        </p:txBody>
      </p:sp>
      <p:sp>
        <p:nvSpPr>
          <p:cNvPr id="18435"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18436" name="Rectangle 4"/>
          <p:cNvSpPr>
            <a:spLocks noChangeArrowheads="1"/>
          </p:cNvSpPr>
          <p:nvPr/>
        </p:nvSpPr>
        <p:spPr bwMode="auto">
          <a:xfrm>
            <a:off x="5334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8437"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2534"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school! </a:t>
            </a:r>
          </a:p>
          <a:p>
            <a:pPr algn="ctr">
              <a:defRPr/>
            </a:pPr>
            <a:endParaRPr lang="en-US" sz="800" dirty="0"/>
          </a:p>
          <a:p>
            <a:pPr algn="ctr">
              <a:defRPr/>
            </a:pPr>
            <a:r>
              <a:rPr lang="en-US" sz="2000" dirty="0"/>
              <a:t>You went K-12 and were involved in many activities and maybe went on to get a degree!</a:t>
            </a:r>
          </a:p>
        </p:txBody>
      </p:sp>
      <p:sp>
        <p:nvSpPr>
          <p:cNvPr id="22535" name="AutoShape 7"/>
          <p:cNvSpPr>
            <a:spLocks noChangeArrowheads="1"/>
          </p:cNvSpPr>
          <p:nvPr/>
        </p:nvSpPr>
        <p:spPr bwMode="auto">
          <a:xfrm>
            <a:off x="1447800" y="1828800"/>
            <a:ext cx="2971800" cy="1066800"/>
          </a:xfrm>
          <a:prstGeom prst="wedgeRectCallout">
            <a:avLst>
              <a:gd name="adj1" fmla="val 24838"/>
              <a:gd name="adj2" fmla="val 6696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married:</a:t>
            </a:r>
          </a:p>
          <a:p>
            <a:pPr algn="ctr">
              <a:defRPr/>
            </a:pPr>
            <a:endParaRPr lang="en-US" sz="300" dirty="0"/>
          </a:p>
          <a:p>
            <a:pPr algn="ctr">
              <a:defRPr/>
            </a:pPr>
            <a:r>
              <a:rPr lang="en-US" sz="2000" dirty="0"/>
              <a:t>You met Mr./Miss Right!</a:t>
            </a:r>
          </a:p>
          <a:p>
            <a:pPr algn="ctr">
              <a:defRPr/>
            </a:pPr>
            <a:r>
              <a:rPr lang="en-US" sz="2000" dirty="0"/>
              <a:t>And it was all over!</a:t>
            </a:r>
          </a:p>
        </p:txBody>
      </p:sp>
      <p:sp>
        <p:nvSpPr>
          <p:cNvPr id="18444" name="Rectangle 8"/>
          <p:cNvSpPr>
            <a:spLocks noChangeArrowheads="1"/>
          </p:cNvSpPr>
          <p:nvPr/>
        </p:nvSpPr>
        <p:spPr bwMode="auto">
          <a:xfrm>
            <a:off x="3200400" y="3124200"/>
            <a:ext cx="1143000" cy="762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2537"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a:t>
            </a:r>
          </a:p>
          <a:p>
            <a:pPr algn="ctr">
              <a:defRPr/>
            </a:pPr>
            <a:r>
              <a:rPr lang="en-US" sz="2000" dirty="0"/>
              <a:t>____-____-____</a:t>
            </a:r>
          </a:p>
          <a:p>
            <a:pPr algn="ctr">
              <a:defRPr/>
            </a:pPr>
            <a:endParaRPr lang="en-US" sz="1000" dirty="0"/>
          </a:p>
          <a:p>
            <a:pPr algn="ctr">
              <a:defRPr/>
            </a:pPr>
            <a:r>
              <a:rPr lang="en-US" sz="2000" dirty="0"/>
              <a:t>And lived a life of carefree innocence!</a:t>
            </a:r>
          </a:p>
        </p:txBody>
      </p:sp>
      <p:sp>
        <p:nvSpPr>
          <p:cNvPr id="22538"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retired!</a:t>
            </a:r>
            <a:endParaRPr lang="en-US" sz="300" dirty="0"/>
          </a:p>
          <a:p>
            <a:pPr algn="ctr">
              <a:defRPr/>
            </a:pPr>
            <a:r>
              <a:rPr lang="en-US" sz="2000" dirty="0"/>
              <a:t>  Enjoying (holding on) to the last few years, months, days!</a:t>
            </a:r>
          </a:p>
          <a:p>
            <a:pPr algn="ctr">
              <a:defRPr/>
            </a:pPr>
            <a:r>
              <a:rPr lang="en-US" sz="2000" dirty="0"/>
              <a:t>____-____ -____ </a:t>
            </a:r>
          </a:p>
        </p:txBody>
      </p:sp>
      <p:sp>
        <p:nvSpPr>
          <p:cNvPr id="18451"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22540"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had ___Children:</a:t>
            </a:r>
          </a:p>
          <a:p>
            <a:pPr algn="ctr">
              <a:defRPr/>
            </a:pPr>
            <a:endParaRPr lang="en-US" sz="800" dirty="0"/>
          </a:p>
          <a:p>
            <a:pPr algn="ctr">
              <a:defRPr/>
            </a:pPr>
            <a:r>
              <a:rPr lang="en-US" sz="2000" dirty="0"/>
              <a:t>You never understood your parents love until you had your own! </a:t>
            </a:r>
          </a:p>
        </p:txBody>
      </p:sp>
      <p:sp>
        <p:nvSpPr>
          <p:cNvPr id="18455"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22542" name="AutoShape 14"/>
          <p:cNvSpPr>
            <a:spLocks noChangeArrowheads="1"/>
          </p:cNvSpPr>
          <p:nvPr/>
        </p:nvSpPr>
        <p:spPr bwMode="auto">
          <a:xfrm>
            <a:off x="3581400" y="4495800"/>
            <a:ext cx="2819400" cy="1981200"/>
          </a:xfrm>
          <a:prstGeom prst="wedgeRectCallout">
            <a:avLst>
              <a:gd name="adj1" fmla="val -75676"/>
              <a:gd name="adj2" fmla="val -7684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work!</a:t>
            </a:r>
          </a:p>
          <a:p>
            <a:pPr algn="ctr">
              <a:defRPr/>
            </a:pPr>
            <a:endParaRPr lang="en-US" sz="800" dirty="0"/>
          </a:p>
          <a:p>
            <a:pPr algn="ctr">
              <a:defRPr/>
            </a:pPr>
            <a:r>
              <a:rPr lang="en-US" sz="2000" dirty="0"/>
              <a:t>You were able to buy your first car, rent your first apartment, and cooked your first meal! </a:t>
            </a:r>
          </a:p>
        </p:txBody>
      </p:sp>
      <p:sp>
        <p:nvSpPr>
          <p:cNvPr id="18459"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18460" name="Rectangle 16"/>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18461" name="Rectangle 17"/>
          <p:cNvSpPr>
            <a:spLocks noChangeArrowheads="1"/>
          </p:cNvSpPr>
          <p:nvPr/>
        </p:nvSpPr>
        <p:spPr bwMode="auto">
          <a:xfrm>
            <a:off x="80772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2546" name="AutoShape 18"/>
          <p:cNvSpPr>
            <a:spLocks noChangeArrowheads="1"/>
          </p:cNvSpPr>
          <p:nvPr/>
        </p:nvSpPr>
        <p:spPr bwMode="auto">
          <a:xfrm>
            <a:off x="5943600" y="152400"/>
            <a:ext cx="2895600" cy="1981200"/>
          </a:xfrm>
          <a:prstGeom prst="wedgeRectCallout">
            <a:avLst>
              <a:gd name="adj1" fmla="val -23574"/>
              <a:gd name="adj2" fmla="val 94870"/>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During it all, </a:t>
            </a:r>
          </a:p>
          <a:p>
            <a:pPr algn="ctr">
              <a:defRPr/>
            </a:pPr>
            <a:endParaRPr lang="en-US" sz="800" u="sng" dirty="0"/>
          </a:p>
          <a:p>
            <a:pPr algn="ctr">
              <a:defRPr/>
            </a:pPr>
            <a:r>
              <a:rPr lang="en-US" sz="2000" dirty="0"/>
              <a:t>you lived, loved, labored, laughed through the good times and through the bad! </a:t>
            </a:r>
          </a:p>
        </p:txBody>
      </p:sp>
      <p:sp>
        <p:nvSpPr>
          <p:cNvPr id="22547" name="AutoShape 19"/>
          <p:cNvSpPr>
            <a:spLocks noChangeArrowheads="1"/>
          </p:cNvSpPr>
          <p:nvPr/>
        </p:nvSpPr>
        <p:spPr bwMode="auto">
          <a:xfrm>
            <a:off x="228600" y="152400"/>
            <a:ext cx="2514600" cy="1600200"/>
          </a:xfrm>
          <a:prstGeom prst="wedgeRectCallout">
            <a:avLst>
              <a:gd name="adj1" fmla="val -20708"/>
              <a:gd name="adj2" fmla="val 12966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into the world innocent before God.</a:t>
            </a:r>
          </a:p>
          <a:p>
            <a:pPr algn="ctr">
              <a:defRPr/>
            </a:pPr>
            <a:r>
              <a:rPr lang="en-US" sz="2000" dirty="0"/>
              <a:t>(Rom. 9:11)</a:t>
            </a:r>
          </a:p>
          <a:p>
            <a:pPr algn="ctr">
              <a:defRPr/>
            </a:pPr>
            <a:r>
              <a:rPr lang="en-US" sz="2000" dirty="0"/>
              <a:t>(Matt. 18:1-5)</a:t>
            </a:r>
          </a:p>
        </p:txBody>
      </p:sp>
      <p:sp>
        <p:nvSpPr>
          <p:cNvPr id="22548" name="AutoShape 20"/>
          <p:cNvSpPr>
            <a:spLocks noChangeArrowheads="1"/>
          </p:cNvSpPr>
          <p:nvPr/>
        </p:nvSpPr>
        <p:spPr bwMode="auto">
          <a:xfrm>
            <a:off x="838200" y="4724400"/>
            <a:ext cx="2514600" cy="1600200"/>
          </a:xfrm>
          <a:prstGeom prst="wedgeRectCallout">
            <a:avLst>
              <a:gd name="adj1" fmla="val -20204"/>
              <a:gd name="adj2" fmla="val -96431"/>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You separated your- self from God</a:t>
            </a:r>
          </a:p>
          <a:p>
            <a:pPr algn="ctr">
              <a:defRPr/>
            </a:pPr>
            <a:r>
              <a:rPr lang="en-US" sz="2000" dirty="0">
                <a:solidFill>
                  <a:schemeClr val="bg1"/>
                </a:solidFill>
              </a:rPr>
              <a:t>(Isaiah 59:1-2)</a:t>
            </a:r>
          </a:p>
          <a:p>
            <a:pPr algn="ctr">
              <a:defRPr/>
            </a:pPr>
            <a:r>
              <a:rPr lang="en-US" sz="2000" dirty="0">
                <a:solidFill>
                  <a:schemeClr val="bg1"/>
                </a:solidFill>
              </a:rPr>
              <a:t>(James 1:13-14)</a:t>
            </a:r>
          </a:p>
          <a:p>
            <a:pPr algn="ctr">
              <a:defRPr/>
            </a:pPr>
            <a:r>
              <a:rPr lang="en-US" sz="2000" dirty="0">
                <a:solidFill>
                  <a:schemeClr val="bg1"/>
                </a:solidFill>
              </a:rPr>
              <a:t>(Rom. 3:23)</a:t>
            </a:r>
          </a:p>
        </p:txBody>
      </p:sp>
      <p:sp>
        <p:nvSpPr>
          <p:cNvPr id="22549" name="AutoShape 21"/>
          <p:cNvSpPr>
            <a:spLocks noChangeArrowheads="1"/>
          </p:cNvSpPr>
          <p:nvPr/>
        </p:nvSpPr>
        <p:spPr bwMode="auto">
          <a:xfrm>
            <a:off x="3810000" y="4648200"/>
            <a:ext cx="2514600" cy="1676400"/>
          </a:xfrm>
          <a:prstGeom prst="wedgeRectCallout">
            <a:avLst>
              <a:gd name="adj1" fmla="val -72602"/>
              <a:gd name="adj2" fmla="val -91384"/>
            </a:avLst>
          </a:prstGeom>
          <a:solidFill>
            <a:schemeClr val="fo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was God when you went out on your own?</a:t>
            </a:r>
          </a:p>
          <a:p>
            <a:pPr algn="ctr">
              <a:defRPr/>
            </a:pPr>
            <a:r>
              <a:rPr lang="en-US" sz="2000" dirty="0"/>
              <a:t>(Luke 15:13)</a:t>
            </a:r>
          </a:p>
          <a:p>
            <a:pPr algn="ctr">
              <a:defRPr/>
            </a:pPr>
            <a:r>
              <a:rPr lang="en-US" sz="2000" dirty="0"/>
              <a:t>(Prov. 1:29-33)</a:t>
            </a:r>
          </a:p>
        </p:txBody>
      </p:sp>
      <p:sp>
        <p:nvSpPr>
          <p:cNvPr id="22550" name="AutoShape 22"/>
          <p:cNvSpPr>
            <a:spLocks noChangeArrowheads="1"/>
          </p:cNvSpPr>
          <p:nvPr/>
        </p:nvSpPr>
        <p:spPr bwMode="auto">
          <a:xfrm>
            <a:off x="1905000" y="1524000"/>
            <a:ext cx="2514600" cy="1295400"/>
          </a:xfrm>
          <a:prstGeom prst="wedgeRectCallout">
            <a:avLst>
              <a:gd name="adj1" fmla="val 28727"/>
              <a:gd name="adj2" fmla="val 69116"/>
            </a:avLst>
          </a:prstGeom>
          <a:solidFill>
            <a:srgbClr val="FFFF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did God fit in your marriage?</a:t>
            </a:r>
          </a:p>
          <a:p>
            <a:pPr algn="ctr">
              <a:defRPr/>
            </a:pPr>
            <a:r>
              <a:rPr lang="en-US" sz="2000" dirty="0"/>
              <a:t>(Matt. 19:4-9)</a:t>
            </a:r>
          </a:p>
          <a:p>
            <a:pPr algn="ctr">
              <a:defRPr/>
            </a:pPr>
            <a:r>
              <a:rPr lang="en-US" sz="2000" dirty="0"/>
              <a:t>(Eph. 5:22-29)</a:t>
            </a:r>
          </a:p>
        </p:txBody>
      </p:sp>
      <p:sp>
        <p:nvSpPr>
          <p:cNvPr id="22551" name="AutoShape 23"/>
          <p:cNvSpPr>
            <a:spLocks noChangeArrowheads="1"/>
          </p:cNvSpPr>
          <p:nvPr/>
        </p:nvSpPr>
        <p:spPr bwMode="auto">
          <a:xfrm>
            <a:off x="2971800" y="228600"/>
            <a:ext cx="2895600" cy="1371600"/>
          </a:xfrm>
          <a:prstGeom prst="wedgeRectCallout">
            <a:avLst>
              <a:gd name="adj1" fmla="val 21708"/>
              <a:gd name="adj2" fmla="val 150231"/>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With that child, What about all the promises you made to God?</a:t>
            </a:r>
          </a:p>
          <a:p>
            <a:pPr algn="ctr">
              <a:defRPr/>
            </a:pPr>
            <a:r>
              <a:rPr lang="en-US" sz="2000" dirty="0"/>
              <a:t>(Psalm 127:3; Eph. 6:4)</a:t>
            </a:r>
          </a:p>
        </p:txBody>
      </p:sp>
      <p:sp>
        <p:nvSpPr>
          <p:cNvPr id="22552" name="AutoShape 24"/>
          <p:cNvSpPr>
            <a:spLocks noChangeArrowheads="1"/>
          </p:cNvSpPr>
          <p:nvPr/>
        </p:nvSpPr>
        <p:spPr bwMode="auto">
          <a:xfrm>
            <a:off x="5943600" y="228600"/>
            <a:ext cx="2819400" cy="1752600"/>
          </a:xfrm>
          <a:prstGeom prst="wedgeRectCallout">
            <a:avLst>
              <a:gd name="adj1" fmla="val -17509"/>
              <a:gd name="adj2" fmla="val 111324"/>
            </a:avLst>
          </a:prstGeom>
          <a:solidFill>
            <a:schemeClr va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As you experienced all the ups and downs of life, where was God?</a:t>
            </a:r>
          </a:p>
          <a:p>
            <a:pPr algn="ctr">
              <a:defRPr/>
            </a:pPr>
            <a:r>
              <a:rPr lang="en-US" sz="2000" dirty="0">
                <a:solidFill>
                  <a:schemeClr val="bg1"/>
                </a:solidFill>
              </a:rPr>
              <a:t>(Acts 24:25; 26:28)</a:t>
            </a:r>
          </a:p>
          <a:p>
            <a:pPr algn="ctr">
              <a:defRPr/>
            </a:pPr>
            <a:r>
              <a:rPr lang="en-US" sz="2000" dirty="0">
                <a:solidFill>
                  <a:schemeClr val="bg1"/>
                </a:solidFill>
              </a:rPr>
              <a:t>(Gal. 2:20)</a:t>
            </a:r>
          </a:p>
        </p:txBody>
      </p:sp>
      <p:sp>
        <p:nvSpPr>
          <p:cNvPr id="22553" name="AutoShape 25"/>
          <p:cNvSpPr>
            <a:spLocks noChangeArrowheads="1"/>
          </p:cNvSpPr>
          <p:nvPr/>
        </p:nvSpPr>
        <p:spPr bwMode="auto">
          <a:xfrm>
            <a:off x="6477000" y="4495800"/>
            <a:ext cx="2362200" cy="1905000"/>
          </a:xfrm>
          <a:prstGeom prst="wedgeRectCallout">
            <a:avLst>
              <a:gd name="adj1" fmla="val 35014"/>
              <a:gd name="adj2" fmla="val -76667"/>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In those final days and years, where did you stand with God?</a:t>
            </a:r>
          </a:p>
          <a:p>
            <a:pPr algn="ctr">
              <a:defRPr/>
            </a:pPr>
            <a:r>
              <a:rPr lang="en-US" sz="2000" dirty="0"/>
              <a:t>(Matt. 13:15)</a:t>
            </a:r>
          </a:p>
          <a:p>
            <a:pPr algn="ctr">
              <a:defRPr/>
            </a:pPr>
            <a:r>
              <a:rPr lang="en-US" sz="2000" dirty="0"/>
              <a:t>(II Tim. 4:7-8)</a:t>
            </a:r>
          </a:p>
        </p:txBody>
      </p:sp>
      <p:sp>
        <p:nvSpPr>
          <p:cNvPr id="18486" name="Rectangle 26"/>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18487" name="Rectangle 27"/>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18488" name="Rectangle 28"/>
          <p:cNvSpPr>
            <a:spLocks noChangeArrowheads="1"/>
          </p:cNvSpPr>
          <p:nvPr/>
        </p:nvSpPr>
        <p:spPr bwMode="auto">
          <a:xfrm>
            <a:off x="4267200" y="3657600"/>
            <a:ext cx="4343400" cy="76200"/>
          </a:xfrm>
          <a:prstGeom prst="rect">
            <a:avLst/>
          </a:prstGeom>
          <a:solidFill>
            <a:srgbClr val="FFFF00"/>
          </a:solidFill>
          <a:ln w="9525">
            <a:noFill/>
            <a:miter lim="800000"/>
            <a:headEnd/>
            <a:tailEnd/>
          </a:ln>
        </p:spPr>
        <p:txBody>
          <a:bodyPr wrap="none" anchor="ctr"/>
          <a:lstStyle/>
          <a:p>
            <a:endParaRPr lang="en-US"/>
          </a:p>
        </p:txBody>
      </p:sp>
      <p:sp>
        <p:nvSpPr>
          <p:cNvPr id="18489" name="Rectangle 2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34" name="WordArt 32"/>
          <p:cNvSpPr>
            <a:spLocks noChangeArrowheads="1" noChangeShapeType="1" noTextEdit="1"/>
          </p:cNvSpPr>
          <p:nvPr/>
        </p:nvSpPr>
        <p:spPr bwMode="auto">
          <a:xfrm>
            <a:off x="685800" y="3200400"/>
            <a:ext cx="7772400" cy="638175"/>
          </a:xfrm>
          <a:prstGeom prst="rect">
            <a:avLst/>
          </a:prstGeom>
        </p:spPr>
        <p:txBody>
          <a:bodyPr wrap="none" fromWordArt="1">
            <a:prstTxWarp prst="textPlain">
              <a:avLst>
                <a:gd name="adj" fmla="val 50000"/>
              </a:avLst>
            </a:prstTxWarp>
          </a:bodyPr>
          <a:lstStyle/>
          <a:p>
            <a:pPr algn="ctr">
              <a:defRPr/>
            </a:pPr>
            <a:r>
              <a:rPr lang="en-US" sz="3600" kern="10" dirty="0">
                <a:ln w="28575">
                  <a:solidFill>
                    <a:srgbClr val="000000"/>
                  </a:solidFill>
                  <a:round/>
                  <a:headEnd/>
                  <a:tailEnd/>
                </a:ln>
                <a:solidFill>
                  <a:srgbClr val="FF0000"/>
                </a:solidFill>
                <a:effectLst>
                  <a:glow rad="63500">
                    <a:srgbClr val="FFFFFF"/>
                  </a:glow>
                  <a:outerShdw dist="35921" dir="2700000" algn="ctr" rotWithShape="0">
                    <a:srgbClr val="808080">
                      <a:alpha val="80000"/>
                    </a:srgbClr>
                  </a:outerShdw>
                </a:effectLst>
                <a:latin typeface="Comic Sans MS"/>
              </a:rPr>
              <a:t>During your life, where was God?</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2553"/>
                                        </p:tgtEl>
                                        <p:attrNameLst>
                                          <p:attrName>style.visibility</p:attrName>
                                        </p:attrNameLst>
                                      </p:cBhvr>
                                      <p:to>
                                        <p:strVal val="visible"/>
                                      </p:to>
                                    </p:set>
                                    <p:animEffect transition="in" filter="wipe(up)">
                                      <p:cBhvr>
                                        <p:cTn id="7" dur="500"/>
                                        <p:tgtEl>
                                          <p:spTgt spid="22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19459" name="Text Box 2"/>
          <p:cNvSpPr txBox="1">
            <a:spLocks noChangeArrowheads="1"/>
          </p:cNvSpPr>
          <p:nvPr/>
        </p:nvSpPr>
        <p:spPr bwMode="auto">
          <a:xfrm>
            <a:off x="152400" y="446088"/>
            <a:ext cx="8839200" cy="2678112"/>
          </a:xfrm>
          <a:prstGeom prst="rect">
            <a:avLst/>
          </a:prstGeom>
          <a:noFill/>
          <a:ln w="9525">
            <a:noFill/>
            <a:miter lim="800000"/>
            <a:headEnd/>
            <a:tailEnd/>
          </a:ln>
        </p:spPr>
        <p:txBody>
          <a:bodyPr>
            <a:spAutoFit/>
          </a:bodyPr>
          <a:lstStyle/>
          <a:p>
            <a:pPr algn="just">
              <a:spcBef>
                <a:spcPct val="50000"/>
              </a:spcBef>
            </a:pPr>
            <a:r>
              <a:rPr lang="en-US" sz="2800" b="1"/>
              <a:t>Matthew 13:15 </a:t>
            </a:r>
            <a:r>
              <a:rPr lang="en-US" sz="2800"/>
              <a:t>- For the hearts of this people have grown dull. </a:t>
            </a:r>
            <a:r>
              <a:rPr lang="en-US" sz="2800">
                <a:solidFill>
                  <a:srgbClr val="FF3300"/>
                </a:solidFill>
              </a:rPr>
              <a:t>Their ears are hard of hearing, And their eyes they have closed,</a:t>
            </a:r>
            <a:r>
              <a:rPr lang="en-US" sz="2800"/>
              <a:t> Lest they should see with their eyes and hear with their  ears, Lest they should understand with their hearts and turn, So that I should heal them.‘              </a:t>
            </a:r>
          </a:p>
        </p:txBody>
      </p:sp>
      <p:sp>
        <p:nvSpPr>
          <p:cNvPr id="24579" name="Text Box 3"/>
          <p:cNvSpPr txBox="1">
            <a:spLocks noChangeArrowheads="1"/>
          </p:cNvSpPr>
          <p:nvPr/>
        </p:nvSpPr>
        <p:spPr bwMode="auto">
          <a:xfrm>
            <a:off x="152400" y="3352800"/>
            <a:ext cx="8839200" cy="2678113"/>
          </a:xfrm>
          <a:prstGeom prst="rect">
            <a:avLst/>
          </a:prstGeom>
          <a:noFill/>
          <a:ln w="9525">
            <a:noFill/>
            <a:miter lim="800000"/>
            <a:headEnd/>
            <a:tailEnd/>
          </a:ln>
        </p:spPr>
        <p:txBody>
          <a:bodyPr>
            <a:spAutoFit/>
          </a:bodyPr>
          <a:lstStyle/>
          <a:p>
            <a:pPr algn="just"/>
            <a:r>
              <a:rPr lang="en-US" sz="2800" b="1"/>
              <a:t>II Timothy 4:7-8 </a:t>
            </a:r>
            <a:r>
              <a:rPr lang="en-US" sz="2800"/>
              <a:t>- </a:t>
            </a:r>
            <a:r>
              <a:rPr lang="en-US" sz="2800">
                <a:solidFill>
                  <a:srgbClr val="FF3300"/>
                </a:solidFill>
              </a:rPr>
              <a:t>I have fought the good fight, I have finished the race, I have kept the faith.</a:t>
            </a:r>
          </a:p>
          <a:p>
            <a:pPr algn="just"/>
            <a:r>
              <a:rPr lang="en-US" sz="2800"/>
              <a:t>8 Finally, there is laid up for me the crown of righteousness, which the Lord, the righteous Judge, will give to me on that Day, and not to me only but also to all who have loved His appearing.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checkerboard(across)">
                                      <p:cBhvr>
                                        <p:cTn id="7" dur="5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2048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20484" name="Rectangle 4"/>
          <p:cNvSpPr>
            <a:spLocks noChangeArrowheads="1"/>
          </p:cNvSpPr>
          <p:nvPr/>
        </p:nvSpPr>
        <p:spPr bwMode="auto">
          <a:xfrm>
            <a:off x="5334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048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0726"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school! </a:t>
            </a:r>
          </a:p>
          <a:p>
            <a:pPr algn="ctr">
              <a:defRPr/>
            </a:pPr>
            <a:endParaRPr lang="en-US" sz="800" dirty="0"/>
          </a:p>
          <a:p>
            <a:pPr algn="ctr">
              <a:defRPr/>
            </a:pPr>
            <a:r>
              <a:rPr lang="en-US" sz="2000" dirty="0"/>
              <a:t>You went K-12 and were involved in many activities and maybe went on to get a degree!</a:t>
            </a:r>
          </a:p>
        </p:txBody>
      </p:sp>
      <p:sp>
        <p:nvSpPr>
          <p:cNvPr id="30727" name="AutoShape 7"/>
          <p:cNvSpPr>
            <a:spLocks noChangeArrowheads="1"/>
          </p:cNvSpPr>
          <p:nvPr/>
        </p:nvSpPr>
        <p:spPr bwMode="auto">
          <a:xfrm>
            <a:off x="1447800" y="1828800"/>
            <a:ext cx="2971800" cy="1066800"/>
          </a:xfrm>
          <a:prstGeom prst="wedgeRectCallout">
            <a:avLst>
              <a:gd name="adj1" fmla="val 24838"/>
              <a:gd name="adj2" fmla="val 6696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married:</a:t>
            </a:r>
          </a:p>
          <a:p>
            <a:pPr algn="ctr">
              <a:defRPr/>
            </a:pPr>
            <a:endParaRPr lang="en-US" sz="300" dirty="0"/>
          </a:p>
          <a:p>
            <a:pPr algn="ctr">
              <a:defRPr/>
            </a:pPr>
            <a:r>
              <a:rPr lang="en-US" sz="2000" dirty="0"/>
              <a:t>You met Mr./Miss Right!</a:t>
            </a:r>
          </a:p>
          <a:p>
            <a:pPr algn="ctr">
              <a:defRPr/>
            </a:pPr>
            <a:r>
              <a:rPr lang="en-US" sz="2000" dirty="0"/>
              <a:t>And it was all over!</a:t>
            </a:r>
          </a:p>
        </p:txBody>
      </p:sp>
      <p:sp>
        <p:nvSpPr>
          <p:cNvPr id="20492" name="Rectangle 8"/>
          <p:cNvSpPr>
            <a:spLocks noChangeArrowheads="1"/>
          </p:cNvSpPr>
          <p:nvPr/>
        </p:nvSpPr>
        <p:spPr bwMode="auto">
          <a:xfrm>
            <a:off x="3200400" y="3124200"/>
            <a:ext cx="1143000" cy="762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30729"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a:t>
            </a:r>
          </a:p>
          <a:p>
            <a:pPr algn="ctr">
              <a:defRPr/>
            </a:pPr>
            <a:r>
              <a:rPr lang="en-US" sz="2000" dirty="0"/>
              <a:t>____-____-____</a:t>
            </a:r>
          </a:p>
          <a:p>
            <a:pPr algn="ctr">
              <a:defRPr/>
            </a:pPr>
            <a:endParaRPr lang="en-US" sz="1000" dirty="0"/>
          </a:p>
          <a:p>
            <a:pPr algn="ctr">
              <a:defRPr/>
            </a:pPr>
            <a:r>
              <a:rPr lang="en-US" sz="2000" dirty="0"/>
              <a:t>And lived a life of carefree innocence!</a:t>
            </a:r>
          </a:p>
        </p:txBody>
      </p:sp>
      <p:sp>
        <p:nvSpPr>
          <p:cNvPr id="30730"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retired!</a:t>
            </a:r>
            <a:endParaRPr lang="en-US" sz="300" dirty="0"/>
          </a:p>
          <a:p>
            <a:pPr algn="ctr">
              <a:defRPr/>
            </a:pPr>
            <a:r>
              <a:rPr lang="en-US" sz="2000" dirty="0"/>
              <a:t>  Enjoying (holding on) to the last few years, months, days!</a:t>
            </a:r>
          </a:p>
          <a:p>
            <a:pPr algn="ctr">
              <a:defRPr/>
            </a:pPr>
            <a:r>
              <a:rPr lang="en-US" sz="2000" dirty="0"/>
              <a:t>____-____ -____ </a:t>
            </a:r>
          </a:p>
        </p:txBody>
      </p:sp>
      <p:sp>
        <p:nvSpPr>
          <p:cNvPr id="20499"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30732"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had ___Children:</a:t>
            </a:r>
          </a:p>
          <a:p>
            <a:pPr algn="ctr">
              <a:defRPr/>
            </a:pPr>
            <a:endParaRPr lang="en-US" sz="800" dirty="0"/>
          </a:p>
          <a:p>
            <a:pPr algn="ctr">
              <a:defRPr/>
            </a:pPr>
            <a:r>
              <a:rPr lang="en-US" sz="2000" dirty="0"/>
              <a:t>You never understood your parents love until you had your own! </a:t>
            </a:r>
          </a:p>
        </p:txBody>
      </p:sp>
      <p:sp>
        <p:nvSpPr>
          <p:cNvPr id="2050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30734" name="AutoShape 14"/>
          <p:cNvSpPr>
            <a:spLocks noChangeArrowheads="1"/>
          </p:cNvSpPr>
          <p:nvPr/>
        </p:nvSpPr>
        <p:spPr bwMode="auto">
          <a:xfrm>
            <a:off x="3581400" y="4495800"/>
            <a:ext cx="2819400" cy="1981200"/>
          </a:xfrm>
          <a:prstGeom prst="wedgeRectCallout">
            <a:avLst>
              <a:gd name="adj1" fmla="val -75676"/>
              <a:gd name="adj2" fmla="val -7684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work!</a:t>
            </a:r>
          </a:p>
          <a:p>
            <a:pPr algn="ctr">
              <a:defRPr/>
            </a:pPr>
            <a:endParaRPr lang="en-US" sz="800" dirty="0"/>
          </a:p>
          <a:p>
            <a:pPr algn="ctr">
              <a:defRPr/>
            </a:pPr>
            <a:r>
              <a:rPr lang="en-US" sz="2000" dirty="0"/>
              <a:t>You were able to buy your first car, rent your first apartment, and cooked your first meal! </a:t>
            </a:r>
          </a:p>
        </p:txBody>
      </p:sp>
      <p:sp>
        <p:nvSpPr>
          <p:cNvPr id="20507"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20508" name="Rectangle 16"/>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20509" name="Rectangle 17"/>
          <p:cNvSpPr>
            <a:spLocks noChangeArrowheads="1"/>
          </p:cNvSpPr>
          <p:nvPr/>
        </p:nvSpPr>
        <p:spPr bwMode="auto">
          <a:xfrm>
            <a:off x="80772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0738" name="AutoShape 18"/>
          <p:cNvSpPr>
            <a:spLocks noChangeArrowheads="1"/>
          </p:cNvSpPr>
          <p:nvPr/>
        </p:nvSpPr>
        <p:spPr bwMode="auto">
          <a:xfrm>
            <a:off x="5943600" y="152400"/>
            <a:ext cx="2895600" cy="1981200"/>
          </a:xfrm>
          <a:prstGeom prst="wedgeRectCallout">
            <a:avLst>
              <a:gd name="adj1" fmla="val -23574"/>
              <a:gd name="adj2" fmla="val 94870"/>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During it all, </a:t>
            </a:r>
          </a:p>
          <a:p>
            <a:pPr algn="ctr">
              <a:defRPr/>
            </a:pPr>
            <a:endParaRPr lang="en-US" sz="800" u="sng" dirty="0"/>
          </a:p>
          <a:p>
            <a:pPr algn="ctr">
              <a:defRPr/>
            </a:pPr>
            <a:r>
              <a:rPr lang="en-US" sz="2000" dirty="0"/>
              <a:t>you lived, loved, labored, laughed through the good times and through the bad! </a:t>
            </a:r>
          </a:p>
        </p:txBody>
      </p:sp>
      <p:sp>
        <p:nvSpPr>
          <p:cNvPr id="30739" name="AutoShape 19"/>
          <p:cNvSpPr>
            <a:spLocks noChangeArrowheads="1"/>
          </p:cNvSpPr>
          <p:nvPr/>
        </p:nvSpPr>
        <p:spPr bwMode="auto">
          <a:xfrm>
            <a:off x="228600" y="152400"/>
            <a:ext cx="2514600" cy="1600200"/>
          </a:xfrm>
          <a:prstGeom prst="wedgeRectCallout">
            <a:avLst>
              <a:gd name="adj1" fmla="val -20708"/>
              <a:gd name="adj2" fmla="val 12966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into the world innocent before God.</a:t>
            </a:r>
          </a:p>
          <a:p>
            <a:pPr algn="ctr">
              <a:defRPr/>
            </a:pPr>
            <a:r>
              <a:rPr lang="en-US" sz="2000" dirty="0"/>
              <a:t>(Rom. 9:11)</a:t>
            </a:r>
          </a:p>
          <a:p>
            <a:pPr algn="ctr">
              <a:defRPr/>
            </a:pPr>
            <a:r>
              <a:rPr lang="en-US" sz="2000" dirty="0"/>
              <a:t>(Matt. 18:1-5)</a:t>
            </a:r>
          </a:p>
        </p:txBody>
      </p:sp>
      <p:sp>
        <p:nvSpPr>
          <p:cNvPr id="30740" name="AutoShape 20"/>
          <p:cNvSpPr>
            <a:spLocks noChangeArrowheads="1"/>
          </p:cNvSpPr>
          <p:nvPr/>
        </p:nvSpPr>
        <p:spPr bwMode="auto">
          <a:xfrm>
            <a:off x="838200" y="4724400"/>
            <a:ext cx="2514600" cy="1600200"/>
          </a:xfrm>
          <a:prstGeom prst="wedgeRectCallout">
            <a:avLst>
              <a:gd name="adj1" fmla="val -20204"/>
              <a:gd name="adj2" fmla="val -96431"/>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You separated your- self from God</a:t>
            </a:r>
          </a:p>
          <a:p>
            <a:pPr algn="ctr">
              <a:defRPr/>
            </a:pPr>
            <a:r>
              <a:rPr lang="en-US" sz="2000" dirty="0">
                <a:solidFill>
                  <a:schemeClr val="bg1"/>
                </a:solidFill>
              </a:rPr>
              <a:t>(Isaiah 59:1-2)</a:t>
            </a:r>
          </a:p>
          <a:p>
            <a:pPr algn="ctr">
              <a:defRPr/>
            </a:pPr>
            <a:r>
              <a:rPr lang="en-US" sz="2000" dirty="0">
                <a:solidFill>
                  <a:schemeClr val="bg1"/>
                </a:solidFill>
              </a:rPr>
              <a:t>(James 1:13-14)</a:t>
            </a:r>
          </a:p>
          <a:p>
            <a:pPr algn="ctr">
              <a:defRPr/>
            </a:pPr>
            <a:r>
              <a:rPr lang="en-US" sz="2000" dirty="0">
                <a:solidFill>
                  <a:schemeClr val="bg1"/>
                </a:solidFill>
              </a:rPr>
              <a:t>(Rom. 3:23)</a:t>
            </a:r>
          </a:p>
        </p:txBody>
      </p:sp>
      <p:sp>
        <p:nvSpPr>
          <p:cNvPr id="30741" name="AutoShape 21"/>
          <p:cNvSpPr>
            <a:spLocks noChangeArrowheads="1"/>
          </p:cNvSpPr>
          <p:nvPr/>
        </p:nvSpPr>
        <p:spPr bwMode="auto">
          <a:xfrm>
            <a:off x="3810000" y="4648200"/>
            <a:ext cx="2514600" cy="1676400"/>
          </a:xfrm>
          <a:prstGeom prst="wedgeRectCallout">
            <a:avLst>
              <a:gd name="adj1" fmla="val -72602"/>
              <a:gd name="adj2" fmla="val -91384"/>
            </a:avLst>
          </a:prstGeom>
          <a:solidFill>
            <a:schemeClr val="fo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was God when you went out on your own?</a:t>
            </a:r>
          </a:p>
          <a:p>
            <a:pPr algn="ctr">
              <a:defRPr/>
            </a:pPr>
            <a:r>
              <a:rPr lang="en-US" sz="2000" dirty="0"/>
              <a:t>(Luke 15:13)</a:t>
            </a:r>
          </a:p>
          <a:p>
            <a:pPr algn="ctr">
              <a:defRPr/>
            </a:pPr>
            <a:r>
              <a:rPr lang="en-US" sz="2000" dirty="0"/>
              <a:t>(Prov. 1:29-33)</a:t>
            </a:r>
          </a:p>
        </p:txBody>
      </p:sp>
      <p:sp>
        <p:nvSpPr>
          <p:cNvPr id="30742" name="AutoShape 22"/>
          <p:cNvSpPr>
            <a:spLocks noChangeArrowheads="1"/>
          </p:cNvSpPr>
          <p:nvPr/>
        </p:nvSpPr>
        <p:spPr bwMode="auto">
          <a:xfrm>
            <a:off x="1905000" y="1524000"/>
            <a:ext cx="2514600" cy="1295400"/>
          </a:xfrm>
          <a:prstGeom prst="wedgeRectCallout">
            <a:avLst>
              <a:gd name="adj1" fmla="val 28727"/>
              <a:gd name="adj2" fmla="val 69116"/>
            </a:avLst>
          </a:prstGeom>
          <a:solidFill>
            <a:srgbClr val="FFFF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did God fit in your marriage?</a:t>
            </a:r>
          </a:p>
          <a:p>
            <a:pPr algn="ctr">
              <a:defRPr/>
            </a:pPr>
            <a:r>
              <a:rPr lang="en-US" sz="2000" dirty="0"/>
              <a:t>(Matt. 19:4-9)</a:t>
            </a:r>
          </a:p>
          <a:p>
            <a:pPr algn="ctr">
              <a:defRPr/>
            </a:pPr>
            <a:r>
              <a:rPr lang="en-US" sz="2000" dirty="0"/>
              <a:t>(Eph. 5:22-29)</a:t>
            </a:r>
          </a:p>
        </p:txBody>
      </p:sp>
      <p:sp>
        <p:nvSpPr>
          <p:cNvPr id="30743" name="AutoShape 23"/>
          <p:cNvSpPr>
            <a:spLocks noChangeArrowheads="1"/>
          </p:cNvSpPr>
          <p:nvPr/>
        </p:nvSpPr>
        <p:spPr bwMode="auto">
          <a:xfrm>
            <a:off x="2971800" y="228600"/>
            <a:ext cx="2895600" cy="1371600"/>
          </a:xfrm>
          <a:prstGeom prst="wedgeRectCallout">
            <a:avLst>
              <a:gd name="adj1" fmla="val 21708"/>
              <a:gd name="adj2" fmla="val 150231"/>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With that child, What about all the promises you made to God?</a:t>
            </a:r>
          </a:p>
          <a:p>
            <a:pPr algn="ctr">
              <a:defRPr/>
            </a:pPr>
            <a:r>
              <a:rPr lang="en-US" sz="2000" dirty="0"/>
              <a:t>(Psalm 127:3; Eph. 6:4)</a:t>
            </a:r>
          </a:p>
        </p:txBody>
      </p:sp>
      <p:sp>
        <p:nvSpPr>
          <p:cNvPr id="30744" name="AutoShape 24"/>
          <p:cNvSpPr>
            <a:spLocks noChangeArrowheads="1"/>
          </p:cNvSpPr>
          <p:nvPr/>
        </p:nvSpPr>
        <p:spPr bwMode="auto">
          <a:xfrm>
            <a:off x="5943600" y="228600"/>
            <a:ext cx="2819400" cy="1752600"/>
          </a:xfrm>
          <a:prstGeom prst="wedgeRectCallout">
            <a:avLst>
              <a:gd name="adj1" fmla="val -17509"/>
              <a:gd name="adj2" fmla="val 111324"/>
            </a:avLst>
          </a:prstGeom>
          <a:solidFill>
            <a:schemeClr va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As you experienced all the ups and downs of life, where was God?</a:t>
            </a:r>
          </a:p>
          <a:p>
            <a:pPr algn="ctr">
              <a:defRPr/>
            </a:pPr>
            <a:r>
              <a:rPr lang="en-US" sz="2000" dirty="0">
                <a:solidFill>
                  <a:schemeClr val="bg1"/>
                </a:solidFill>
              </a:rPr>
              <a:t>(Acts 24:25; 26:28) (Gal. 2:20)</a:t>
            </a:r>
          </a:p>
        </p:txBody>
      </p:sp>
      <p:sp>
        <p:nvSpPr>
          <p:cNvPr id="30745" name="AutoShape 25"/>
          <p:cNvSpPr>
            <a:spLocks noChangeArrowheads="1"/>
          </p:cNvSpPr>
          <p:nvPr/>
        </p:nvSpPr>
        <p:spPr bwMode="auto">
          <a:xfrm>
            <a:off x="6477000" y="4495800"/>
            <a:ext cx="2362200" cy="1905000"/>
          </a:xfrm>
          <a:prstGeom prst="wedgeRectCallout">
            <a:avLst>
              <a:gd name="adj1" fmla="val 35014"/>
              <a:gd name="adj2" fmla="val -76667"/>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In those final days and years, where did you stand with God?</a:t>
            </a:r>
          </a:p>
          <a:p>
            <a:pPr algn="ctr">
              <a:defRPr/>
            </a:pPr>
            <a:r>
              <a:rPr lang="en-US" sz="2000" dirty="0"/>
              <a:t>(Matt. 13:15)</a:t>
            </a:r>
          </a:p>
          <a:p>
            <a:pPr algn="ctr">
              <a:defRPr/>
            </a:pPr>
            <a:r>
              <a:rPr lang="en-US" sz="2000" dirty="0"/>
              <a:t>(II Tim. 4:7-8)</a:t>
            </a:r>
          </a:p>
        </p:txBody>
      </p:sp>
      <p:sp>
        <p:nvSpPr>
          <p:cNvPr id="20534" name="Rectangle 26"/>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20535" name="Rectangle 27"/>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20536" name="Rectangle 28"/>
          <p:cNvSpPr>
            <a:spLocks noChangeArrowheads="1"/>
          </p:cNvSpPr>
          <p:nvPr/>
        </p:nvSpPr>
        <p:spPr bwMode="auto">
          <a:xfrm>
            <a:off x="4267200" y="3657600"/>
            <a:ext cx="4343400" cy="76200"/>
          </a:xfrm>
          <a:prstGeom prst="rect">
            <a:avLst/>
          </a:prstGeom>
          <a:solidFill>
            <a:srgbClr val="FFFF00"/>
          </a:solidFill>
          <a:ln w="9525">
            <a:noFill/>
            <a:miter lim="800000"/>
            <a:headEnd/>
            <a:tailEnd/>
          </a:ln>
        </p:spPr>
        <p:txBody>
          <a:bodyPr wrap="none" anchor="ctr"/>
          <a:lstStyle/>
          <a:p>
            <a:endParaRPr lang="en-US"/>
          </a:p>
        </p:txBody>
      </p:sp>
      <p:sp>
        <p:nvSpPr>
          <p:cNvPr id="20537" name="Rectangle 2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34" name="WordArt 32"/>
          <p:cNvSpPr>
            <a:spLocks noChangeArrowheads="1" noChangeShapeType="1" noTextEdit="1"/>
          </p:cNvSpPr>
          <p:nvPr/>
        </p:nvSpPr>
        <p:spPr bwMode="auto">
          <a:xfrm>
            <a:off x="685800" y="3200400"/>
            <a:ext cx="7772400" cy="638175"/>
          </a:xfrm>
          <a:prstGeom prst="rect">
            <a:avLst/>
          </a:prstGeom>
        </p:spPr>
        <p:txBody>
          <a:bodyPr wrap="none" fromWordArt="1">
            <a:prstTxWarp prst="textPlain">
              <a:avLst>
                <a:gd name="adj" fmla="val 50000"/>
              </a:avLst>
            </a:prstTxWarp>
          </a:bodyPr>
          <a:lstStyle/>
          <a:p>
            <a:pPr algn="ctr">
              <a:defRPr/>
            </a:pPr>
            <a:r>
              <a:rPr lang="en-US" sz="3600" kern="10" dirty="0">
                <a:ln w="28575">
                  <a:solidFill>
                    <a:srgbClr val="000000"/>
                  </a:solidFill>
                  <a:round/>
                  <a:headEnd/>
                  <a:tailEnd/>
                </a:ln>
                <a:solidFill>
                  <a:srgbClr val="FF0000"/>
                </a:solidFill>
                <a:effectLst>
                  <a:glow rad="63500">
                    <a:srgbClr val="FFFFFF"/>
                  </a:glow>
                  <a:outerShdw dist="35921" dir="2700000" algn="ctr" rotWithShape="0">
                    <a:srgbClr val="808080">
                      <a:alpha val="80000"/>
                    </a:srgbClr>
                  </a:outerShdw>
                </a:effectLst>
                <a:latin typeface="Comic Sans MS"/>
              </a:rPr>
              <a:t>During your life, where was God?</a:t>
            </a:r>
          </a:p>
        </p:txBody>
      </p:sp>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3075"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6" name="Rectangle 6"/>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27" name="AutoShape 7"/>
          <p:cNvSpPr>
            <a:spLocks noChangeArrowheads="1"/>
          </p:cNvSpPr>
          <p:nvPr/>
        </p:nvSpPr>
        <p:spPr bwMode="auto">
          <a:xfrm>
            <a:off x="381000" y="4495800"/>
            <a:ext cx="3124200" cy="1981200"/>
          </a:xfrm>
          <a:prstGeom prst="wedgeRectCallout">
            <a:avLst>
              <a:gd name="adj1" fmla="val -19463"/>
              <a:gd name="adj2" fmla="val -74519"/>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You went to school! </a:t>
            </a:r>
          </a:p>
          <a:p>
            <a:pPr algn="ctr">
              <a:defRPr/>
            </a:pPr>
            <a:endParaRPr lang="en-US" sz="800" dirty="0">
              <a:solidFill>
                <a:schemeClr val="bg1"/>
              </a:solidFill>
            </a:endParaRPr>
          </a:p>
          <a:p>
            <a:pPr algn="ctr">
              <a:defRPr/>
            </a:pPr>
            <a:r>
              <a:rPr lang="en-US" sz="2000" dirty="0">
                <a:solidFill>
                  <a:schemeClr val="bg1"/>
                </a:solidFill>
              </a:rPr>
              <a:t>You went K-12 and were involved in many activities and maybe went on to get a degree!</a:t>
            </a:r>
          </a:p>
        </p:txBody>
      </p:sp>
      <p:sp>
        <p:nvSpPr>
          <p:cNvPr id="5129" name="AutoShape 9"/>
          <p:cNvSpPr>
            <a:spLocks noChangeArrowheads="1"/>
          </p:cNvSpPr>
          <p:nvPr/>
        </p:nvSpPr>
        <p:spPr bwMode="auto">
          <a:xfrm>
            <a:off x="1447800" y="1828800"/>
            <a:ext cx="2971800" cy="1066800"/>
          </a:xfrm>
          <a:prstGeom prst="wedgeRectCallout">
            <a:avLst>
              <a:gd name="adj1" fmla="val 24838"/>
              <a:gd name="adj2" fmla="val 66963"/>
            </a:avLst>
          </a:prstGeom>
          <a:solidFill>
            <a:srgbClr val="FFFF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married:</a:t>
            </a:r>
          </a:p>
          <a:p>
            <a:pPr algn="ctr">
              <a:defRPr/>
            </a:pPr>
            <a:endParaRPr lang="en-US" sz="300" dirty="0"/>
          </a:p>
          <a:p>
            <a:pPr algn="ctr">
              <a:defRPr/>
            </a:pPr>
            <a:r>
              <a:rPr lang="en-US" sz="2000" dirty="0"/>
              <a:t>You met Mr./Miss Right!</a:t>
            </a:r>
          </a:p>
          <a:p>
            <a:pPr algn="ctr">
              <a:defRPr/>
            </a:pPr>
            <a:r>
              <a:rPr lang="en-US" sz="2000" dirty="0"/>
              <a:t>And it was all over!</a:t>
            </a:r>
          </a:p>
        </p:txBody>
      </p:sp>
      <p:sp>
        <p:nvSpPr>
          <p:cNvPr id="5130" name="Rectangle 10"/>
          <p:cNvSpPr>
            <a:spLocks noChangeArrowheads="1"/>
          </p:cNvSpPr>
          <p:nvPr/>
        </p:nvSpPr>
        <p:spPr bwMode="auto">
          <a:xfrm>
            <a:off x="3200400" y="3124200"/>
            <a:ext cx="1143000" cy="762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5133" name="AutoShape 13"/>
          <p:cNvSpPr>
            <a:spLocks noChangeArrowheads="1"/>
          </p:cNvSpPr>
          <p:nvPr/>
        </p:nvSpPr>
        <p:spPr bwMode="auto">
          <a:xfrm>
            <a:off x="304800" y="152400"/>
            <a:ext cx="2514600" cy="1600200"/>
          </a:xfrm>
          <a:prstGeom prst="wedgeRectCallout">
            <a:avLst>
              <a:gd name="adj1" fmla="val -30995"/>
              <a:gd name="adj2" fmla="val 12966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a:t>
            </a:r>
          </a:p>
          <a:p>
            <a:pPr algn="ctr">
              <a:defRPr/>
            </a:pPr>
            <a:r>
              <a:rPr lang="en-US" sz="2000" dirty="0"/>
              <a:t>____-____-____</a:t>
            </a:r>
          </a:p>
          <a:p>
            <a:pPr algn="ctr">
              <a:defRPr/>
            </a:pPr>
            <a:endParaRPr lang="en-US" sz="1000" dirty="0"/>
          </a:p>
          <a:p>
            <a:pPr algn="ctr">
              <a:defRPr/>
            </a:pPr>
            <a:r>
              <a:rPr lang="en-US" sz="2000" dirty="0"/>
              <a:t>And lived a life of carefree innocence!</a:t>
            </a:r>
          </a:p>
        </p:txBody>
      </p:sp>
      <p:sp>
        <p:nvSpPr>
          <p:cNvPr id="5138" name="AutoShape 18"/>
          <p:cNvSpPr>
            <a:spLocks noChangeArrowheads="1"/>
          </p:cNvSpPr>
          <p:nvPr/>
        </p:nvSpPr>
        <p:spPr bwMode="auto">
          <a:xfrm>
            <a:off x="6477000" y="4495800"/>
            <a:ext cx="2362200" cy="1981200"/>
          </a:xfrm>
          <a:prstGeom prst="wedgeRectCallout">
            <a:avLst>
              <a:gd name="adj1" fmla="val 22917"/>
              <a:gd name="adj2" fmla="val -7516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retired!</a:t>
            </a:r>
            <a:endParaRPr lang="en-US" sz="300" dirty="0"/>
          </a:p>
          <a:p>
            <a:pPr algn="ctr">
              <a:defRPr/>
            </a:pPr>
            <a:r>
              <a:rPr lang="en-US" sz="2000" dirty="0"/>
              <a:t>  Enjoying (holding on) to the last few years, months, days!</a:t>
            </a:r>
          </a:p>
          <a:p>
            <a:pPr algn="ctr">
              <a:defRPr/>
            </a:pPr>
            <a:r>
              <a:rPr lang="en-US" sz="2000" dirty="0"/>
              <a:t>____-____ -____ </a:t>
            </a:r>
          </a:p>
        </p:txBody>
      </p:sp>
      <p:sp>
        <p:nvSpPr>
          <p:cNvPr id="5139" name="Rectangle 19"/>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5140" name="AutoShape 20"/>
          <p:cNvSpPr>
            <a:spLocks noChangeArrowheads="1"/>
          </p:cNvSpPr>
          <p:nvPr/>
        </p:nvSpPr>
        <p:spPr bwMode="auto">
          <a:xfrm>
            <a:off x="2895600" y="152400"/>
            <a:ext cx="2971800" cy="1600200"/>
          </a:xfrm>
          <a:prstGeom prst="wedgeRectCallout">
            <a:avLst>
              <a:gd name="adj1" fmla="val 12713"/>
              <a:gd name="adj2" fmla="val 131546"/>
            </a:avLst>
          </a:prstGeom>
          <a:solidFill>
            <a:srgbClr val="99FFCC"/>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had ___Children:</a:t>
            </a:r>
          </a:p>
          <a:p>
            <a:pPr algn="ctr">
              <a:defRPr/>
            </a:pPr>
            <a:endParaRPr lang="en-US" sz="800" dirty="0"/>
          </a:p>
          <a:p>
            <a:pPr algn="ctr">
              <a:defRPr/>
            </a:pPr>
            <a:r>
              <a:rPr lang="en-US" sz="2000" dirty="0"/>
              <a:t>You never understood your parents love until you had your own! </a:t>
            </a:r>
          </a:p>
        </p:txBody>
      </p:sp>
      <p:sp>
        <p:nvSpPr>
          <p:cNvPr id="5143" name="Rectangle 2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42" name="AutoShape 22"/>
          <p:cNvSpPr>
            <a:spLocks noChangeArrowheads="1"/>
          </p:cNvSpPr>
          <p:nvPr/>
        </p:nvSpPr>
        <p:spPr bwMode="auto">
          <a:xfrm>
            <a:off x="3581400" y="4495800"/>
            <a:ext cx="2819400" cy="1981200"/>
          </a:xfrm>
          <a:prstGeom prst="wedgeRectCallout">
            <a:avLst>
              <a:gd name="adj1" fmla="val -72523"/>
              <a:gd name="adj2" fmla="val -75722"/>
            </a:avLst>
          </a:prstGeom>
          <a:solidFill>
            <a:schemeClr val="fo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work!</a:t>
            </a:r>
          </a:p>
          <a:p>
            <a:pPr algn="ctr">
              <a:defRPr/>
            </a:pPr>
            <a:endParaRPr lang="en-US" sz="800" dirty="0"/>
          </a:p>
          <a:p>
            <a:pPr algn="ctr">
              <a:defRPr/>
            </a:pPr>
            <a:r>
              <a:rPr lang="en-US" sz="2000" dirty="0"/>
              <a:t>You were able to buy your first car, rent your first apartment, and cooked your first meal! </a:t>
            </a:r>
          </a:p>
        </p:txBody>
      </p:sp>
      <p:sp>
        <p:nvSpPr>
          <p:cNvPr id="5145" name="Rectangle 2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44" name="Rectangle 24"/>
          <p:cNvSpPr>
            <a:spLocks noChangeArrowheads="1"/>
          </p:cNvSpPr>
          <p:nvPr/>
        </p:nvSpPr>
        <p:spPr bwMode="auto">
          <a:xfrm>
            <a:off x="3124200" y="3733800"/>
            <a:ext cx="5486400" cy="76200"/>
          </a:xfrm>
          <a:prstGeom prst="rect">
            <a:avLst/>
          </a:prstGeom>
          <a:solidFill>
            <a:schemeClr val="folHlink"/>
          </a:solidFill>
          <a:ln w="9525">
            <a:noFill/>
            <a:miter lim="800000"/>
            <a:headEnd/>
            <a:tailEnd/>
          </a:ln>
        </p:spPr>
        <p:txBody>
          <a:bodyPr wrap="none" anchor="ctr"/>
          <a:lstStyle/>
          <a:p>
            <a:endParaRPr lang="en-US"/>
          </a:p>
        </p:txBody>
      </p:sp>
      <p:sp>
        <p:nvSpPr>
          <p:cNvPr id="5137" name="Rectangle 17"/>
          <p:cNvSpPr>
            <a:spLocks noChangeArrowheads="1"/>
          </p:cNvSpPr>
          <p:nvPr/>
        </p:nvSpPr>
        <p:spPr bwMode="auto">
          <a:xfrm>
            <a:off x="80772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48" name="AutoShape 28"/>
          <p:cNvSpPr>
            <a:spLocks noChangeArrowheads="1"/>
          </p:cNvSpPr>
          <p:nvPr/>
        </p:nvSpPr>
        <p:spPr bwMode="auto">
          <a:xfrm>
            <a:off x="5943600" y="152400"/>
            <a:ext cx="2895600" cy="1981200"/>
          </a:xfrm>
          <a:prstGeom prst="wedgeRectCallout">
            <a:avLst>
              <a:gd name="adj1" fmla="val -23574"/>
              <a:gd name="adj2" fmla="val 94870"/>
            </a:avLst>
          </a:prstGeom>
          <a:solidFill>
            <a:schemeClr va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During it all, </a:t>
            </a:r>
          </a:p>
          <a:p>
            <a:pPr algn="ctr">
              <a:defRPr/>
            </a:pPr>
            <a:endParaRPr lang="en-US" sz="800" u="sng" dirty="0">
              <a:solidFill>
                <a:schemeClr val="bg1"/>
              </a:solidFill>
            </a:endParaRPr>
          </a:p>
          <a:p>
            <a:pPr algn="ctr">
              <a:defRPr/>
            </a:pPr>
            <a:r>
              <a:rPr lang="en-US" sz="2000" dirty="0">
                <a:solidFill>
                  <a:schemeClr val="bg1"/>
                </a:solidFill>
              </a:rPr>
              <a:t>You lived, loved, labored, laughed through the good times and through the bad! </a:t>
            </a:r>
          </a:p>
        </p:txBody>
      </p:sp>
      <p:sp>
        <p:nvSpPr>
          <p:cNvPr id="5135" name="Rectangle 15"/>
          <p:cNvSpPr>
            <a:spLocks noChangeArrowheads="1"/>
          </p:cNvSpPr>
          <p:nvPr/>
        </p:nvSpPr>
        <p:spPr bwMode="auto">
          <a:xfrm>
            <a:off x="4267200" y="3657600"/>
            <a:ext cx="4343400" cy="76200"/>
          </a:xfrm>
          <a:prstGeom prst="rect">
            <a:avLst/>
          </a:prstGeom>
          <a:solidFill>
            <a:srgbClr val="FFFF00"/>
          </a:solidFill>
          <a:ln w="9525">
            <a:noFill/>
            <a:miter lim="800000"/>
            <a:headEnd/>
            <a:tailEnd/>
          </a:ln>
        </p:spPr>
        <p:txBody>
          <a:bodyPr wrap="none" anchor="ctr"/>
          <a:lstStyle/>
          <a:p>
            <a:endParaRPr lang="en-US"/>
          </a:p>
        </p:txBody>
      </p:sp>
      <p:sp>
        <p:nvSpPr>
          <p:cNvPr id="5147" name="Rectangle 27"/>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41" name="Rectangle 21"/>
          <p:cNvSpPr>
            <a:spLocks noChangeArrowheads="1"/>
          </p:cNvSpPr>
          <p:nvPr/>
        </p:nvSpPr>
        <p:spPr bwMode="auto">
          <a:xfrm>
            <a:off x="5410200" y="3581400"/>
            <a:ext cx="3200400" cy="76200"/>
          </a:xfrm>
          <a:prstGeom prst="rect">
            <a:avLst/>
          </a:prstGeom>
          <a:solidFill>
            <a:srgbClr val="99FFCC"/>
          </a:solidFill>
          <a:ln w="9525">
            <a:noFill/>
            <a:miter lim="800000"/>
            <a:headEnd/>
            <a:tailEnd/>
          </a:ln>
        </p:spPr>
        <p:txBody>
          <a:bodyPr wrap="none" anchor="ctr"/>
          <a:lstStyle/>
          <a:p>
            <a:endParaRPr lang="en-US"/>
          </a:p>
        </p:txBody>
      </p:sp>
      <p:sp>
        <p:nvSpPr>
          <p:cNvPr id="5134" name="Rectangle 14"/>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ox(out)">
                                      <p:cBhvr>
                                        <p:cTn id="7" dur="500"/>
                                        <p:tgtEl>
                                          <p:spTgt spid="51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133"/>
                                        </p:tgtEl>
                                        <p:attrNameLst>
                                          <p:attrName>style.visibility</p:attrName>
                                        </p:attrNameLst>
                                      </p:cBhvr>
                                      <p:to>
                                        <p:strVal val="visible"/>
                                      </p:to>
                                    </p:set>
                                    <p:animEffect transition="in" filter="wipe(down)">
                                      <p:cBhvr>
                                        <p:cTn id="11" dur="500"/>
                                        <p:tgtEl>
                                          <p:spTgt spid="5133"/>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5126"/>
                                        </p:tgtEl>
                                        <p:attrNameLst>
                                          <p:attrName>style.visibility</p:attrName>
                                        </p:attrNameLst>
                                      </p:cBhvr>
                                      <p:to>
                                        <p:strVal val="visible"/>
                                      </p:to>
                                    </p:set>
                                    <p:animEffect transition="in" filter="box(out)">
                                      <p:cBhvr>
                                        <p:cTn id="16" dur="500"/>
                                        <p:tgtEl>
                                          <p:spTgt spid="512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134"/>
                                        </p:tgtEl>
                                        <p:attrNameLst>
                                          <p:attrName>style.visibility</p:attrName>
                                        </p:attrNameLst>
                                      </p:cBhvr>
                                      <p:to>
                                        <p:strVal val="visible"/>
                                      </p:to>
                                    </p:set>
                                    <p:animEffect transition="in" filter="wipe(left)">
                                      <p:cBhvr>
                                        <p:cTn id="19" dur="500"/>
                                        <p:tgtEl>
                                          <p:spTgt spid="5134"/>
                                        </p:tgtEl>
                                      </p:cBhvr>
                                    </p:animEffect>
                                  </p:childTnLst>
                                </p:cTn>
                              </p:par>
                            </p:childTnLst>
                          </p:cTn>
                        </p:par>
                        <p:par>
                          <p:cTn id="20" fill="hold">
                            <p:stCondLst>
                              <p:cond delay="500"/>
                            </p:stCondLst>
                            <p:childTnLst>
                              <p:par>
                                <p:cTn id="21" presetID="22" presetClass="entr" presetSubtype="1" fill="hold" nodeType="afterEffect">
                                  <p:stCondLst>
                                    <p:cond delay="0"/>
                                  </p:stCondLst>
                                  <p:childTnLst>
                                    <p:set>
                                      <p:cBhvr>
                                        <p:cTn id="22" dur="1" fill="hold">
                                          <p:stCondLst>
                                            <p:cond delay="0"/>
                                          </p:stCondLst>
                                        </p:cTn>
                                        <p:tgtEl>
                                          <p:spTgt spid="5127"/>
                                        </p:tgtEl>
                                        <p:attrNameLst>
                                          <p:attrName>style.visibility</p:attrName>
                                        </p:attrNameLst>
                                      </p:cBhvr>
                                      <p:to>
                                        <p:strVal val="visible"/>
                                      </p:to>
                                    </p:set>
                                    <p:animEffect transition="in" filter="wipe(up)">
                                      <p:cBhvr>
                                        <p:cTn id="23" dur="500"/>
                                        <p:tgtEl>
                                          <p:spTgt spid="512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5143"/>
                                        </p:tgtEl>
                                        <p:attrNameLst>
                                          <p:attrName>style.visibility</p:attrName>
                                        </p:attrNameLst>
                                      </p:cBhvr>
                                      <p:to>
                                        <p:strVal val="visible"/>
                                      </p:to>
                                    </p:set>
                                    <p:animEffect transition="in" filter="box(out)">
                                      <p:cBhvr>
                                        <p:cTn id="28" dur="500"/>
                                        <p:tgtEl>
                                          <p:spTgt spid="5143"/>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5144"/>
                                        </p:tgtEl>
                                        <p:attrNameLst>
                                          <p:attrName>style.visibility</p:attrName>
                                        </p:attrNameLst>
                                      </p:cBhvr>
                                      <p:to>
                                        <p:strVal val="visible"/>
                                      </p:to>
                                    </p:set>
                                    <p:animEffect transition="in" filter="wipe(left)">
                                      <p:cBhvr>
                                        <p:cTn id="31" dur="500"/>
                                        <p:tgtEl>
                                          <p:spTgt spid="5144"/>
                                        </p:tgtEl>
                                      </p:cBhvr>
                                    </p:animEffect>
                                  </p:childTnLst>
                                </p:cTn>
                              </p:par>
                            </p:childTnLst>
                          </p:cTn>
                        </p:par>
                        <p:par>
                          <p:cTn id="32" fill="hold">
                            <p:stCondLst>
                              <p:cond delay="500"/>
                            </p:stCondLst>
                            <p:childTnLst>
                              <p:par>
                                <p:cTn id="33" presetID="22" presetClass="entr" presetSubtype="1" fill="hold" nodeType="afterEffect">
                                  <p:stCondLst>
                                    <p:cond delay="0"/>
                                  </p:stCondLst>
                                  <p:childTnLst>
                                    <p:set>
                                      <p:cBhvr>
                                        <p:cTn id="34" dur="1" fill="hold">
                                          <p:stCondLst>
                                            <p:cond delay="0"/>
                                          </p:stCondLst>
                                        </p:cTn>
                                        <p:tgtEl>
                                          <p:spTgt spid="5142"/>
                                        </p:tgtEl>
                                        <p:attrNameLst>
                                          <p:attrName>style.visibility</p:attrName>
                                        </p:attrNameLst>
                                      </p:cBhvr>
                                      <p:to>
                                        <p:strVal val="visible"/>
                                      </p:to>
                                    </p:set>
                                    <p:animEffect transition="in" filter="wipe(up)">
                                      <p:cBhvr>
                                        <p:cTn id="35" dur="500"/>
                                        <p:tgtEl>
                                          <p:spTgt spid="5142"/>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5130"/>
                                        </p:tgtEl>
                                        <p:attrNameLst>
                                          <p:attrName>style.visibility</p:attrName>
                                        </p:attrNameLst>
                                      </p:cBhvr>
                                      <p:to>
                                        <p:strVal val="visible"/>
                                      </p:to>
                                    </p:set>
                                    <p:animEffect transition="in" filter="box(out)">
                                      <p:cBhvr>
                                        <p:cTn id="40" dur="500"/>
                                        <p:tgtEl>
                                          <p:spTgt spid="5130"/>
                                        </p:tgtEl>
                                      </p:cBhvr>
                                    </p:animEffect>
                                  </p:childTnLst>
                                </p:cTn>
                              </p:par>
                            </p:childTnLst>
                          </p:cTn>
                        </p:par>
                        <p:par>
                          <p:cTn id="41" fill="hold">
                            <p:stCondLst>
                              <p:cond delay="500"/>
                            </p:stCondLst>
                            <p:childTnLst>
                              <p:par>
                                <p:cTn id="42" presetID="22" presetClass="entr" presetSubtype="4" fill="hold" nodeType="afterEffect">
                                  <p:stCondLst>
                                    <p:cond delay="0"/>
                                  </p:stCondLst>
                                  <p:childTnLst>
                                    <p:set>
                                      <p:cBhvr>
                                        <p:cTn id="43" dur="1" fill="hold">
                                          <p:stCondLst>
                                            <p:cond delay="0"/>
                                          </p:stCondLst>
                                        </p:cTn>
                                        <p:tgtEl>
                                          <p:spTgt spid="5129"/>
                                        </p:tgtEl>
                                        <p:attrNameLst>
                                          <p:attrName>style.visibility</p:attrName>
                                        </p:attrNameLst>
                                      </p:cBhvr>
                                      <p:to>
                                        <p:strVal val="visible"/>
                                      </p:to>
                                    </p:set>
                                    <p:animEffect transition="in" filter="wipe(down)">
                                      <p:cBhvr>
                                        <p:cTn id="44" dur="500"/>
                                        <p:tgtEl>
                                          <p:spTgt spid="512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5135"/>
                                        </p:tgtEl>
                                        <p:attrNameLst>
                                          <p:attrName>style.visibility</p:attrName>
                                        </p:attrNameLst>
                                      </p:cBhvr>
                                      <p:to>
                                        <p:strVal val="visible"/>
                                      </p:to>
                                    </p:set>
                                    <p:animEffect transition="in" filter="wipe(left)">
                                      <p:cBhvr>
                                        <p:cTn id="47" dur="500"/>
                                        <p:tgtEl>
                                          <p:spTgt spid="5135"/>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5139"/>
                                        </p:tgtEl>
                                        <p:attrNameLst>
                                          <p:attrName>style.visibility</p:attrName>
                                        </p:attrNameLst>
                                      </p:cBhvr>
                                      <p:to>
                                        <p:strVal val="visible"/>
                                      </p:to>
                                    </p:set>
                                    <p:animEffect transition="in" filter="box(out)">
                                      <p:cBhvr>
                                        <p:cTn id="52" dur="500"/>
                                        <p:tgtEl>
                                          <p:spTgt spid="5139"/>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141"/>
                                        </p:tgtEl>
                                        <p:attrNameLst>
                                          <p:attrName>style.visibility</p:attrName>
                                        </p:attrNameLst>
                                      </p:cBhvr>
                                      <p:to>
                                        <p:strVal val="visible"/>
                                      </p:to>
                                    </p:set>
                                    <p:animEffect transition="in" filter="wipe(left)">
                                      <p:cBhvr>
                                        <p:cTn id="55" dur="500"/>
                                        <p:tgtEl>
                                          <p:spTgt spid="5141"/>
                                        </p:tgtEl>
                                      </p:cBhvr>
                                    </p:animEffect>
                                  </p:childTnLst>
                                </p:cTn>
                              </p:par>
                            </p:childTnLst>
                          </p:cTn>
                        </p:par>
                        <p:par>
                          <p:cTn id="56" fill="hold">
                            <p:stCondLst>
                              <p:cond delay="500"/>
                            </p:stCondLst>
                            <p:childTnLst>
                              <p:par>
                                <p:cTn id="57" presetID="22" presetClass="entr" presetSubtype="4" fill="hold" nodeType="afterEffect">
                                  <p:stCondLst>
                                    <p:cond delay="0"/>
                                  </p:stCondLst>
                                  <p:childTnLst>
                                    <p:set>
                                      <p:cBhvr>
                                        <p:cTn id="58" dur="1" fill="hold">
                                          <p:stCondLst>
                                            <p:cond delay="0"/>
                                          </p:stCondLst>
                                        </p:cTn>
                                        <p:tgtEl>
                                          <p:spTgt spid="5140"/>
                                        </p:tgtEl>
                                        <p:attrNameLst>
                                          <p:attrName>style.visibility</p:attrName>
                                        </p:attrNameLst>
                                      </p:cBhvr>
                                      <p:to>
                                        <p:strVal val="visible"/>
                                      </p:to>
                                    </p:set>
                                    <p:animEffect transition="in" filter="wipe(down)">
                                      <p:cBhvr>
                                        <p:cTn id="59" dur="500"/>
                                        <p:tgtEl>
                                          <p:spTgt spid="5140"/>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32" fill="hold" grpId="0" nodeType="clickEffect">
                                  <p:stCondLst>
                                    <p:cond delay="0"/>
                                  </p:stCondLst>
                                  <p:childTnLst>
                                    <p:set>
                                      <p:cBhvr>
                                        <p:cTn id="63" dur="1" fill="hold">
                                          <p:stCondLst>
                                            <p:cond delay="0"/>
                                          </p:stCondLst>
                                        </p:cTn>
                                        <p:tgtEl>
                                          <p:spTgt spid="5145"/>
                                        </p:tgtEl>
                                        <p:attrNameLst>
                                          <p:attrName>style.visibility</p:attrName>
                                        </p:attrNameLst>
                                      </p:cBhvr>
                                      <p:to>
                                        <p:strVal val="visible"/>
                                      </p:to>
                                    </p:set>
                                    <p:animEffect transition="in" filter="box(out)">
                                      <p:cBhvr>
                                        <p:cTn id="64" dur="500"/>
                                        <p:tgtEl>
                                          <p:spTgt spid="5145"/>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5147"/>
                                        </p:tgtEl>
                                        <p:attrNameLst>
                                          <p:attrName>style.visibility</p:attrName>
                                        </p:attrNameLst>
                                      </p:cBhvr>
                                      <p:to>
                                        <p:strVal val="visible"/>
                                      </p:to>
                                    </p:set>
                                    <p:animEffect transition="in" filter="wipe(left)">
                                      <p:cBhvr>
                                        <p:cTn id="67" dur="500"/>
                                        <p:tgtEl>
                                          <p:spTgt spid="5147"/>
                                        </p:tgtEl>
                                      </p:cBhvr>
                                    </p:animEffect>
                                  </p:childTnLst>
                                </p:cTn>
                              </p:par>
                            </p:childTnLst>
                          </p:cTn>
                        </p:par>
                        <p:par>
                          <p:cTn id="68" fill="hold">
                            <p:stCondLst>
                              <p:cond delay="500"/>
                            </p:stCondLst>
                            <p:childTnLst>
                              <p:par>
                                <p:cTn id="69" presetID="22" presetClass="entr" presetSubtype="4" fill="hold" nodeType="afterEffect">
                                  <p:stCondLst>
                                    <p:cond delay="0"/>
                                  </p:stCondLst>
                                  <p:childTnLst>
                                    <p:set>
                                      <p:cBhvr>
                                        <p:cTn id="70" dur="1" fill="hold">
                                          <p:stCondLst>
                                            <p:cond delay="0"/>
                                          </p:stCondLst>
                                        </p:cTn>
                                        <p:tgtEl>
                                          <p:spTgt spid="5148"/>
                                        </p:tgtEl>
                                        <p:attrNameLst>
                                          <p:attrName>style.visibility</p:attrName>
                                        </p:attrNameLst>
                                      </p:cBhvr>
                                      <p:to>
                                        <p:strVal val="visible"/>
                                      </p:to>
                                    </p:set>
                                    <p:animEffect transition="in" filter="wipe(down)">
                                      <p:cBhvr>
                                        <p:cTn id="71" dur="500"/>
                                        <p:tgtEl>
                                          <p:spTgt spid="5148"/>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32" fill="hold" grpId="0" nodeType="clickEffect">
                                  <p:stCondLst>
                                    <p:cond delay="0"/>
                                  </p:stCondLst>
                                  <p:childTnLst>
                                    <p:set>
                                      <p:cBhvr>
                                        <p:cTn id="75" dur="1" fill="hold">
                                          <p:stCondLst>
                                            <p:cond delay="0"/>
                                          </p:stCondLst>
                                        </p:cTn>
                                        <p:tgtEl>
                                          <p:spTgt spid="5137"/>
                                        </p:tgtEl>
                                        <p:attrNameLst>
                                          <p:attrName>style.visibility</p:attrName>
                                        </p:attrNameLst>
                                      </p:cBhvr>
                                      <p:to>
                                        <p:strVal val="visible"/>
                                      </p:to>
                                    </p:set>
                                    <p:animEffect transition="in" filter="box(out)">
                                      <p:cBhvr>
                                        <p:cTn id="76" dur="500"/>
                                        <p:tgtEl>
                                          <p:spTgt spid="5137"/>
                                        </p:tgtEl>
                                      </p:cBhvr>
                                    </p:animEffect>
                                  </p:childTnLst>
                                </p:cTn>
                              </p:par>
                            </p:childTnLst>
                          </p:cTn>
                        </p:par>
                        <p:par>
                          <p:cTn id="77" fill="hold">
                            <p:stCondLst>
                              <p:cond delay="500"/>
                            </p:stCondLst>
                            <p:childTnLst>
                              <p:par>
                                <p:cTn id="78" presetID="22" presetClass="entr" presetSubtype="1" fill="hold" nodeType="afterEffect">
                                  <p:stCondLst>
                                    <p:cond delay="0"/>
                                  </p:stCondLst>
                                  <p:childTnLst>
                                    <p:set>
                                      <p:cBhvr>
                                        <p:cTn id="79" dur="1" fill="hold">
                                          <p:stCondLst>
                                            <p:cond delay="0"/>
                                          </p:stCondLst>
                                        </p:cTn>
                                        <p:tgtEl>
                                          <p:spTgt spid="5138"/>
                                        </p:tgtEl>
                                        <p:attrNameLst>
                                          <p:attrName>style.visibility</p:attrName>
                                        </p:attrNameLst>
                                      </p:cBhvr>
                                      <p:to>
                                        <p:strVal val="visible"/>
                                      </p:to>
                                    </p:set>
                                    <p:animEffect transition="in" filter="wipe(up)">
                                      <p:cBhvr>
                                        <p:cTn id="80" dur="500"/>
                                        <p:tgtEl>
                                          <p:spTgt spid="5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6" grpId="0" animBg="1"/>
      <p:bldP spid="5130" grpId="0" animBg="1"/>
      <p:bldP spid="5139" grpId="0" animBg="1"/>
      <p:bldP spid="5143" grpId="0" animBg="1"/>
      <p:bldP spid="5145" grpId="0" animBg="1"/>
      <p:bldP spid="5144" grpId="0" animBg="1"/>
      <p:bldP spid="5137" grpId="0" animBg="1"/>
      <p:bldP spid="5135" grpId="0" animBg="1"/>
      <p:bldP spid="5147" grpId="0" animBg="1"/>
      <p:bldP spid="5141" grpId="0" animBg="1"/>
      <p:bldP spid="513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pic>
        <p:nvPicPr>
          <p:cNvPr id="21507" name="Picture 10"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0"/>
            <a:ext cx="4648200" cy="6858000"/>
          </a:xfrm>
          <a:prstGeom prst="rect">
            <a:avLst/>
          </a:prstGeom>
          <a:noFill/>
          <a:ln w="9525">
            <a:noFill/>
            <a:miter lim="800000"/>
            <a:headEnd/>
            <a:tailEnd/>
          </a:ln>
        </p:spPr>
      </p:pic>
      <p:sp>
        <p:nvSpPr>
          <p:cNvPr id="21508" name="AutoShape 11" descr="Newsprint"/>
          <p:cNvSpPr>
            <a:spLocks noChangeArrowheads="1"/>
          </p:cNvSpPr>
          <p:nvPr/>
        </p:nvSpPr>
        <p:spPr bwMode="auto">
          <a:xfrm rot="-300341">
            <a:off x="685800" y="1751013"/>
            <a:ext cx="2438400" cy="611187"/>
          </a:xfrm>
          <a:prstGeom prst="plaque">
            <a:avLst>
              <a:gd name="adj" fmla="val 16667"/>
            </a:avLst>
          </a:prstGeom>
          <a:noFill/>
          <a:ln w="57150">
            <a:solidFill>
              <a:schemeClr val="tx1"/>
            </a:solidFill>
            <a:miter lim="800000"/>
            <a:headEnd/>
            <a:tailEnd/>
          </a:ln>
        </p:spPr>
        <p:txBody>
          <a:bodyPr wrap="none" anchor="ctr"/>
          <a:lstStyle/>
          <a:p>
            <a:pPr algn="ctr"/>
            <a:r>
              <a:rPr lang="en-US" sz="2800" b="1"/>
              <a:t>YOUR NAME</a:t>
            </a:r>
          </a:p>
        </p:txBody>
      </p:sp>
      <p:sp>
        <p:nvSpPr>
          <p:cNvPr id="21509" name="Text Box 13"/>
          <p:cNvSpPr txBox="1">
            <a:spLocks noChangeArrowheads="1"/>
          </p:cNvSpPr>
          <p:nvPr/>
        </p:nvSpPr>
        <p:spPr bwMode="auto">
          <a:xfrm rot="-474887">
            <a:off x="228600" y="4022725"/>
            <a:ext cx="3429000" cy="1311275"/>
          </a:xfrm>
          <a:prstGeom prst="rect">
            <a:avLst/>
          </a:prstGeom>
          <a:noFill/>
          <a:ln w="9525">
            <a:noFill/>
            <a:miter lim="800000"/>
            <a:headEnd/>
            <a:tailEnd/>
          </a:ln>
        </p:spPr>
        <p:txBody>
          <a:bodyPr>
            <a:spAutoFit/>
          </a:bodyPr>
          <a:lstStyle/>
          <a:p>
            <a:pPr algn="ctr">
              <a:spcBef>
                <a:spcPct val="50000"/>
              </a:spcBef>
            </a:pPr>
            <a:r>
              <a:rPr lang="en-US" sz="4000" b="1">
                <a:latin typeface="Monotype Corsiva" pitchFamily="66" charset="0"/>
              </a:rPr>
              <a:t>In Loving                                          Memory</a:t>
            </a:r>
          </a:p>
        </p:txBody>
      </p:sp>
      <p:sp>
        <p:nvSpPr>
          <p:cNvPr id="44039" name="AutoShape 7"/>
          <p:cNvSpPr>
            <a:spLocks noChangeArrowheads="1"/>
          </p:cNvSpPr>
          <p:nvPr/>
        </p:nvSpPr>
        <p:spPr bwMode="auto">
          <a:xfrm>
            <a:off x="4038600" y="152400"/>
            <a:ext cx="4800600" cy="1905000"/>
          </a:xfrm>
          <a:prstGeom prst="wedgeRectCallout">
            <a:avLst>
              <a:gd name="adj1" fmla="val -93150"/>
              <a:gd name="adj2" fmla="val 10978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800" b="1" dirty="0"/>
              <a:t>Your dash is not complete!</a:t>
            </a:r>
          </a:p>
          <a:p>
            <a:pPr algn="ctr">
              <a:defRPr/>
            </a:pPr>
            <a:endParaRPr lang="en-US" sz="500" dirty="0"/>
          </a:p>
          <a:p>
            <a:pPr algn="ctr">
              <a:defRPr/>
            </a:pPr>
            <a:r>
              <a:rPr lang="en-US" sz="2800" dirty="0"/>
              <a:t>The question is, </a:t>
            </a:r>
            <a:r>
              <a:rPr lang="en-US" sz="2800" i="1" dirty="0"/>
              <a:t>“When      will it be complete and          are you ready?”</a:t>
            </a:r>
          </a:p>
        </p:txBody>
      </p:sp>
      <p:sp>
        <p:nvSpPr>
          <p:cNvPr id="11" name="Text Box 12"/>
          <p:cNvSpPr txBox="1">
            <a:spLocks noChangeArrowheads="1"/>
          </p:cNvSpPr>
          <p:nvPr/>
        </p:nvSpPr>
        <p:spPr bwMode="auto">
          <a:xfrm>
            <a:off x="3733800" y="2209800"/>
            <a:ext cx="5334000" cy="954107"/>
          </a:xfrm>
          <a:prstGeom prst="rect">
            <a:avLst/>
          </a:prstGeom>
          <a:noFill/>
          <a:ln w="9525">
            <a:noFill/>
            <a:miter lim="800000"/>
            <a:headEnd/>
            <a:tailEnd/>
          </a:ln>
          <a:effectLst/>
        </p:spPr>
        <p:txBody>
          <a:bodyPr>
            <a:spAutoFit/>
          </a:bodyPr>
          <a:lstStyle/>
          <a:p>
            <a:pPr marL="234950" indent="-234950" algn="just">
              <a:spcBef>
                <a:spcPct val="50000"/>
              </a:spcBef>
              <a:buFontTx/>
              <a:buChar char="•"/>
              <a:defRPr/>
            </a:pPr>
            <a:r>
              <a:rPr lang="en-US" sz="2800" b="1" dirty="0">
                <a:effectLst>
                  <a:glow rad="63500">
                    <a:srgbClr val="FFFFFF"/>
                  </a:glow>
                </a:effectLst>
              </a:rPr>
              <a:t>You do not know when that  day will come, James 4:14.</a:t>
            </a:r>
          </a:p>
        </p:txBody>
      </p:sp>
      <p:sp>
        <p:nvSpPr>
          <p:cNvPr id="21514" name="Text Box 14"/>
          <p:cNvSpPr txBox="1">
            <a:spLocks noChangeArrowheads="1"/>
          </p:cNvSpPr>
          <p:nvPr/>
        </p:nvSpPr>
        <p:spPr bwMode="auto">
          <a:xfrm rot="-291548">
            <a:off x="304800" y="3016250"/>
            <a:ext cx="3276600" cy="336550"/>
          </a:xfrm>
          <a:prstGeom prst="rect">
            <a:avLst/>
          </a:prstGeom>
          <a:noFill/>
          <a:ln w="9525">
            <a:noFill/>
            <a:miter lim="800000"/>
            <a:headEnd/>
            <a:tailEnd/>
          </a:ln>
        </p:spPr>
        <p:txBody>
          <a:bodyPr>
            <a:spAutoFit/>
          </a:bodyPr>
          <a:lstStyle/>
          <a:p>
            <a:pPr algn="ctr">
              <a:spcBef>
                <a:spcPct val="50000"/>
              </a:spcBef>
            </a:pPr>
            <a:r>
              <a:rPr lang="en-US" sz="1600" b="1"/>
              <a:t>_____  -  _____</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039"/>
                                        </p:tgtEl>
                                        <p:attrNameLst>
                                          <p:attrName>style.visibility</p:attrName>
                                        </p:attrNameLst>
                                      </p:cBhvr>
                                      <p:to>
                                        <p:strVal val="visible"/>
                                      </p:to>
                                    </p:set>
                                    <p:animEffect transition="in" filter="wipe(left)">
                                      <p:cBhvr>
                                        <p:cTn id="7" dur="500"/>
                                        <p:tgtEl>
                                          <p:spTgt spid="4403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22531" name="Text Box 2"/>
          <p:cNvSpPr txBox="1">
            <a:spLocks noChangeArrowheads="1"/>
          </p:cNvSpPr>
          <p:nvPr/>
        </p:nvSpPr>
        <p:spPr bwMode="auto">
          <a:xfrm>
            <a:off x="152400" y="2451100"/>
            <a:ext cx="8839200" cy="1816100"/>
          </a:xfrm>
          <a:prstGeom prst="rect">
            <a:avLst/>
          </a:prstGeom>
          <a:noFill/>
          <a:ln w="9525">
            <a:noFill/>
            <a:miter lim="800000"/>
            <a:headEnd/>
            <a:tailEnd/>
          </a:ln>
        </p:spPr>
        <p:txBody>
          <a:bodyPr>
            <a:spAutoFit/>
          </a:bodyPr>
          <a:lstStyle/>
          <a:p>
            <a:pPr algn="just"/>
            <a:r>
              <a:rPr lang="en-US" sz="2800" b="1" dirty="0"/>
              <a:t>James 4:14 </a:t>
            </a:r>
            <a:r>
              <a:rPr lang="en-US" sz="2800" dirty="0"/>
              <a:t>- whereas </a:t>
            </a:r>
            <a:r>
              <a:rPr lang="en-US" sz="2800" dirty="0">
                <a:solidFill>
                  <a:srgbClr val="FF0000"/>
                </a:solidFill>
              </a:rPr>
              <a:t>you do not know </a:t>
            </a:r>
            <a:r>
              <a:rPr lang="en-US" sz="2800" dirty="0"/>
              <a:t>what will happen tomorrow. </a:t>
            </a:r>
            <a:r>
              <a:rPr lang="en-US" sz="2800" dirty="0">
                <a:solidFill>
                  <a:srgbClr val="FF0000"/>
                </a:solidFill>
              </a:rPr>
              <a:t>For what is your life? It is even </a:t>
            </a:r>
            <a:r>
              <a:rPr lang="en-US" sz="2800" dirty="0">
                <a:solidFill>
                  <a:srgbClr val="FF3300"/>
                </a:solidFill>
              </a:rPr>
              <a:t>a vapor that appears for a little time</a:t>
            </a:r>
            <a:r>
              <a:rPr lang="en-US" sz="2800" dirty="0"/>
              <a:t> and then vanishes away.                </a:t>
            </a:r>
          </a:p>
        </p:txBody>
      </p:sp>
    </p:spTree>
  </p:cSld>
  <p:clrMapOvr>
    <a:masterClrMapping/>
  </p:clrMapOvr>
  <p:transition>
    <p:check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pic>
        <p:nvPicPr>
          <p:cNvPr id="23555" name="Picture 12"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0"/>
            <a:ext cx="4648200" cy="6858000"/>
          </a:xfrm>
          <a:prstGeom prst="rect">
            <a:avLst/>
          </a:prstGeom>
          <a:noFill/>
          <a:ln w="9525">
            <a:noFill/>
            <a:miter lim="800000"/>
            <a:headEnd/>
            <a:tailEnd/>
          </a:ln>
        </p:spPr>
      </p:pic>
      <p:sp>
        <p:nvSpPr>
          <p:cNvPr id="23556" name="AutoShape 13" descr="Newsprint"/>
          <p:cNvSpPr>
            <a:spLocks noChangeArrowheads="1"/>
          </p:cNvSpPr>
          <p:nvPr/>
        </p:nvSpPr>
        <p:spPr bwMode="auto">
          <a:xfrm rot="-300341">
            <a:off x="685800" y="1751013"/>
            <a:ext cx="2438400" cy="611187"/>
          </a:xfrm>
          <a:prstGeom prst="plaque">
            <a:avLst>
              <a:gd name="adj" fmla="val 16667"/>
            </a:avLst>
          </a:prstGeom>
          <a:noFill/>
          <a:ln w="57150">
            <a:solidFill>
              <a:schemeClr val="tx1"/>
            </a:solidFill>
            <a:miter lim="800000"/>
            <a:headEnd/>
            <a:tailEnd/>
          </a:ln>
        </p:spPr>
        <p:txBody>
          <a:bodyPr wrap="none" anchor="ctr"/>
          <a:lstStyle/>
          <a:p>
            <a:pPr algn="ctr"/>
            <a:r>
              <a:rPr lang="en-US" sz="2800" b="1"/>
              <a:t>YOUR NAME</a:t>
            </a:r>
          </a:p>
        </p:txBody>
      </p:sp>
      <p:sp>
        <p:nvSpPr>
          <p:cNvPr id="23557" name="Text Box 14"/>
          <p:cNvSpPr txBox="1">
            <a:spLocks noChangeArrowheads="1"/>
          </p:cNvSpPr>
          <p:nvPr/>
        </p:nvSpPr>
        <p:spPr bwMode="auto">
          <a:xfrm rot="-291548">
            <a:off x="304800" y="3016250"/>
            <a:ext cx="3276600" cy="336550"/>
          </a:xfrm>
          <a:prstGeom prst="rect">
            <a:avLst/>
          </a:prstGeom>
          <a:noFill/>
          <a:ln w="9525">
            <a:noFill/>
            <a:miter lim="800000"/>
            <a:headEnd/>
            <a:tailEnd/>
          </a:ln>
        </p:spPr>
        <p:txBody>
          <a:bodyPr>
            <a:spAutoFit/>
          </a:bodyPr>
          <a:lstStyle/>
          <a:p>
            <a:pPr algn="ctr">
              <a:spcBef>
                <a:spcPct val="50000"/>
              </a:spcBef>
            </a:pPr>
            <a:r>
              <a:rPr lang="en-US" sz="1600" b="1"/>
              <a:t>_____  -  _____</a:t>
            </a:r>
          </a:p>
        </p:txBody>
      </p:sp>
      <p:sp>
        <p:nvSpPr>
          <p:cNvPr id="23558" name="Text Box 15"/>
          <p:cNvSpPr txBox="1">
            <a:spLocks noChangeArrowheads="1"/>
          </p:cNvSpPr>
          <p:nvPr/>
        </p:nvSpPr>
        <p:spPr bwMode="auto">
          <a:xfrm rot="-474887">
            <a:off x="228600" y="4022725"/>
            <a:ext cx="3429000" cy="1311275"/>
          </a:xfrm>
          <a:prstGeom prst="rect">
            <a:avLst/>
          </a:prstGeom>
          <a:noFill/>
          <a:ln w="9525">
            <a:noFill/>
            <a:miter lim="800000"/>
            <a:headEnd/>
            <a:tailEnd/>
          </a:ln>
        </p:spPr>
        <p:txBody>
          <a:bodyPr>
            <a:spAutoFit/>
          </a:bodyPr>
          <a:lstStyle/>
          <a:p>
            <a:pPr algn="ctr">
              <a:spcBef>
                <a:spcPct val="50000"/>
              </a:spcBef>
            </a:pPr>
            <a:r>
              <a:rPr lang="en-US" sz="4000" b="1">
                <a:latin typeface="Monotype Corsiva" pitchFamily="66" charset="0"/>
              </a:rPr>
              <a:t>In Loving                                          Memory</a:t>
            </a:r>
          </a:p>
        </p:txBody>
      </p:sp>
      <p:sp>
        <p:nvSpPr>
          <p:cNvPr id="23559" name="Text Box 13"/>
          <p:cNvSpPr txBox="1">
            <a:spLocks noChangeArrowheads="1"/>
          </p:cNvSpPr>
          <p:nvPr/>
        </p:nvSpPr>
        <p:spPr bwMode="auto">
          <a:xfrm>
            <a:off x="3733800" y="3276600"/>
            <a:ext cx="5334000" cy="954088"/>
          </a:xfrm>
          <a:prstGeom prst="rect">
            <a:avLst/>
          </a:prstGeom>
          <a:noFill/>
          <a:ln w="9525">
            <a:noFill/>
            <a:miter lim="800000"/>
            <a:headEnd/>
            <a:tailEnd/>
          </a:ln>
        </p:spPr>
        <p:txBody>
          <a:bodyPr>
            <a:spAutoFit/>
          </a:bodyPr>
          <a:lstStyle/>
          <a:p>
            <a:pPr marL="234950" indent="-234950" algn="just">
              <a:spcBef>
                <a:spcPct val="50000"/>
              </a:spcBef>
              <a:buFontTx/>
              <a:buChar char="•"/>
            </a:pPr>
            <a:r>
              <a:rPr lang="en-US" sz="2800" b="1"/>
              <a:t>You will be judged for your life, Hebrews 9:27.</a:t>
            </a:r>
          </a:p>
        </p:txBody>
      </p:sp>
      <p:sp>
        <p:nvSpPr>
          <p:cNvPr id="14" name="AutoShape 7"/>
          <p:cNvSpPr>
            <a:spLocks noChangeArrowheads="1"/>
          </p:cNvSpPr>
          <p:nvPr/>
        </p:nvSpPr>
        <p:spPr bwMode="auto">
          <a:xfrm>
            <a:off x="4038600" y="152400"/>
            <a:ext cx="4800600" cy="1905000"/>
          </a:xfrm>
          <a:prstGeom prst="wedgeRectCallout">
            <a:avLst>
              <a:gd name="adj1" fmla="val -93150"/>
              <a:gd name="adj2" fmla="val 10978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800" b="1" dirty="0"/>
              <a:t>Your dash is not complete!</a:t>
            </a:r>
          </a:p>
          <a:p>
            <a:pPr algn="ctr">
              <a:defRPr/>
            </a:pPr>
            <a:endParaRPr lang="en-US" sz="500" dirty="0"/>
          </a:p>
          <a:p>
            <a:pPr algn="ctr">
              <a:defRPr/>
            </a:pPr>
            <a:r>
              <a:rPr lang="en-US" sz="2800" dirty="0"/>
              <a:t>The question is, </a:t>
            </a:r>
            <a:r>
              <a:rPr lang="en-US" sz="2800" i="1" dirty="0"/>
              <a:t>“When      will it be complete and          are you ready?”</a:t>
            </a:r>
          </a:p>
        </p:txBody>
      </p:sp>
      <p:sp>
        <p:nvSpPr>
          <p:cNvPr id="15" name="Text Box 12"/>
          <p:cNvSpPr txBox="1">
            <a:spLocks noChangeArrowheads="1"/>
          </p:cNvSpPr>
          <p:nvPr/>
        </p:nvSpPr>
        <p:spPr bwMode="auto">
          <a:xfrm>
            <a:off x="3733800" y="2209800"/>
            <a:ext cx="5334000" cy="954107"/>
          </a:xfrm>
          <a:prstGeom prst="rect">
            <a:avLst/>
          </a:prstGeom>
          <a:noFill/>
          <a:ln w="9525">
            <a:noFill/>
            <a:miter lim="800000"/>
            <a:headEnd/>
            <a:tailEnd/>
          </a:ln>
          <a:effectLst/>
        </p:spPr>
        <p:txBody>
          <a:bodyPr>
            <a:spAutoFit/>
          </a:bodyPr>
          <a:lstStyle/>
          <a:p>
            <a:pPr marL="234950" indent="-234950" algn="just">
              <a:spcBef>
                <a:spcPct val="50000"/>
              </a:spcBef>
              <a:buFontTx/>
              <a:buChar char="•"/>
              <a:defRPr/>
            </a:pPr>
            <a:r>
              <a:rPr lang="en-US" sz="2800" b="1" dirty="0">
                <a:effectLst>
                  <a:glow rad="63500">
                    <a:srgbClr val="FFFFFF"/>
                  </a:glow>
                </a:effectLst>
              </a:rPr>
              <a:t>You do not know when that  day will come, James 4:14.</a:t>
            </a:r>
          </a:p>
        </p:txBody>
      </p:sp>
    </p:spTree>
  </p:cSld>
  <p:clrMapOvr>
    <a:masterClrMapping/>
  </p:clrMapOvr>
  <p:transition>
    <p:check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24579" name="Text Box 2"/>
          <p:cNvSpPr txBox="1">
            <a:spLocks noChangeArrowheads="1"/>
          </p:cNvSpPr>
          <p:nvPr/>
        </p:nvSpPr>
        <p:spPr bwMode="auto">
          <a:xfrm>
            <a:off x="152400" y="2590800"/>
            <a:ext cx="8839200" cy="954088"/>
          </a:xfrm>
          <a:prstGeom prst="rect">
            <a:avLst/>
          </a:prstGeom>
          <a:noFill/>
          <a:ln w="9525">
            <a:noFill/>
            <a:miter lim="800000"/>
            <a:headEnd/>
            <a:tailEnd/>
          </a:ln>
        </p:spPr>
        <p:txBody>
          <a:bodyPr>
            <a:spAutoFit/>
          </a:bodyPr>
          <a:lstStyle/>
          <a:p>
            <a:pPr algn="just">
              <a:spcBef>
                <a:spcPct val="50000"/>
              </a:spcBef>
            </a:pPr>
            <a:r>
              <a:rPr lang="en-US" sz="2800" b="1"/>
              <a:t>Hebrews 9:27 </a:t>
            </a:r>
            <a:r>
              <a:rPr lang="en-US" sz="2800"/>
              <a:t>- And as it is </a:t>
            </a:r>
            <a:r>
              <a:rPr lang="en-US" sz="2800">
                <a:solidFill>
                  <a:srgbClr val="FF3300"/>
                </a:solidFill>
              </a:rPr>
              <a:t>appointed for men to die once, but after this the judgment,</a:t>
            </a:r>
            <a:r>
              <a:rPr lang="en-US" sz="2800"/>
              <a:t>                                                </a:t>
            </a:r>
          </a:p>
        </p:txBody>
      </p:sp>
    </p:spTree>
  </p:cSld>
  <p:clrMapOvr>
    <a:masterClrMapping/>
  </p:clrMapOvr>
  <p:transition>
    <p:check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pic>
        <p:nvPicPr>
          <p:cNvPr id="25603" name="Picture 14"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0"/>
            <a:ext cx="4648200" cy="6858000"/>
          </a:xfrm>
          <a:prstGeom prst="rect">
            <a:avLst/>
          </a:prstGeom>
          <a:noFill/>
          <a:ln w="9525">
            <a:noFill/>
            <a:miter lim="800000"/>
            <a:headEnd/>
            <a:tailEnd/>
          </a:ln>
        </p:spPr>
      </p:pic>
      <p:sp>
        <p:nvSpPr>
          <p:cNvPr id="25604" name="AutoShape 15" descr="Newsprint"/>
          <p:cNvSpPr>
            <a:spLocks noChangeArrowheads="1"/>
          </p:cNvSpPr>
          <p:nvPr/>
        </p:nvSpPr>
        <p:spPr bwMode="auto">
          <a:xfrm rot="-300341">
            <a:off x="685800" y="1751013"/>
            <a:ext cx="2438400" cy="611187"/>
          </a:xfrm>
          <a:prstGeom prst="plaque">
            <a:avLst>
              <a:gd name="adj" fmla="val 16667"/>
            </a:avLst>
          </a:prstGeom>
          <a:noFill/>
          <a:ln w="57150">
            <a:solidFill>
              <a:schemeClr val="tx1"/>
            </a:solidFill>
            <a:miter lim="800000"/>
            <a:headEnd/>
            <a:tailEnd/>
          </a:ln>
        </p:spPr>
        <p:txBody>
          <a:bodyPr wrap="none" anchor="ctr"/>
          <a:lstStyle/>
          <a:p>
            <a:pPr algn="ctr"/>
            <a:r>
              <a:rPr lang="en-US" sz="2800" b="1"/>
              <a:t>YOUR NAME</a:t>
            </a:r>
          </a:p>
        </p:txBody>
      </p:sp>
      <p:sp>
        <p:nvSpPr>
          <p:cNvPr id="25605" name="Text Box 16"/>
          <p:cNvSpPr txBox="1">
            <a:spLocks noChangeArrowheads="1"/>
          </p:cNvSpPr>
          <p:nvPr/>
        </p:nvSpPr>
        <p:spPr bwMode="auto">
          <a:xfrm rot="-291548">
            <a:off x="304800" y="3016250"/>
            <a:ext cx="3276600" cy="336550"/>
          </a:xfrm>
          <a:prstGeom prst="rect">
            <a:avLst/>
          </a:prstGeom>
          <a:noFill/>
          <a:ln w="9525">
            <a:noFill/>
            <a:miter lim="800000"/>
            <a:headEnd/>
            <a:tailEnd/>
          </a:ln>
        </p:spPr>
        <p:txBody>
          <a:bodyPr>
            <a:spAutoFit/>
          </a:bodyPr>
          <a:lstStyle/>
          <a:p>
            <a:pPr algn="ctr">
              <a:spcBef>
                <a:spcPct val="50000"/>
              </a:spcBef>
            </a:pPr>
            <a:r>
              <a:rPr lang="en-US" sz="1600" b="1"/>
              <a:t>_____  -  _____</a:t>
            </a:r>
          </a:p>
        </p:txBody>
      </p:sp>
      <p:sp>
        <p:nvSpPr>
          <p:cNvPr id="25606" name="Text Box 17"/>
          <p:cNvSpPr txBox="1">
            <a:spLocks noChangeArrowheads="1"/>
          </p:cNvSpPr>
          <p:nvPr/>
        </p:nvSpPr>
        <p:spPr bwMode="auto">
          <a:xfrm rot="-474887">
            <a:off x="228600" y="4022725"/>
            <a:ext cx="3429000" cy="1311275"/>
          </a:xfrm>
          <a:prstGeom prst="rect">
            <a:avLst/>
          </a:prstGeom>
          <a:noFill/>
          <a:ln w="9525">
            <a:noFill/>
            <a:miter lim="800000"/>
            <a:headEnd/>
            <a:tailEnd/>
          </a:ln>
        </p:spPr>
        <p:txBody>
          <a:bodyPr>
            <a:spAutoFit/>
          </a:bodyPr>
          <a:lstStyle/>
          <a:p>
            <a:pPr algn="ctr">
              <a:spcBef>
                <a:spcPct val="50000"/>
              </a:spcBef>
            </a:pPr>
            <a:r>
              <a:rPr lang="en-US" sz="4000" b="1">
                <a:latin typeface="Monotype Corsiva" pitchFamily="66" charset="0"/>
              </a:rPr>
              <a:t>In Loving                                          Memory</a:t>
            </a:r>
          </a:p>
        </p:txBody>
      </p:sp>
      <p:sp>
        <p:nvSpPr>
          <p:cNvPr id="25607" name="Text Box 13"/>
          <p:cNvSpPr txBox="1">
            <a:spLocks noChangeArrowheads="1"/>
          </p:cNvSpPr>
          <p:nvPr/>
        </p:nvSpPr>
        <p:spPr bwMode="auto">
          <a:xfrm>
            <a:off x="3733800" y="3276600"/>
            <a:ext cx="5334000" cy="954088"/>
          </a:xfrm>
          <a:prstGeom prst="rect">
            <a:avLst/>
          </a:prstGeom>
          <a:noFill/>
          <a:ln w="9525">
            <a:noFill/>
            <a:miter lim="800000"/>
            <a:headEnd/>
            <a:tailEnd/>
          </a:ln>
        </p:spPr>
        <p:txBody>
          <a:bodyPr>
            <a:spAutoFit/>
          </a:bodyPr>
          <a:lstStyle/>
          <a:p>
            <a:pPr marL="234950" indent="-234950" algn="just">
              <a:spcBef>
                <a:spcPct val="50000"/>
              </a:spcBef>
              <a:buFontTx/>
              <a:buChar char="•"/>
            </a:pPr>
            <a:r>
              <a:rPr lang="en-US" sz="2800" b="1"/>
              <a:t>You will be judged for your life, Hebrews 9:27.</a:t>
            </a:r>
          </a:p>
        </p:txBody>
      </p:sp>
      <p:sp>
        <p:nvSpPr>
          <p:cNvPr id="25608" name="Text Box 14"/>
          <p:cNvSpPr txBox="1">
            <a:spLocks noChangeArrowheads="1"/>
          </p:cNvSpPr>
          <p:nvPr/>
        </p:nvSpPr>
        <p:spPr bwMode="auto">
          <a:xfrm>
            <a:off x="3733800" y="4343400"/>
            <a:ext cx="5334000" cy="954088"/>
          </a:xfrm>
          <a:prstGeom prst="rect">
            <a:avLst/>
          </a:prstGeom>
          <a:noFill/>
          <a:ln w="9525">
            <a:noFill/>
            <a:miter lim="800000"/>
            <a:headEnd/>
            <a:tailEnd/>
          </a:ln>
        </p:spPr>
        <p:txBody>
          <a:bodyPr>
            <a:spAutoFit/>
          </a:bodyPr>
          <a:lstStyle/>
          <a:p>
            <a:pPr marL="234950" indent="-234950" algn="just">
              <a:spcBef>
                <a:spcPct val="50000"/>
              </a:spcBef>
              <a:buFontTx/>
              <a:buChar char="•"/>
            </a:pPr>
            <a:r>
              <a:rPr lang="en-US" sz="2800" b="1"/>
              <a:t>You'll receive just judgment, II Corinthians 5:10.</a:t>
            </a:r>
          </a:p>
        </p:txBody>
      </p:sp>
      <p:sp>
        <p:nvSpPr>
          <p:cNvPr id="16" name="AutoShape 7"/>
          <p:cNvSpPr>
            <a:spLocks noChangeArrowheads="1"/>
          </p:cNvSpPr>
          <p:nvPr/>
        </p:nvSpPr>
        <p:spPr bwMode="auto">
          <a:xfrm>
            <a:off x="4038600" y="152400"/>
            <a:ext cx="4800600" cy="1905000"/>
          </a:xfrm>
          <a:prstGeom prst="wedgeRectCallout">
            <a:avLst>
              <a:gd name="adj1" fmla="val -93150"/>
              <a:gd name="adj2" fmla="val 10978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800" b="1" dirty="0"/>
              <a:t>Your dash is not complete!</a:t>
            </a:r>
          </a:p>
          <a:p>
            <a:pPr algn="ctr">
              <a:defRPr/>
            </a:pPr>
            <a:endParaRPr lang="en-US" sz="500" dirty="0"/>
          </a:p>
          <a:p>
            <a:pPr algn="ctr">
              <a:defRPr/>
            </a:pPr>
            <a:r>
              <a:rPr lang="en-US" sz="2800" dirty="0"/>
              <a:t>The question is, </a:t>
            </a:r>
            <a:r>
              <a:rPr lang="en-US" sz="2800" i="1" dirty="0"/>
              <a:t>“When      will it be complete and          are you ready?”</a:t>
            </a:r>
          </a:p>
        </p:txBody>
      </p:sp>
      <p:sp>
        <p:nvSpPr>
          <p:cNvPr id="17" name="Text Box 12"/>
          <p:cNvSpPr txBox="1">
            <a:spLocks noChangeArrowheads="1"/>
          </p:cNvSpPr>
          <p:nvPr/>
        </p:nvSpPr>
        <p:spPr bwMode="auto">
          <a:xfrm>
            <a:off x="3733800" y="2209800"/>
            <a:ext cx="5334000" cy="954107"/>
          </a:xfrm>
          <a:prstGeom prst="rect">
            <a:avLst/>
          </a:prstGeom>
          <a:noFill/>
          <a:ln w="9525">
            <a:noFill/>
            <a:miter lim="800000"/>
            <a:headEnd/>
            <a:tailEnd/>
          </a:ln>
          <a:effectLst/>
        </p:spPr>
        <p:txBody>
          <a:bodyPr>
            <a:spAutoFit/>
          </a:bodyPr>
          <a:lstStyle/>
          <a:p>
            <a:pPr marL="234950" indent="-234950" algn="just">
              <a:spcBef>
                <a:spcPct val="50000"/>
              </a:spcBef>
              <a:buFontTx/>
              <a:buChar char="•"/>
              <a:defRPr/>
            </a:pPr>
            <a:r>
              <a:rPr lang="en-US" sz="2800" b="1" dirty="0">
                <a:effectLst>
                  <a:glow rad="63500">
                    <a:srgbClr val="FFFFFF"/>
                  </a:glow>
                </a:effectLst>
              </a:rPr>
              <a:t>You do not know when that  day will come, James 4:14.</a:t>
            </a:r>
          </a:p>
        </p:txBody>
      </p:sp>
    </p:spTree>
  </p:cSld>
  <p:clrMapOvr>
    <a:masterClrMapping/>
  </p:clrMapOvr>
  <p:transition>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26627" name="Text Box 2"/>
          <p:cNvSpPr txBox="1">
            <a:spLocks noChangeArrowheads="1"/>
          </p:cNvSpPr>
          <p:nvPr/>
        </p:nvSpPr>
        <p:spPr bwMode="auto">
          <a:xfrm>
            <a:off x="152400" y="2109787"/>
            <a:ext cx="8839200" cy="2462213"/>
          </a:xfrm>
          <a:prstGeom prst="rect">
            <a:avLst/>
          </a:prstGeom>
          <a:noFill/>
          <a:ln w="9525">
            <a:noFill/>
            <a:miter lim="800000"/>
            <a:headEnd/>
            <a:tailEnd/>
          </a:ln>
        </p:spPr>
        <p:txBody>
          <a:bodyPr>
            <a:spAutoFit/>
          </a:bodyPr>
          <a:lstStyle/>
          <a:p>
            <a:pPr algn="just">
              <a:spcBef>
                <a:spcPct val="50000"/>
              </a:spcBef>
            </a:pPr>
            <a:r>
              <a:rPr lang="en-US" sz="2800" b="1" dirty="0"/>
              <a:t>II Corinthians 5:10 </a:t>
            </a:r>
            <a:r>
              <a:rPr lang="en-US" sz="2800" dirty="0"/>
              <a:t>- For </a:t>
            </a:r>
            <a:r>
              <a:rPr lang="en-US" sz="2800" dirty="0">
                <a:solidFill>
                  <a:srgbClr val="FF3300"/>
                </a:solidFill>
              </a:rPr>
              <a:t>we must all appear before the judgment seat of Christ,</a:t>
            </a:r>
            <a:r>
              <a:rPr lang="en-US" sz="2800" dirty="0"/>
              <a:t> that </a:t>
            </a:r>
            <a:r>
              <a:rPr lang="en-US" sz="2800" dirty="0">
                <a:solidFill>
                  <a:srgbClr val="FF3300"/>
                </a:solidFill>
              </a:rPr>
              <a:t>each one may receive the things done in the body, according to what he has done, whether good or bad.</a:t>
            </a:r>
            <a:r>
              <a:rPr lang="en-US" sz="2800" dirty="0"/>
              <a:t>  </a:t>
            </a:r>
            <a:endParaRPr lang="en-US" sz="2800" dirty="0" smtClean="0"/>
          </a:p>
          <a:p>
            <a:pPr algn="just">
              <a:spcBef>
                <a:spcPct val="50000"/>
              </a:spcBef>
            </a:pPr>
            <a:r>
              <a:rPr lang="en-US" sz="2800" dirty="0" smtClean="0"/>
              <a:t>							 c.f. John 5:30                           </a:t>
            </a:r>
            <a:endParaRPr lang="en-US" sz="2800" dirty="0"/>
          </a:p>
        </p:txBody>
      </p:sp>
    </p:spTree>
  </p:cSld>
  <p:clrMapOvr>
    <a:masterClrMapping/>
  </p:clrMapOvr>
  <p:transition>
    <p:check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27651" name="Text Box 11"/>
          <p:cNvSpPr txBox="1">
            <a:spLocks noChangeArrowheads="1"/>
          </p:cNvSpPr>
          <p:nvPr/>
        </p:nvSpPr>
        <p:spPr bwMode="auto">
          <a:xfrm>
            <a:off x="3733800" y="5410200"/>
            <a:ext cx="5410200" cy="954088"/>
          </a:xfrm>
          <a:prstGeom prst="rect">
            <a:avLst/>
          </a:prstGeom>
          <a:noFill/>
          <a:ln w="9525">
            <a:noFill/>
            <a:miter lim="800000"/>
            <a:headEnd/>
            <a:tailEnd/>
          </a:ln>
        </p:spPr>
        <p:txBody>
          <a:bodyPr>
            <a:spAutoFit/>
          </a:bodyPr>
          <a:lstStyle/>
          <a:p>
            <a:pPr marL="234950" indent="-234950" algn="just">
              <a:spcBef>
                <a:spcPct val="50000"/>
              </a:spcBef>
              <a:buFontTx/>
              <a:buChar char="•"/>
            </a:pPr>
            <a:r>
              <a:rPr lang="en-US" sz="2800" b="1"/>
              <a:t>You’ll receive your eternal destiny, Matthew 25:31-34,41.</a:t>
            </a:r>
          </a:p>
        </p:txBody>
      </p:sp>
      <p:sp>
        <p:nvSpPr>
          <p:cNvPr id="27652" name="Text Box 13"/>
          <p:cNvSpPr txBox="1">
            <a:spLocks noChangeArrowheads="1"/>
          </p:cNvSpPr>
          <p:nvPr/>
        </p:nvSpPr>
        <p:spPr bwMode="auto">
          <a:xfrm>
            <a:off x="3733800" y="3276600"/>
            <a:ext cx="5334000" cy="954088"/>
          </a:xfrm>
          <a:prstGeom prst="rect">
            <a:avLst/>
          </a:prstGeom>
          <a:noFill/>
          <a:ln w="9525">
            <a:noFill/>
            <a:miter lim="800000"/>
            <a:headEnd/>
            <a:tailEnd/>
          </a:ln>
        </p:spPr>
        <p:txBody>
          <a:bodyPr>
            <a:spAutoFit/>
          </a:bodyPr>
          <a:lstStyle/>
          <a:p>
            <a:pPr marL="234950" indent="-234950" algn="just">
              <a:spcBef>
                <a:spcPct val="50000"/>
              </a:spcBef>
              <a:buFontTx/>
              <a:buChar char="•"/>
            </a:pPr>
            <a:r>
              <a:rPr lang="en-US" sz="2800" b="1"/>
              <a:t>You will be judged for your life, Hebrews 9:27.</a:t>
            </a:r>
          </a:p>
        </p:txBody>
      </p:sp>
      <p:sp>
        <p:nvSpPr>
          <p:cNvPr id="27653" name="Text Box 14"/>
          <p:cNvSpPr txBox="1">
            <a:spLocks noChangeArrowheads="1"/>
          </p:cNvSpPr>
          <p:nvPr/>
        </p:nvSpPr>
        <p:spPr bwMode="auto">
          <a:xfrm>
            <a:off x="3733800" y="4343400"/>
            <a:ext cx="5334000" cy="954088"/>
          </a:xfrm>
          <a:prstGeom prst="rect">
            <a:avLst/>
          </a:prstGeom>
          <a:noFill/>
          <a:ln w="9525">
            <a:noFill/>
            <a:miter lim="800000"/>
            <a:headEnd/>
            <a:tailEnd/>
          </a:ln>
        </p:spPr>
        <p:txBody>
          <a:bodyPr>
            <a:spAutoFit/>
          </a:bodyPr>
          <a:lstStyle/>
          <a:p>
            <a:pPr marL="234950" indent="-234950" algn="just">
              <a:spcBef>
                <a:spcPct val="50000"/>
              </a:spcBef>
              <a:buFontTx/>
              <a:buChar char="•"/>
            </a:pPr>
            <a:r>
              <a:rPr lang="en-US" sz="2800" b="1"/>
              <a:t>You'll receive just judgment, II Corinthians 5:10.</a:t>
            </a:r>
          </a:p>
        </p:txBody>
      </p:sp>
      <p:pic>
        <p:nvPicPr>
          <p:cNvPr id="27654" name="Picture 15"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0"/>
            <a:ext cx="4648200" cy="6858000"/>
          </a:xfrm>
          <a:prstGeom prst="rect">
            <a:avLst/>
          </a:prstGeom>
          <a:noFill/>
          <a:ln w="9525">
            <a:noFill/>
            <a:miter lim="800000"/>
            <a:headEnd/>
            <a:tailEnd/>
          </a:ln>
        </p:spPr>
      </p:pic>
      <p:sp>
        <p:nvSpPr>
          <p:cNvPr id="27655" name="AutoShape 16" descr="Newsprint"/>
          <p:cNvSpPr>
            <a:spLocks noChangeArrowheads="1"/>
          </p:cNvSpPr>
          <p:nvPr/>
        </p:nvSpPr>
        <p:spPr bwMode="auto">
          <a:xfrm rot="-300341">
            <a:off x="685800" y="1751013"/>
            <a:ext cx="2438400" cy="611187"/>
          </a:xfrm>
          <a:prstGeom prst="plaque">
            <a:avLst>
              <a:gd name="adj" fmla="val 16667"/>
            </a:avLst>
          </a:prstGeom>
          <a:noFill/>
          <a:ln w="57150">
            <a:solidFill>
              <a:schemeClr val="tx1"/>
            </a:solidFill>
            <a:miter lim="800000"/>
            <a:headEnd/>
            <a:tailEnd/>
          </a:ln>
        </p:spPr>
        <p:txBody>
          <a:bodyPr wrap="none" anchor="ctr"/>
          <a:lstStyle/>
          <a:p>
            <a:pPr algn="ctr"/>
            <a:r>
              <a:rPr lang="en-US" sz="2800" b="1"/>
              <a:t>YOUR NAME</a:t>
            </a:r>
          </a:p>
        </p:txBody>
      </p:sp>
      <p:sp>
        <p:nvSpPr>
          <p:cNvPr id="27656" name="Text Box 17"/>
          <p:cNvSpPr txBox="1">
            <a:spLocks noChangeArrowheads="1"/>
          </p:cNvSpPr>
          <p:nvPr/>
        </p:nvSpPr>
        <p:spPr bwMode="auto">
          <a:xfrm rot="-291548">
            <a:off x="304800" y="3016250"/>
            <a:ext cx="3276600" cy="336550"/>
          </a:xfrm>
          <a:prstGeom prst="rect">
            <a:avLst/>
          </a:prstGeom>
          <a:noFill/>
          <a:ln w="9525">
            <a:noFill/>
            <a:miter lim="800000"/>
            <a:headEnd/>
            <a:tailEnd/>
          </a:ln>
        </p:spPr>
        <p:txBody>
          <a:bodyPr>
            <a:spAutoFit/>
          </a:bodyPr>
          <a:lstStyle/>
          <a:p>
            <a:pPr algn="ctr">
              <a:spcBef>
                <a:spcPct val="50000"/>
              </a:spcBef>
            </a:pPr>
            <a:r>
              <a:rPr lang="en-US" sz="1600" b="1"/>
              <a:t>_____  -  _____</a:t>
            </a:r>
          </a:p>
        </p:txBody>
      </p:sp>
      <p:sp>
        <p:nvSpPr>
          <p:cNvPr id="27657" name="Text Box 18"/>
          <p:cNvSpPr txBox="1">
            <a:spLocks noChangeArrowheads="1"/>
          </p:cNvSpPr>
          <p:nvPr/>
        </p:nvSpPr>
        <p:spPr bwMode="auto">
          <a:xfrm rot="-474887">
            <a:off x="228600" y="4022725"/>
            <a:ext cx="3429000" cy="1311275"/>
          </a:xfrm>
          <a:prstGeom prst="rect">
            <a:avLst/>
          </a:prstGeom>
          <a:noFill/>
          <a:ln w="9525">
            <a:noFill/>
            <a:miter lim="800000"/>
            <a:headEnd/>
            <a:tailEnd/>
          </a:ln>
        </p:spPr>
        <p:txBody>
          <a:bodyPr>
            <a:spAutoFit/>
          </a:bodyPr>
          <a:lstStyle/>
          <a:p>
            <a:pPr algn="ctr">
              <a:spcBef>
                <a:spcPct val="50000"/>
              </a:spcBef>
            </a:pPr>
            <a:r>
              <a:rPr lang="en-US" sz="4000" b="1">
                <a:latin typeface="Monotype Corsiva" pitchFamily="66" charset="0"/>
              </a:rPr>
              <a:t>In Loving                                          Memory</a:t>
            </a:r>
          </a:p>
        </p:txBody>
      </p:sp>
      <p:sp>
        <p:nvSpPr>
          <p:cNvPr id="14" name="AutoShape 7"/>
          <p:cNvSpPr>
            <a:spLocks noChangeArrowheads="1"/>
          </p:cNvSpPr>
          <p:nvPr/>
        </p:nvSpPr>
        <p:spPr bwMode="auto">
          <a:xfrm>
            <a:off x="4038600" y="152400"/>
            <a:ext cx="4800600" cy="1905000"/>
          </a:xfrm>
          <a:prstGeom prst="wedgeRectCallout">
            <a:avLst>
              <a:gd name="adj1" fmla="val -93150"/>
              <a:gd name="adj2" fmla="val 10978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800" b="1" dirty="0"/>
              <a:t>Your dash is not complete!</a:t>
            </a:r>
          </a:p>
          <a:p>
            <a:pPr algn="ctr">
              <a:defRPr/>
            </a:pPr>
            <a:endParaRPr lang="en-US" sz="500" dirty="0"/>
          </a:p>
          <a:p>
            <a:pPr algn="ctr">
              <a:defRPr/>
            </a:pPr>
            <a:r>
              <a:rPr lang="en-US" sz="2800" dirty="0"/>
              <a:t>The question is, </a:t>
            </a:r>
            <a:r>
              <a:rPr lang="en-US" sz="2800" i="1" dirty="0"/>
              <a:t>“When      will it be complete and          are you ready?”</a:t>
            </a:r>
          </a:p>
        </p:txBody>
      </p:sp>
      <p:sp>
        <p:nvSpPr>
          <p:cNvPr id="15" name="Text Box 12"/>
          <p:cNvSpPr txBox="1">
            <a:spLocks noChangeArrowheads="1"/>
          </p:cNvSpPr>
          <p:nvPr/>
        </p:nvSpPr>
        <p:spPr bwMode="auto">
          <a:xfrm>
            <a:off x="3733800" y="2209800"/>
            <a:ext cx="5334000" cy="954107"/>
          </a:xfrm>
          <a:prstGeom prst="rect">
            <a:avLst/>
          </a:prstGeom>
          <a:noFill/>
          <a:ln w="9525">
            <a:noFill/>
            <a:miter lim="800000"/>
            <a:headEnd/>
            <a:tailEnd/>
          </a:ln>
          <a:effectLst/>
        </p:spPr>
        <p:txBody>
          <a:bodyPr>
            <a:spAutoFit/>
          </a:bodyPr>
          <a:lstStyle/>
          <a:p>
            <a:pPr marL="234950" indent="-234950" algn="just">
              <a:spcBef>
                <a:spcPct val="50000"/>
              </a:spcBef>
              <a:buFontTx/>
              <a:buChar char="•"/>
              <a:defRPr/>
            </a:pPr>
            <a:r>
              <a:rPr lang="en-US" sz="2800" b="1" dirty="0">
                <a:effectLst>
                  <a:glow rad="63500">
                    <a:srgbClr val="FFFFFF"/>
                  </a:glow>
                </a:effectLst>
              </a:rPr>
              <a:t>You do not know when that  day will come, James 4:14.</a:t>
            </a:r>
          </a:p>
        </p:txBody>
      </p:sp>
    </p:spTree>
  </p:cSld>
  <p:clrMapOvr>
    <a:masterClrMapping/>
  </p:clrMapOvr>
  <p:transition>
    <p:check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28675" name="Text Box 2"/>
          <p:cNvSpPr txBox="1">
            <a:spLocks noChangeArrowheads="1"/>
          </p:cNvSpPr>
          <p:nvPr/>
        </p:nvSpPr>
        <p:spPr bwMode="auto">
          <a:xfrm>
            <a:off x="152400" y="152400"/>
            <a:ext cx="8839200" cy="6556375"/>
          </a:xfrm>
          <a:prstGeom prst="rect">
            <a:avLst/>
          </a:prstGeom>
          <a:noFill/>
          <a:ln w="9525">
            <a:noFill/>
            <a:miter lim="800000"/>
            <a:headEnd/>
            <a:tailEnd/>
          </a:ln>
        </p:spPr>
        <p:txBody>
          <a:bodyPr>
            <a:spAutoFit/>
          </a:bodyPr>
          <a:lstStyle/>
          <a:p>
            <a:pPr algn="just"/>
            <a:r>
              <a:rPr lang="en-US" sz="2800" b="1"/>
              <a:t>Matthew 25:31-34; 41 </a:t>
            </a:r>
            <a:r>
              <a:rPr lang="en-US" sz="2800"/>
              <a:t>- "When the Son of Man comes in His glory, and all the holy angels with Him, then He will sit on the throne of His glory.</a:t>
            </a:r>
          </a:p>
          <a:p>
            <a:pPr algn="just"/>
            <a:r>
              <a:rPr lang="en-US" sz="2800"/>
              <a:t>32 "All the nations will be gathered before Him, and </a:t>
            </a:r>
            <a:r>
              <a:rPr lang="en-US" sz="2800">
                <a:solidFill>
                  <a:srgbClr val="FF3300"/>
                </a:solidFill>
              </a:rPr>
              <a:t>He will separate them one from another, as a shepherd divides his sheep from the goats.</a:t>
            </a:r>
          </a:p>
          <a:p>
            <a:pPr algn="just"/>
            <a:r>
              <a:rPr lang="en-US" sz="2800"/>
              <a:t>33 "And He will set the sheep on His right hand, but the goats on the left.</a:t>
            </a:r>
          </a:p>
          <a:p>
            <a:pPr algn="just"/>
            <a:r>
              <a:rPr lang="en-US" sz="2800"/>
              <a:t>34 "Then the King will say to those on His right hand, </a:t>
            </a:r>
            <a:r>
              <a:rPr lang="en-US" sz="2800">
                <a:solidFill>
                  <a:srgbClr val="FF3300"/>
                </a:solidFill>
              </a:rPr>
              <a:t>'Come, you blessed of My Father, inherit the kingdom prepared for you from the foundation of the world: </a:t>
            </a:r>
          </a:p>
          <a:p>
            <a:pPr algn="just"/>
            <a:endParaRPr lang="en-US" sz="1600">
              <a:solidFill>
                <a:srgbClr val="FF3300"/>
              </a:solidFill>
            </a:endParaRPr>
          </a:p>
          <a:p>
            <a:pPr algn="just"/>
            <a:r>
              <a:rPr lang="en-US" sz="2800"/>
              <a:t>41 "Then He will also say to those on the left hand, </a:t>
            </a:r>
            <a:r>
              <a:rPr lang="en-US" sz="2800">
                <a:solidFill>
                  <a:srgbClr val="FF3300"/>
                </a:solidFill>
              </a:rPr>
              <a:t>'Depart from Me, you cursed, into the everlasting fire prepared for the devil and his angels:	</a:t>
            </a:r>
            <a:r>
              <a:rPr lang="en-US" sz="2800"/>
              <a:t>                                           </a:t>
            </a:r>
          </a:p>
        </p:txBody>
      </p:sp>
    </p:spTree>
  </p:cSld>
  <p:clrMapOvr>
    <a:masterClrMapping/>
  </p:clrMapOvr>
  <p:transition>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48142" name="WordArt 14"/>
          <p:cNvSpPr>
            <a:spLocks noChangeArrowheads="1" noChangeShapeType="1" noTextEdit="1"/>
          </p:cNvSpPr>
          <p:nvPr/>
        </p:nvSpPr>
        <p:spPr bwMode="auto">
          <a:xfrm>
            <a:off x="3505200" y="3810000"/>
            <a:ext cx="4267200" cy="12192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C000"/>
                </a:solidFill>
                <a:effectLst>
                  <a:glow rad="63500">
                    <a:schemeClr val="accent4">
                      <a:satMod val="175000"/>
                      <a:alpha val="40000"/>
                    </a:schemeClr>
                  </a:glow>
                  <a:outerShdw dist="35921" dir="2700000" algn="ctr" rotWithShape="0">
                    <a:srgbClr val="808080">
                      <a:alpha val="80000"/>
                    </a:srgbClr>
                  </a:outerShdw>
                </a:effectLst>
                <a:latin typeface="Arial Black"/>
              </a:rPr>
              <a:t>WHAT WILL</a:t>
            </a:r>
          </a:p>
        </p:txBody>
      </p:sp>
      <p:sp>
        <p:nvSpPr>
          <p:cNvPr id="48147" name="WordArt 19"/>
          <p:cNvSpPr>
            <a:spLocks noChangeArrowheads="1" noChangeShapeType="1" noTextEdit="1"/>
          </p:cNvSpPr>
          <p:nvPr/>
        </p:nvSpPr>
        <p:spPr bwMode="auto">
          <a:xfrm>
            <a:off x="3200400" y="381000"/>
            <a:ext cx="5562600" cy="11430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C000"/>
                </a:solidFill>
                <a:effectLst>
                  <a:glow rad="63500">
                    <a:schemeClr val="accent4">
                      <a:satMod val="175000"/>
                      <a:alpha val="40000"/>
                    </a:schemeClr>
                  </a:glow>
                  <a:outerShdw dist="35921" dir="2700000" algn="ctr" rotWithShape="0">
                    <a:srgbClr val="808080">
                      <a:alpha val="80000"/>
                    </a:srgbClr>
                  </a:outerShdw>
                </a:effectLst>
                <a:latin typeface="Arial Black"/>
              </a:rPr>
              <a:t>THE "DASH"</a:t>
            </a:r>
          </a:p>
        </p:txBody>
      </p:sp>
      <p:sp>
        <p:nvSpPr>
          <p:cNvPr id="48141" name="WordArt 13"/>
          <p:cNvSpPr>
            <a:spLocks noChangeArrowheads="1" noChangeShapeType="1" noTextEdit="1"/>
          </p:cNvSpPr>
          <p:nvPr/>
        </p:nvSpPr>
        <p:spPr bwMode="auto">
          <a:xfrm>
            <a:off x="3429000" y="1752600"/>
            <a:ext cx="5486400" cy="11430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C000"/>
                </a:solidFill>
                <a:effectLst>
                  <a:glow rad="63500">
                    <a:schemeClr val="accent4">
                      <a:satMod val="175000"/>
                      <a:alpha val="40000"/>
                    </a:schemeClr>
                  </a:glow>
                  <a:outerShdw dist="35921" dir="2700000" algn="ctr" rotWithShape="0">
                    <a:srgbClr val="808080">
                      <a:alpha val="80000"/>
                    </a:srgbClr>
                  </a:outerShdw>
                </a:effectLst>
                <a:latin typeface="Arial Black"/>
              </a:rPr>
              <a:t>OF LIFE...</a:t>
            </a:r>
          </a:p>
        </p:txBody>
      </p:sp>
      <p:sp>
        <p:nvSpPr>
          <p:cNvPr id="48151" name="Rectangle 23"/>
          <p:cNvSpPr>
            <a:spLocks noChangeArrowheads="1"/>
          </p:cNvSpPr>
          <p:nvPr/>
        </p:nvSpPr>
        <p:spPr bwMode="auto">
          <a:xfrm>
            <a:off x="3276600" y="3124200"/>
            <a:ext cx="56388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48153" name="WordArt 25"/>
          <p:cNvSpPr>
            <a:spLocks noChangeArrowheads="1" noChangeShapeType="1" noTextEdit="1"/>
          </p:cNvSpPr>
          <p:nvPr/>
        </p:nvSpPr>
        <p:spPr bwMode="auto">
          <a:xfrm>
            <a:off x="7467600" y="3657600"/>
            <a:ext cx="1524000" cy="26670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FFFF"/>
                </a:solidFill>
                <a:effectLst>
                  <a:glow rad="63500">
                    <a:schemeClr val="accent4">
                      <a:satMod val="175000"/>
                      <a:alpha val="40000"/>
                    </a:schemeClr>
                  </a:glow>
                  <a:outerShdw dist="35921" dir="2700000" algn="ctr" rotWithShape="0">
                    <a:srgbClr val="808080">
                      <a:alpha val="80000"/>
                    </a:srgbClr>
                  </a:outerShdw>
                </a:effectLst>
                <a:latin typeface="Arial Black"/>
              </a:rPr>
              <a:t>?</a:t>
            </a:r>
          </a:p>
        </p:txBody>
      </p:sp>
      <p:sp>
        <p:nvSpPr>
          <p:cNvPr id="48149" name="WordArt 21"/>
          <p:cNvSpPr>
            <a:spLocks noChangeArrowheads="1" noChangeShapeType="1" noTextEdit="1"/>
          </p:cNvSpPr>
          <p:nvPr/>
        </p:nvSpPr>
        <p:spPr bwMode="auto">
          <a:xfrm>
            <a:off x="3886200" y="5181600"/>
            <a:ext cx="4419600" cy="1219200"/>
          </a:xfrm>
          <a:prstGeom prst="rect">
            <a:avLst/>
          </a:prstGeom>
        </p:spPr>
        <p:txBody>
          <a:bodyPr wrap="none" fromWordArt="1">
            <a:prstTxWarp prst="textPlain">
              <a:avLst>
                <a:gd name="adj" fmla="val 50000"/>
              </a:avLst>
            </a:prstTxWarp>
          </a:bodyPr>
          <a:lstStyle/>
          <a:p>
            <a:pPr algn="ctr">
              <a:defRPr/>
            </a:pPr>
            <a:r>
              <a:rPr lang="en-US" sz="3600" kern="10" dirty="0">
                <a:ln w="9525">
                  <a:solidFill>
                    <a:srgbClr val="000000"/>
                  </a:solidFill>
                  <a:round/>
                  <a:headEnd/>
                  <a:tailEnd/>
                </a:ln>
                <a:solidFill>
                  <a:srgbClr val="FFC000"/>
                </a:solidFill>
                <a:effectLst>
                  <a:glow rad="63500">
                    <a:schemeClr val="accent4">
                      <a:satMod val="175000"/>
                      <a:alpha val="40000"/>
                    </a:schemeClr>
                  </a:glow>
                  <a:outerShdw dist="35921" dir="2700000" algn="ctr" rotWithShape="0">
                    <a:srgbClr val="808080">
                      <a:alpha val="80000"/>
                    </a:srgbClr>
                  </a:outerShdw>
                </a:effectLst>
                <a:latin typeface="Arial Black"/>
              </a:rPr>
              <a:t>YOURS SAY</a:t>
            </a:r>
          </a:p>
        </p:txBody>
      </p:sp>
      <p:pic>
        <p:nvPicPr>
          <p:cNvPr id="29705" name="Picture 26"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0"/>
            <a:ext cx="4648200" cy="6858000"/>
          </a:xfrm>
          <a:prstGeom prst="rect">
            <a:avLst/>
          </a:prstGeom>
          <a:noFill/>
          <a:ln w="9525">
            <a:noFill/>
            <a:miter lim="800000"/>
            <a:headEnd/>
            <a:tailEnd/>
          </a:ln>
        </p:spPr>
      </p:pic>
      <p:sp>
        <p:nvSpPr>
          <p:cNvPr id="29706" name="AutoShape 27" descr="Newsprint"/>
          <p:cNvSpPr>
            <a:spLocks noChangeArrowheads="1"/>
          </p:cNvSpPr>
          <p:nvPr/>
        </p:nvSpPr>
        <p:spPr bwMode="auto">
          <a:xfrm rot="-300341">
            <a:off x="685800" y="1751013"/>
            <a:ext cx="2438400" cy="611187"/>
          </a:xfrm>
          <a:prstGeom prst="plaque">
            <a:avLst>
              <a:gd name="adj" fmla="val 16667"/>
            </a:avLst>
          </a:prstGeom>
          <a:noFill/>
          <a:ln w="57150">
            <a:solidFill>
              <a:schemeClr val="tx1"/>
            </a:solidFill>
            <a:miter lim="800000"/>
            <a:headEnd/>
            <a:tailEnd/>
          </a:ln>
        </p:spPr>
        <p:txBody>
          <a:bodyPr wrap="none" anchor="ctr"/>
          <a:lstStyle/>
          <a:p>
            <a:pPr algn="ctr"/>
            <a:r>
              <a:rPr lang="en-US" sz="2800" b="1"/>
              <a:t>YOUR NAME</a:t>
            </a:r>
          </a:p>
        </p:txBody>
      </p:sp>
      <p:sp>
        <p:nvSpPr>
          <p:cNvPr id="29707" name="Text Box 28"/>
          <p:cNvSpPr txBox="1">
            <a:spLocks noChangeArrowheads="1"/>
          </p:cNvSpPr>
          <p:nvPr/>
        </p:nvSpPr>
        <p:spPr bwMode="auto">
          <a:xfrm rot="-291548">
            <a:off x="304800" y="3016250"/>
            <a:ext cx="3276600" cy="336550"/>
          </a:xfrm>
          <a:prstGeom prst="rect">
            <a:avLst/>
          </a:prstGeom>
          <a:noFill/>
          <a:ln w="9525">
            <a:noFill/>
            <a:miter lim="800000"/>
            <a:headEnd/>
            <a:tailEnd/>
          </a:ln>
        </p:spPr>
        <p:txBody>
          <a:bodyPr>
            <a:spAutoFit/>
          </a:bodyPr>
          <a:lstStyle/>
          <a:p>
            <a:pPr algn="ctr">
              <a:spcBef>
                <a:spcPct val="50000"/>
              </a:spcBef>
            </a:pPr>
            <a:r>
              <a:rPr lang="en-US" sz="1600" b="1"/>
              <a:t>_____  -  _____</a:t>
            </a:r>
          </a:p>
        </p:txBody>
      </p:sp>
      <p:sp>
        <p:nvSpPr>
          <p:cNvPr id="29708" name="Text Box 29"/>
          <p:cNvSpPr txBox="1">
            <a:spLocks noChangeArrowheads="1"/>
          </p:cNvSpPr>
          <p:nvPr/>
        </p:nvSpPr>
        <p:spPr bwMode="auto">
          <a:xfrm rot="-474887">
            <a:off x="228600" y="4022725"/>
            <a:ext cx="3429000" cy="1311275"/>
          </a:xfrm>
          <a:prstGeom prst="rect">
            <a:avLst/>
          </a:prstGeom>
          <a:noFill/>
          <a:ln w="9525">
            <a:noFill/>
            <a:miter lim="800000"/>
            <a:headEnd/>
            <a:tailEnd/>
          </a:ln>
        </p:spPr>
        <p:txBody>
          <a:bodyPr>
            <a:spAutoFit/>
          </a:bodyPr>
          <a:lstStyle/>
          <a:p>
            <a:pPr algn="ctr">
              <a:spcBef>
                <a:spcPct val="50000"/>
              </a:spcBef>
            </a:pPr>
            <a:r>
              <a:rPr lang="en-US" sz="4000" b="1">
                <a:latin typeface="Monotype Corsiva" pitchFamily="66" charset="0"/>
              </a:rPr>
              <a:t>In Loving                                          Memory</a:t>
            </a:r>
          </a:p>
        </p:txBody>
      </p:sp>
      <p:sp>
        <p:nvSpPr>
          <p:cNvPr id="20" name="Explosion 2 19"/>
          <p:cNvSpPr/>
          <p:nvPr/>
        </p:nvSpPr>
        <p:spPr>
          <a:xfrm>
            <a:off x="1805" y="3813050"/>
            <a:ext cx="4034330" cy="3033995"/>
          </a:xfrm>
          <a:prstGeom prst="irregularSeal2">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1" name="TextBox 20"/>
          <p:cNvSpPr txBox="1"/>
          <p:nvPr/>
        </p:nvSpPr>
        <p:spPr>
          <a:xfrm rot="20680472">
            <a:off x="-158637" y="4512432"/>
            <a:ext cx="4062213" cy="1657377"/>
          </a:xfrm>
          <a:prstGeom prst="rect">
            <a:avLst/>
          </a:prstGeom>
          <a:noFill/>
        </p:spPr>
        <p:txBody>
          <a:bodyPr>
            <a:spAutoFit/>
          </a:bodyPr>
          <a:lstStyle/>
          <a:p>
            <a:pPr algn="ctr">
              <a:lnSpc>
                <a:spcPct val="90000"/>
              </a:lnSpc>
              <a:defRPr/>
            </a:pPr>
            <a:r>
              <a:rPr lang="en-US" sz="2800" b="1" dirty="0">
                <a:solidFill>
                  <a:srgbClr val="FFC000"/>
                </a:solidFill>
                <a:effectLst>
                  <a:glow rad="63500">
                    <a:srgbClr val="080808"/>
                  </a:glow>
                </a:effectLst>
                <a:latin typeface="Arial" pitchFamily="34" charset="0"/>
                <a:cs typeface="Arial" pitchFamily="34" charset="0"/>
              </a:rPr>
              <a:t>Obey The Gospel:</a:t>
            </a:r>
          </a:p>
          <a:p>
            <a:pPr algn="ctr">
              <a:lnSpc>
                <a:spcPct val="90000"/>
              </a:lnSpc>
              <a:defRPr/>
            </a:pPr>
            <a:endParaRPr lang="en-US" sz="500" b="1" dirty="0">
              <a:solidFill>
                <a:srgbClr val="FFC000"/>
              </a:solidFill>
              <a:effectLst>
                <a:glow rad="63500">
                  <a:srgbClr val="080808"/>
                </a:glow>
              </a:effectLst>
              <a:latin typeface="Arial" pitchFamily="34" charset="0"/>
              <a:cs typeface="Arial" pitchFamily="34" charset="0"/>
            </a:endParaRPr>
          </a:p>
          <a:p>
            <a:pPr algn="ctr">
              <a:lnSpc>
                <a:spcPct val="90000"/>
              </a:lnSpc>
              <a:defRPr/>
            </a:pPr>
            <a:r>
              <a:rPr lang="en-US" sz="2000" dirty="0">
                <a:solidFill>
                  <a:srgbClr val="FFC000"/>
                </a:solidFill>
                <a:effectLst>
                  <a:glow rad="63500">
                    <a:srgbClr val="080808"/>
                  </a:glow>
                </a:effectLst>
                <a:latin typeface="Arial" pitchFamily="34" charset="0"/>
                <a:cs typeface="Arial" pitchFamily="34" charset="0"/>
              </a:rPr>
              <a:t>Believe, John 8:24</a:t>
            </a:r>
          </a:p>
          <a:p>
            <a:pPr algn="ctr">
              <a:lnSpc>
                <a:spcPct val="90000"/>
              </a:lnSpc>
              <a:defRPr/>
            </a:pPr>
            <a:r>
              <a:rPr lang="en-US" sz="2000" dirty="0">
                <a:solidFill>
                  <a:srgbClr val="FFC000"/>
                </a:solidFill>
                <a:effectLst>
                  <a:glow rad="63500">
                    <a:srgbClr val="080808"/>
                  </a:glow>
                </a:effectLst>
                <a:latin typeface="Arial" pitchFamily="34" charset="0"/>
                <a:cs typeface="Arial" pitchFamily="34" charset="0"/>
              </a:rPr>
              <a:t>Repent, Luke 13:3</a:t>
            </a:r>
          </a:p>
          <a:p>
            <a:pPr algn="ctr">
              <a:lnSpc>
                <a:spcPct val="90000"/>
              </a:lnSpc>
              <a:defRPr/>
            </a:pPr>
            <a:r>
              <a:rPr lang="en-US" sz="2000" dirty="0">
                <a:solidFill>
                  <a:srgbClr val="FFC000"/>
                </a:solidFill>
                <a:effectLst>
                  <a:glow rad="63500">
                    <a:srgbClr val="080808"/>
                  </a:glow>
                </a:effectLst>
                <a:latin typeface="Arial" pitchFamily="34" charset="0"/>
                <a:cs typeface="Arial" pitchFamily="34" charset="0"/>
              </a:rPr>
              <a:t>Confess, Matthew 10:32</a:t>
            </a:r>
          </a:p>
          <a:p>
            <a:pPr algn="ctr">
              <a:lnSpc>
                <a:spcPct val="90000"/>
              </a:lnSpc>
              <a:defRPr/>
            </a:pPr>
            <a:r>
              <a:rPr lang="en-US" sz="2000" dirty="0">
                <a:solidFill>
                  <a:srgbClr val="FFC000"/>
                </a:solidFill>
                <a:effectLst>
                  <a:glow rad="63500">
                    <a:srgbClr val="080808"/>
                  </a:glow>
                </a:effectLst>
                <a:latin typeface="Arial" pitchFamily="34" charset="0"/>
                <a:cs typeface="Arial" pitchFamily="34" charset="0"/>
              </a:rPr>
              <a:t>Baptized, Mark 16:16</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8147"/>
                                        </p:tgtEl>
                                        <p:attrNameLst>
                                          <p:attrName>style.visibility</p:attrName>
                                        </p:attrNameLst>
                                      </p:cBhvr>
                                      <p:to>
                                        <p:strVal val="visible"/>
                                      </p:to>
                                    </p:set>
                                    <p:animEffect transition="in" filter="checkerboard(across)">
                                      <p:cBhvr>
                                        <p:cTn id="7" dur="500"/>
                                        <p:tgtEl>
                                          <p:spTgt spid="48147"/>
                                        </p:tgtEl>
                                      </p:cBhvr>
                                    </p:animEffect>
                                  </p:childTnLst>
                                </p:cTn>
                              </p:par>
                              <p:par>
                                <p:cTn id="8" presetID="5" presetClass="entr" presetSubtype="10" fill="hold" nodeType="withEffect">
                                  <p:stCondLst>
                                    <p:cond delay="0"/>
                                  </p:stCondLst>
                                  <p:childTnLst>
                                    <p:set>
                                      <p:cBhvr>
                                        <p:cTn id="9" dur="1" fill="hold">
                                          <p:stCondLst>
                                            <p:cond delay="0"/>
                                          </p:stCondLst>
                                        </p:cTn>
                                        <p:tgtEl>
                                          <p:spTgt spid="48141"/>
                                        </p:tgtEl>
                                        <p:attrNameLst>
                                          <p:attrName>style.visibility</p:attrName>
                                        </p:attrNameLst>
                                      </p:cBhvr>
                                      <p:to>
                                        <p:strVal val="visible"/>
                                      </p:to>
                                    </p:set>
                                    <p:animEffect transition="in" filter="checkerboard(across)">
                                      <p:cBhvr>
                                        <p:cTn id="10" dur="500"/>
                                        <p:tgtEl>
                                          <p:spTgt spid="4814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8151"/>
                                        </p:tgtEl>
                                        <p:attrNameLst>
                                          <p:attrName>style.visibility</p:attrName>
                                        </p:attrNameLst>
                                      </p:cBhvr>
                                      <p:to>
                                        <p:strVal val="visible"/>
                                      </p:to>
                                    </p:set>
                                    <p:animEffect transition="in" filter="checkerboard(across)">
                                      <p:cBhvr>
                                        <p:cTn id="13" dur="500"/>
                                        <p:tgtEl>
                                          <p:spTgt spid="48151"/>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8153"/>
                                        </p:tgtEl>
                                        <p:attrNameLst>
                                          <p:attrName>style.visibility</p:attrName>
                                        </p:attrNameLst>
                                      </p:cBhvr>
                                      <p:to>
                                        <p:strVal val="visible"/>
                                      </p:to>
                                    </p:set>
                                    <p:animEffect transition="in" filter="checkerboard(across)">
                                      <p:cBhvr>
                                        <p:cTn id="18" dur="500"/>
                                        <p:tgtEl>
                                          <p:spTgt spid="48153"/>
                                        </p:tgtEl>
                                      </p:cBhvr>
                                    </p:animEffect>
                                  </p:childTnLst>
                                </p:cTn>
                              </p:par>
                              <p:par>
                                <p:cTn id="19" presetID="5" presetClass="entr" presetSubtype="10" fill="hold" nodeType="withEffect">
                                  <p:stCondLst>
                                    <p:cond delay="0"/>
                                  </p:stCondLst>
                                  <p:childTnLst>
                                    <p:set>
                                      <p:cBhvr>
                                        <p:cTn id="20" dur="1" fill="hold">
                                          <p:stCondLst>
                                            <p:cond delay="0"/>
                                          </p:stCondLst>
                                        </p:cTn>
                                        <p:tgtEl>
                                          <p:spTgt spid="48142"/>
                                        </p:tgtEl>
                                        <p:attrNameLst>
                                          <p:attrName>style.visibility</p:attrName>
                                        </p:attrNameLst>
                                      </p:cBhvr>
                                      <p:to>
                                        <p:strVal val="visible"/>
                                      </p:to>
                                    </p:set>
                                    <p:animEffect transition="in" filter="checkerboard(across)">
                                      <p:cBhvr>
                                        <p:cTn id="21" dur="500"/>
                                        <p:tgtEl>
                                          <p:spTgt spid="48142"/>
                                        </p:tgtEl>
                                      </p:cBhvr>
                                    </p:animEffect>
                                  </p:childTnLst>
                                </p:cTn>
                              </p:par>
                              <p:par>
                                <p:cTn id="22" presetID="5" presetClass="entr" presetSubtype="10" fill="hold" nodeType="withEffect">
                                  <p:stCondLst>
                                    <p:cond delay="0"/>
                                  </p:stCondLst>
                                  <p:childTnLst>
                                    <p:set>
                                      <p:cBhvr>
                                        <p:cTn id="23" dur="1" fill="hold">
                                          <p:stCondLst>
                                            <p:cond delay="0"/>
                                          </p:stCondLst>
                                        </p:cTn>
                                        <p:tgtEl>
                                          <p:spTgt spid="48149"/>
                                        </p:tgtEl>
                                        <p:attrNameLst>
                                          <p:attrName>style.visibility</p:attrName>
                                        </p:attrNameLst>
                                      </p:cBhvr>
                                      <p:to>
                                        <p:strVal val="visible"/>
                                      </p:to>
                                    </p:set>
                                    <p:animEffect transition="in" filter="checkerboard(across)">
                                      <p:cBhvr>
                                        <p:cTn id="24" dur="500"/>
                                        <p:tgtEl>
                                          <p:spTgt spid="48149"/>
                                        </p:tgtEl>
                                      </p:cBhvr>
                                    </p:animEffect>
                                  </p:childTnLst>
                                </p:cTn>
                              </p:par>
                            </p:childTnLst>
                          </p:cTn>
                        </p:par>
                      </p:childTnLst>
                    </p:cTn>
                  </p:par>
                  <p:par>
                    <p:cTn id="25" fill="hold">
                      <p:stCondLst>
                        <p:cond delay="indefinite"/>
                      </p:stCondLst>
                      <p:childTnLst>
                        <p:par>
                          <p:cTn id="26" fill="hold">
                            <p:stCondLst>
                              <p:cond delay="0"/>
                            </p:stCondLst>
                            <p:childTnLst>
                              <p:par>
                                <p:cTn id="27" presetID="49" presetClass="entr" presetSubtype="0" decel="10000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 calcmode="lin" valueType="num">
                                      <p:cBhvr>
                                        <p:cTn id="31" dur="500" fill="hold"/>
                                        <p:tgtEl>
                                          <p:spTgt spid="20"/>
                                        </p:tgtEl>
                                        <p:attrNameLst>
                                          <p:attrName>style.rotation</p:attrName>
                                        </p:attrNameLst>
                                      </p:cBhvr>
                                      <p:tavLst>
                                        <p:tav tm="0">
                                          <p:val>
                                            <p:fltVal val="360"/>
                                          </p:val>
                                        </p:tav>
                                        <p:tav tm="100000">
                                          <p:val>
                                            <p:fltVal val="0"/>
                                          </p:val>
                                        </p:tav>
                                      </p:tavLst>
                                    </p:anim>
                                    <p:animEffect transition="in" filter="fade">
                                      <p:cBhvr>
                                        <p:cTn id="32" dur="500"/>
                                        <p:tgtEl>
                                          <p:spTgt spid="20"/>
                                        </p:tgtEl>
                                      </p:cBhvr>
                                    </p:animEffect>
                                  </p:childTnLst>
                                </p:cTn>
                              </p:par>
                              <p:par>
                                <p:cTn id="33" presetID="49" presetClass="entr" presetSubtype="0" decel="10000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500" fill="hold"/>
                                        <p:tgtEl>
                                          <p:spTgt spid="21"/>
                                        </p:tgtEl>
                                        <p:attrNameLst>
                                          <p:attrName>ppt_w</p:attrName>
                                        </p:attrNameLst>
                                      </p:cBhvr>
                                      <p:tavLst>
                                        <p:tav tm="0">
                                          <p:val>
                                            <p:fltVal val="0"/>
                                          </p:val>
                                        </p:tav>
                                        <p:tav tm="100000">
                                          <p:val>
                                            <p:strVal val="#ppt_w"/>
                                          </p:val>
                                        </p:tav>
                                      </p:tavLst>
                                    </p:anim>
                                    <p:anim calcmode="lin" valueType="num">
                                      <p:cBhvr>
                                        <p:cTn id="36" dur="500" fill="hold"/>
                                        <p:tgtEl>
                                          <p:spTgt spid="21"/>
                                        </p:tgtEl>
                                        <p:attrNameLst>
                                          <p:attrName>ppt_h</p:attrName>
                                        </p:attrNameLst>
                                      </p:cBhvr>
                                      <p:tavLst>
                                        <p:tav tm="0">
                                          <p:val>
                                            <p:fltVal val="0"/>
                                          </p:val>
                                        </p:tav>
                                        <p:tav tm="100000">
                                          <p:val>
                                            <p:strVal val="#ppt_h"/>
                                          </p:val>
                                        </p:tav>
                                      </p:tavLst>
                                    </p:anim>
                                    <p:anim calcmode="lin" valueType="num">
                                      <p:cBhvr>
                                        <p:cTn id="37" dur="500" fill="hold"/>
                                        <p:tgtEl>
                                          <p:spTgt spid="21"/>
                                        </p:tgtEl>
                                        <p:attrNameLst>
                                          <p:attrName>style.rotation</p:attrName>
                                        </p:attrNameLst>
                                      </p:cBhvr>
                                      <p:tavLst>
                                        <p:tav tm="0">
                                          <p:val>
                                            <p:fltVal val="360"/>
                                          </p:val>
                                        </p:tav>
                                        <p:tav tm="100000">
                                          <p:val>
                                            <p:fltVal val="0"/>
                                          </p:val>
                                        </p:tav>
                                      </p:tavLst>
                                    </p:anim>
                                    <p:animEffect transition="in" filter="fade">
                                      <p:cBhvr>
                                        <p:cTn id="3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4099" name="Text Box 7"/>
          <p:cNvSpPr txBox="1">
            <a:spLocks noChangeArrowheads="1"/>
          </p:cNvSpPr>
          <p:nvPr/>
        </p:nvSpPr>
        <p:spPr bwMode="auto">
          <a:xfrm>
            <a:off x="3581400" y="2590800"/>
            <a:ext cx="5410200" cy="1816100"/>
          </a:xfrm>
          <a:prstGeom prst="rect">
            <a:avLst/>
          </a:prstGeom>
          <a:noFill/>
          <a:ln w="9525">
            <a:noFill/>
            <a:miter lim="800000"/>
            <a:headEnd/>
            <a:tailEnd/>
          </a:ln>
        </p:spPr>
        <p:txBody>
          <a:bodyPr>
            <a:spAutoFit/>
          </a:bodyPr>
          <a:lstStyle/>
          <a:p>
            <a:pPr algn="ctr">
              <a:spcBef>
                <a:spcPct val="50000"/>
              </a:spcBef>
            </a:pPr>
            <a:r>
              <a:rPr lang="en-US" sz="2800"/>
              <a:t>The </a:t>
            </a:r>
            <a:r>
              <a:rPr lang="en-US" sz="2800" b="1"/>
              <a:t>“Dash of Life” </a:t>
            </a:r>
            <a:r>
              <a:rPr lang="en-US" sz="2800"/>
              <a:t>is a sobering reality of the person’s life. But, there is a much greater question to consider…</a:t>
            </a:r>
          </a:p>
        </p:txBody>
      </p:sp>
      <p:pic>
        <p:nvPicPr>
          <p:cNvPr id="4100" name="Picture 8" descr="European Style Tombstone"/>
          <p:cNvPicPr>
            <a:picLocks noChangeAspect="1" noChangeArrowheads="1"/>
          </p:cNvPicPr>
          <p:nvPr/>
        </p:nvPicPr>
        <p:blipFill>
          <a:blip r:embed="rId3" cstate="print">
            <a:clrChange>
              <a:clrFrom>
                <a:srgbClr val="FFFFFF"/>
              </a:clrFrom>
              <a:clrTo>
                <a:srgbClr val="FFFFFF">
                  <a:alpha val="0"/>
                </a:srgbClr>
              </a:clrTo>
            </a:clrChange>
          </a:blip>
          <a:srcRect l="10294"/>
          <a:stretch>
            <a:fillRect/>
          </a:stretch>
        </p:blipFill>
        <p:spPr bwMode="auto">
          <a:xfrm>
            <a:off x="0" y="0"/>
            <a:ext cx="4648200" cy="6858000"/>
          </a:xfrm>
          <a:prstGeom prst="rect">
            <a:avLst/>
          </a:prstGeom>
          <a:noFill/>
          <a:ln w="9525">
            <a:noFill/>
            <a:miter lim="800000"/>
            <a:headEnd/>
            <a:tailEnd/>
          </a:ln>
        </p:spPr>
      </p:pic>
      <p:sp>
        <p:nvSpPr>
          <p:cNvPr id="4101" name="AutoShape 9" descr="Newsprint"/>
          <p:cNvSpPr>
            <a:spLocks noChangeArrowheads="1"/>
          </p:cNvSpPr>
          <p:nvPr/>
        </p:nvSpPr>
        <p:spPr bwMode="auto">
          <a:xfrm rot="-300341">
            <a:off x="685800" y="1751013"/>
            <a:ext cx="2438400" cy="611187"/>
          </a:xfrm>
          <a:prstGeom prst="plaque">
            <a:avLst>
              <a:gd name="adj" fmla="val 16667"/>
            </a:avLst>
          </a:prstGeom>
          <a:noFill/>
          <a:ln w="57150">
            <a:solidFill>
              <a:schemeClr val="tx1"/>
            </a:solidFill>
            <a:miter lim="800000"/>
            <a:headEnd/>
            <a:tailEnd/>
          </a:ln>
        </p:spPr>
        <p:txBody>
          <a:bodyPr wrap="none" anchor="ctr"/>
          <a:lstStyle/>
          <a:p>
            <a:pPr algn="ctr"/>
            <a:r>
              <a:rPr lang="en-US" sz="2800" b="1"/>
              <a:t>YOUR NAME</a:t>
            </a:r>
          </a:p>
        </p:txBody>
      </p:sp>
      <p:sp>
        <p:nvSpPr>
          <p:cNvPr id="4102" name="Text Box 10"/>
          <p:cNvSpPr txBox="1">
            <a:spLocks noChangeArrowheads="1"/>
          </p:cNvSpPr>
          <p:nvPr/>
        </p:nvSpPr>
        <p:spPr bwMode="auto">
          <a:xfrm rot="-291548">
            <a:off x="304800" y="3016250"/>
            <a:ext cx="3276600" cy="336550"/>
          </a:xfrm>
          <a:prstGeom prst="rect">
            <a:avLst/>
          </a:prstGeom>
          <a:noFill/>
          <a:ln w="9525">
            <a:noFill/>
            <a:miter lim="800000"/>
            <a:headEnd/>
            <a:tailEnd/>
          </a:ln>
        </p:spPr>
        <p:txBody>
          <a:bodyPr>
            <a:spAutoFit/>
          </a:bodyPr>
          <a:lstStyle/>
          <a:p>
            <a:pPr algn="ctr">
              <a:spcBef>
                <a:spcPct val="50000"/>
              </a:spcBef>
            </a:pPr>
            <a:r>
              <a:rPr lang="en-US" sz="1600" b="1"/>
              <a:t>_____  -  _____</a:t>
            </a:r>
          </a:p>
        </p:txBody>
      </p:sp>
      <p:sp>
        <p:nvSpPr>
          <p:cNvPr id="4103" name="Text Box 11"/>
          <p:cNvSpPr txBox="1">
            <a:spLocks noChangeArrowheads="1"/>
          </p:cNvSpPr>
          <p:nvPr/>
        </p:nvSpPr>
        <p:spPr bwMode="auto">
          <a:xfrm rot="-474887">
            <a:off x="228600" y="4022725"/>
            <a:ext cx="3429000" cy="1311275"/>
          </a:xfrm>
          <a:prstGeom prst="rect">
            <a:avLst/>
          </a:prstGeom>
          <a:noFill/>
          <a:ln w="9525">
            <a:noFill/>
            <a:miter lim="800000"/>
            <a:headEnd/>
            <a:tailEnd/>
          </a:ln>
        </p:spPr>
        <p:txBody>
          <a:bodyPr>
            <a:spAutoFit/>
          </a:bodyPr>
          <a:lstStyle/>
          <a:p>
            <a:pPr algn="ctr">
              <a:spcBef>
                <a:spcPct val="50000"/>
              </a:spcBef>
            </a:pPr>
            <a:r>
              <a:rPr lang="en-US" sz="4000" b="1">
                <a:latin typeface="Monotype Corsiva" pitchFamily="66" charset="0"/>
              </a:rPr>
              <a:t>In Loving                                          Memory</a:t>
            </a:r>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5123"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5124" name="Rectangle 4"/>
          <p:cNvSpPr>
            <a:spLocks noChangeArrowheads="1"/>
          </p:cNvSpPr>
          <p:nvPr/>
        </p:nvSpPr>
        <p:spPr bwMode="auto">
          <a:xfrm>
            <a:off x="5334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5125"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0"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school! </a:t>
            </a:r>
          </a:p>
          <a:p>
            <a:pPr algn="ctr">
              <a:defRPr/>
            </a:pPr>
            <a:endParaRPr lang="en-US" sz="800" dirty="0"/>
          </a:p>
          <a:p>
            <a:pPr algn="ctr">
              <a:defRPr/>
            </a:pPr>
            <a:r>
              <a:rPr lang="en-US" sz="2000" dirty="0"/>
              <a:t>You went K-12 and were involved in many activities and maybe went on to get a degree!</a:t>
            </a:r>
          </a:p>
        </p:txBody>
      </p:sp>
      <p:sp>
        <p:nvSpPr>
          <p:cNvPr id="11271" name="AutoShape 7"/>
          <p:cNvSpPr>
            <a:spLocks noChangeArrowheads="1"/>
          </p:cNvSpPr>
          <p:nvPr/>
        </p:nvSpPr>
        <p:spPr bwMode="auto">
          <a:xfrm>
            <a:off x="1447800" y="1828800"/>
            <a:ext cx="2971800" cy="1066800"/>
          </a:xfrm>
          <a:prstGeom prst="wedgeRectCallout">
            <a:avLst>
              <a:gd name="adj1" fmla="val 24838"/>
              <a:gd name="adj2" fmla="val 6696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married:</a:t>
            </a:r>
          </a:p>
          <a:p>
            <a:pPr algn="ctr">
              <a:defRPr/>
            </a:pPr>
            <a:endParaRPr lang="en-US" sz="300" dirty="0"/>
          </a:p>
          <a:p>
            <a:pPr algn="ctr">
              <a:defRPr/>
            </a:pPr>
            <a:r>
              <a:rPr lang="en-US" sz="2000" dirty="0"/>
              <a:t>You met Mr./Miss Right!</a:t>
            </a:r>
          </a:p>
          <a:p>
            <a:pPr algn="ctr">
              <a:defRPr/>
            </a:pPr>
            <a:r>
              <a:rPr lang="en-US" sz="2000" dirty="0"/>
              <a:t>And it was all over!</a:t>
            </a:r>
          </a:p>
        </p:txBody>
      </p:sp>
      <p:sp>
        <p:nvSpPr>
          <p:cNvPr id="5132" name="Rectangle 8"/>
          <p:cNvSpPr>
            <a:spLocks noChangeArrowheads="1"/>
          </p:cNvSpPr>
          <p:nvPr/>
        </p:nvSpPr>
        <p:spPr bwMode="auto">
          <a:xfrm>
            <a:off x="3200400" y="3124200"/>
            <a:ext cx="1143000" cy="762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273"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a:t>
            </a:r>
          </a:p>
          <a:p>
            <a:pPr algn="ctr">
              <a:defRPr/>
            </a:pPr>
            <a:r>
              <a:rPr lang="en-US" sz="2000" dirty="0"/>
              <a:t>____-____-____</a:t>
            </a:r>
          </a:p>
          <a:p>
            <a:pPr algn="ctr">
              <a:defRPr/>
            </a:pPr>
            <a:endParaRPr lang="en-US" sz="1000" dirty="0"/>
          </a:p>
          <a:p>
            <a:pPr algn="ctr">
              <a:defRPr/>
            </a:pPr>
            <a:r>
              <a:rPr lang="en-US" sz="2000" dirty="0"/>
              <a:t>And lived a life of carefree innocence!</a:t>
            </a:r>
          </a:p>
        </p:txBody>
      </p:sp>
      <p:sp>
        <p:nvSpPr>
          <p:cNvPr id="11274"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retired!</a:t>
            </a:r>
            <a:endParaRPr lang="en-US" sz="300" dirty="0"/>
          </a:p>
          <a:p>
            <a:pPr algn="ctr">
              <a:defRPr/>
            </a:pPr>
            <a:r>
              <a:rPr lang="en-US" sz="2000" dirty="0"/>
              <a:t>  Enjoying (holding on) to the last few years, months, days!</a:t>
            </a:r>
          </a:p>
          <a:p>
            <a:pPr algn="ctr">
              <a:defRPr/>
            </a:pPr>
            <a:r>
              <a:rPr lang="en-US" sz="2000" dirty="0"/>
              <a:t>____-____ -____ </a:t>
            </a:r>
          </a:p>
        </p:txBody>
      </p:sp>
      <p:sp>
        <p:nvSpPr>
          <p:cNvPr id="5139"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11276"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had ___Children:</a:t>
            </a:r>
          </a:p>
          <a:p>
            <a:pPr algn="ctr">
              <a:defRPr/>
            </a:pPr>
            <a:endParaRPr lang="en-US" sz="800" dirty="0"/>
          </a:p>
          <a:p>
            <a:pPr algn="ctr">
              <a:defRPr/>
            </a:pPr>
            <a:r>
              <a:rPr lang="en-US" sz="2000" dirty="0"/>
              <a:t>You never understood your parents love until you had your own! </a:t>
            </a:r>
          </a:p>
        </p:txBody>
      </p:sp>
      <p:sp>
        <p:nvSpPr>
          <p:cNvPr id="5143"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11278" name="AutoShape 14"/>
          <p:cNvSpPr>
            <a:spLocks noChangeArrowheads="1"/>
          </p:cNvSpPr>
          <p:nvPr/>
        </p:nvSpPr>
        <p:spPr bwMode="auto">
          <a:xfrm>
            <a:off x="3581400" y="4495800"/>
            <a:ext cx="2819400" cy="1981200"/>
          </a:xfrm>
          <a:prstGeom prst="wedgeRectCallout">
            <a:avLst>
              <a:gd name="adj1" fmla="val -75676"/>
              <a:gd name="adj2" fmla="val -7684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work!</a:t>
            </a:r>
          </a:p>
          <a:p>
            <a:pPr algn="ctr">
              <a:defRPr/>
            </a:pPr>
            <a:endParaRPr lang="en-US" sz="800" dirty="0"/>
          </a:p>
          <a:p>
            <a:pPr algn="ctr">
              <a:defRPr/>
            </a:pPr>
            <a:r>
              <a:rPr lang="en-US" sz="2000" dirty="0"/>
              <a:t>You were able to buy your first car, rent your first apartment, and cooked your first meal! </a:t>
            </a:r>
          </a:p>
        </p:txBody>
      </p:sp>
      <p:sp>
        <p:nvSpPr>
          <p:cNvPr id="5147"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5148" name="Rectangle 18"/>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5149" name="Rectangle 21"/>
          <p:cNvSpPr>
            <a:spLocks noChangeArrowheads="1"/>
          </p:cNvSpPr>
          <p:nvPr/>
        </p:nvSpPr>
        <p:spPr bwMode="auto">
          <a:xfrm>
            <a:off x="80772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1286" name="AutoShape 22"/>
          <p:cNvSpPr>
            <a:spLocks noChangeArrowheads="1"/>
          </p:cNvSpPr>
          <p:nvPr/>
        </p:nvSpPr>
        <p:spPr bwMode="auto">
          <a:xfrm>
            <a:off x="5943600" y="152400"/>
            <a:ext cx="2895600" cy="1981200"/>
          </a:xfrm>
          <a:prstGeom prst="wedgeRectCallout">
            <a:avLst>
              <a:gd name="adj1" fmla="val -23574"/>
              <a:gd name="adj2" fmla="val 94870"/>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During it all, </a:t>
            </a:r>
          </a:p>
          <a:p>
            <a:pPr algn="ctr">
              <a:defRPr/>
            </a:pPr>
            <a:endParaRPr lang="en-US" sz="800" u="sng" dirty="0"/>
          </a:p>
          <a:p>
            <a:pPr algn="ctr">
              <a:defRPr/>
            </a:pPr>
            <a:r>
              <a:rPr lang="en-US" sz="2000" dirty="0"/>
              <a:t>you lived, loved, labored, laughed through the good times and through the bad! </a:t>
            </a:r>
          </a:p>
        </p:txBody>
      </p:sp>
      <p:sp>
        <p:nvSpPr>
          <p:cNvPr id="11288" name="AutoShape 24"/>
          <p:cNvSpPr>
            <a:spLocks noChangeArrowheads="1"/>
          </p:cNvSpPr>
          <p:nvPr/>
        </p:nvSpPr>
        <p:spPr bwMode="auto">
          <a:xfrm>
            <a:off x="228600" y="152400"/>
            <a:ext cx="2514600" cy="1600200"/>
          </a:xfrm>
          <a:prstGeom prst="wedgeRectCallout">
            <a:avLst>
              <a:gd name="adj1" fmla="val -20708"/>
              <a:gd name="adj2" fmla="val 12966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into the world innocent before God.</a:t>
            </a:r>
          </a:p>
          <a:p>
            <a:pPr algn="ctr">
              <a:defRPr/>
            </a:pPr>
            <a:r>
              <a:rPr lang="en-US" sz="2000" dirty="0"/>
              <a:t>(Rom. 9:11)</a:t>
            </a:r>
          </a:p>
          <a:p>
            <a:pPr algn="ctr">
              <a:defRPr/>
            </a:pPr>
            <a:r>
              <a:rPr lang="en-US" sz="2000" dirty="0"/>
              <a:t>(Matt. 18:1-5)</a:t>
            </a:r>
          </a:p>
        </p:txBody>
      </p:sp>
      <p:sp>
        <p:nvSpPr>
          <p:cNvPr id="5156" name="Rectangle 20"/>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5157" name="Rectangle 16"/>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5158" name="Rectangle 17"/>
          <p:cNvSpPr>
            <a:spLocks noChangeArrowheads="1"/>
          </p:cNvSpPr>
          <p:nvPr/>
        </p:nvSpPr>
        <p:spPr bwMode="auto">
          <a:xfrm>
            <a:off x="4267200" y="3657600"/>
            <a:ext cx="4343400" cy="76200"/>
          </a:xfrm>
          <a:prstGeom prst="rect">
            <a:avLst/>
          </a:prstGeom>
          <a:solidFill>
            <a:srgbClr val="FFFF00"/>
          </a:solidFill>
          <a:ln w="9525">
            <a:noFill/>
            <a:miter lim="800000"/>
            <a:headEnd/>
            <a:tailEnd/>
          </a:ln>
        </p:spPr>
        <p:txBody>
          <a:bodyPr wrap="none" anchor="ctr"/>
          <a:lstStyle/>
          <a:p>
            <a:endParaRPr lang="en-US"/>
          </a:p>
        </p:txBody>
      </p:sp>
      <p:sp>
        <p:nvSpPr>
          <p:cNvPr id="5159" name="Rectangle 1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11296" name="WordArt 32"/>
          <p:cNvSpPr>
            <a:spLocks noChangeArrowheads="1" noChangeShapeType="1" noTextEdit="1"/>
          </p:cNvSpPr>
          <p:nvPr/>
        </p:nvSpPr>
        <p:spPr bwMode="auto">
          <a:xfrm>
            <a:off x="685800" y="3200400"/>
            <a:ext cx="7772400" cy="638175"/>
          </a:xfrm>
          <a:prstGeom prst="rect">
            <a:avLst/>
          </a:prstGeom>
        </p:spPr>
        <p:txBody>
          <a:bodyPr wrap="none" fromWordArt="1">
            <a:prstTxWarp prst="textPlain">
              <a:avLst>
                <a:gd name="adj" fmla="val 50000"/>
              </a:avLst>
            </a:prstTxWarp>
          </a:bodyPr>
          <a:lstStyle/>
          <a:p>
            <a:pPr algn="ctr">
              <a:defRPr/>
            </a:pPr>
            <a:r>
              <a:rPr lang="en-US" sz="3600" kern="10" dirty="0">
                <a:ln w="28575">
                  <a:solidFill>
                    <a:srgbClr val="000000"/>
                  </a:solidFill>
                  <a:round/>
                  <a:headEnd/>
                  <a:tailEnd/>
                </a:ln>
                <a:solidFill>
                  <a:srgbClr val="FF0000"/>
                </a:solidFill>
                <a:effectLst>
                  <a:glow rad="63500">
                    <a:srgbClr val="FFFFFF"/>
                  </a:glow>
                  <a:outerShdw dist="35921" dir="2700000" algn="ctr" rotWithShape="0">
                    <a:srgbClr val="808080">
                      <a:alpha val="80000"/>
                    </a:srgbClr>
                  </a:outerShdw>
                </a:effectLst>
                <a:latin typeface="Comic Sans MS"/>
              </a:rPr>
              <a:t>During your life, where was God?</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11296"/>
                                        </p:tgtEl>
                                        <p:attrNameLst>
                                          <p:attrName>style.visibility</p:attrName>
                                        </p:attrNameLst>
                                      </p:cBhvr>
                                      <p:to>
                                        <p:strVal val="visible"/>
                                      </p:to>
                                    </p:set>
                                    <p:anim calcmode="lin" valueType="num">
                                      <p:cBhvr>
                                        <p:cTn id="7" dur="3000" fill="hold"/>
                                        <p:tgtEl>
                                          <p:spTgt spid="11296"/>
                                        </p:tgtEl>
                                        <p:attrNameLst>
                                          <p:attrName>ppt_w</p:attrName>
                                        </p:attrNameLst>
                                      </p:cBhvr>
                                      <p:tavLst>
                                        <p:tav tm="0">
                                          <p:val>
                                            <p:fltVal val="0"/>
                                          </p:val>
                                        </p:tav>
                                        <p:tav tm="100000">
                                          <p:val>
                                            <p:strVal val="#ppt_w"/>
                                          </p:val>
                                        </p:tav>
                                      </p:tavLst>
                                    </p:anim>
                                    <p:anim calcmode="lin" valueType="num">
                                      <p:cBhvr>
                                        <p:cTn id="8" dur="3000" fill="hold"/>
                                        <p:tgtEl>
                                          <p:spTgt spid="1129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1288"/>
                                        </p:tgtEl>
                                        <p:attrNameLst>
                                          <p:attrName>style.visibility</p:attrName>
                                        </p:attrNameLst>
                                      </p:cBhvr>
                                      <p:to>
                                        <p:strVal val="visible"/>
                                      </p:to>
                                    </p:set>
                                    <p:animEffect transition="in" filter="wipe(down)">
                                      <p:cBhvr>
                                        <p:cTn id="13" dur="500"/>
                                        <p:tgtEl>
                                          <p:spTgt spid="11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6147" name="Text Box 2"/>
          <p:cNvSpPr txBox="1">
            <a:spLocks noChangeArrowheads="1"/>
          </p:cNvSpPr>
          <p:nvPr/>
        </p:nvSpPr>
        <p:spPr bwMode="auto">
          <a:xfrm>
            <a:off x="152400" y="228600"/>
            <a:ext cx="8839200" cy="1643063"/>
          </a:xfrm>
          <a:prstGeom prst="rect">
            <a:avLst/>
          </a:prstGeom>
          <a:noFill/>
          <a:ln w="9525">
            <a:noFill/>
            <a:miter lim="800000"/>
            <a:headEnd/>
            <a:tailEnd/>
          </a:ln>
        </p:spPr>
        <p:txBody>
          <a:bodyPr>
            <a:spAutoFit/>
          </a:bodyPr>
          <a:lstStyle/>
          <a:p>
            <a:pPr algn="just">
              <a:lnSpc>
                <a:spcPct val="90000"/>
              </a:lnSpc>
              <a:spcBef>
                <a:spcPct val="50000"/>
              </a:spcBef>
            </a:pPr>
            <a:r>
              <a:rPr lang="en-US" sz="2800" b="1"/>
              <a:t>Romans 9:11 </a:t>
            </a:r>
            <a:r>
              <a:rPr lang="en-US" sz="2800"/>
              <a:t>- (for the children </a:t>
            </a:r>
            <a:r>
              <a:rPr lang="en-US" sz="2800">
                <a:solidFill>
                  <a:srgbClr val="FF3300"/>
                </a:solidFill>
              </a:rPr>
              <a:t>not yet being born, nor having done any good or evil,</a:t>
            </a:r>
            <a:r>
              <a:rPr lang="en-US" sz="2800"/>
              <a:t> that the purpose of God according to election might stand, not of works but of Him who calls), 	          				   	      </a:t>
            </a:r>
          </a:p>
        </p:txBody>
      </p:sp>
      <p:sp>
        <p:nvSpPr>
          <p:cNvPr id="23555" name="Text Box 3"/>
          <p:cNvSpPr txBox="1">
            <a:spLocks noChangeArrowheads="1"/>
          </p:cNvSpPr>
          <p:nvPr/>
        </p:nvSpPr>
        <p:spPr bwMode="auto">
          <a:xfrm>
            <a:off x="152400" y="1981200"/>
            <a:ext cx="8839200" cy="4746625"/>
          </a:xfrm>
          <a:prstGeom prst="rect">
            <a:avLst/>
          </a:prstGeom>
          <a:noFill/>
          <a:ln w="9525">
            <a:noFill/>
            <a:miter lim="800000"/>
            <a:headEnd/>
            <a:tailEnd/>
          </a:ln>
        </p:spPr>
        <p:txBody>
          <a:bodyPr>
            <a:spAutoFit/>
          </a:bodyPr>
          <a:lstStyle/>
          <a:p>
            <a:pPr algn="just">
              <a:lnSpc>
                <a:spcPct val="90000"/>
              </a:lnSpc>
            </a:pPr>
            <a:r>
              <a:rPr lang="en-US" sz="2800" b="1"/>
              <a:t>Matthew 18:1-5 </a:t>
            </a:r>
            <a:r>
              <a:rPr lang="en-US" sz="2800"/>
              <a:t>- At that time the disciples came to Jesus, saying, "Who then is greatest in the kingdom of heaven?"</a:t>
            </a:r>
          </a:p>
          <a:p>
            <a:pPr algn="just">
              <a:lnSpc>
                <a:spcPct val="90000"/>
              </a:lnSpc>
            </a:pPr>
            <a:r>
              <a:rPr lang="en-US" sz="2800"/>
              <a:t>2 Then </a:t>
            </a:r>
            <a:r>
              <a:rPr lang="en-US" sz="2800">
                <a:solidFill>
                  <a:srgbClr val="FF3300"/>
                </a:solidFill>
              </a:rPr>
              <a:t>Jesus called a little child to Him, set him in the midst of them,</a:t>
            </a:r>
          </a:p>
          <a:p>
            <a:pPr algn="just">
              <a:lnSpc>
                <a:spcPct val="90000"/>
              </a:lnSpc>
            </a:pPr>
            <a:r>
              <a:rPr lang="en-US" sz="2800"/>
              <a:t>3 and said, "Assuredly, I say to you, </a:t>
            </a:r>
            <a:r>
              <a:rPr lang="en-US" sz="2800">
                <a:solidFill>
                  <a:srgbClr val="FF3300"/>
                </a:solidFill>
              </a:rPr>
              <a:t>unless you are converted and become as little children, </a:t>
            </a:r>
            <a:r>
              <a:rPr lang="en-US" sz="2800"/>
              <a:t>you will by no means enter the kingdom of heaven.</a:t>
            </a:r>
          </a:p>
          <a:p>
            <a:pPr algn="just">
              <a:lnSpc>
                <a:spcPct val="90000"/>
              </a:lnSpc>
            </a:pPr>
            <a:r>
              <a:rPr lang="en-US" sz="2800"/>
              <a:t>4 "Therefore </a:t>
            </a:r>
            <a:r>
              <a:rPr lang="en-US" sz="2800">
                <a:solidFill>
                  <a:srgbClr val="FF3300"/>
                </a:solidFill>
              </a:rPr>
              <a:t>whoever humbles himself as this little child is the greatest in the kingdom of heaven.</a:t>
            </a:r>
          </a:p>
          <a:p>
            <a:pPr algn="just">
              <a:lnSpc>
                <a:spcPct val="90000"/>
              </a:lnSpc>
            </a:pPr>
            <a:r>
              <a:rPr lang="en-US" sz="2800"/>
              <a:t>5 "Whoever receives one little child like this in My name receives Me.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checkerboard(across)">
                                      <p:cBhvr>
                                        <p:cTn id="7"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7171"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7172" name="Rectangle 4"/>
          <p:cNvSpPr>
            <a:spLocks noChangeArrowheads="1"/>
          </p:cNvSpPr>
          <p:nvPr/>
        </p:nvSpPr>
        <p:spPr bwMode="auto">
          <a:xfrm>
            <a:off x="5334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7173"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8438"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school! </a:t>
            </a:r>
          </a:p>
          <a:p>
            <a:pPr algn="ctr">
              <a:defRPr/>
            </a:pPr>
            <a:endParaRPr lang="en-US" sz="800" dirty="0"/>
          </a:p>
          <a:p>
            <a:pPr algn="ctr">
              <a:defRPr/>
            </a:pPr>
            <a:r>
              <a:rPr lang="en-US" sz="2000" dirty="0"/>
              <a:t>You went K-12 and were involved in many activities and maybe went on to get a degree!</a:t>
            </a:r>
          </a:p>
        </p:txBody>
      </p:sp>
      <p:sp>
        <p:nvSpPr>
          <p:cNvPr id="18439" name="AutoShape 7"/>
          <p:cNvSpPr>
            <a:spLocks noChangeArrowheads="1"/>
          </p:cNvSpPr>
          <p:nvPr/>
        </p:nvSpPr>
        <p:spPr bwMode="auto">
          <a:xfrm>
            <a:off x="1447800" y="1828800"/>
            <a:ext cx="2971800" cy="1066800"/>
          </a:xfrm>
          <a:prstGeom prst="wedgeRectCallout">
            <a:avLst>
              <a:gd name="adj1" fmla="val 24838"/>
              <a:gd name="adj2" fmla="val 6696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married:</a:t>
            </a:r>
          </a:p>
          <a:p>
            <a:pPr algn="ctr">
              <a:defRPr/>
            </a:pPr>
            <a:endParaRPr lang="en-US" sz="300" dirty="0"/>
          </a:p>
          <a:p>
            <a:pPr algn="ctr">
              <a:defRPr/>
            </a:pPr>
            <a:r>
              <a:rPr lang="en-US" sz="2000" dirty="0"/>
              <a:t>You met Mr./Miss Right!</a:t>
            </a:r>
          </a:p>
          <a:p>
            <a:pPr algn="ctr">
              <a:defRPr/>
            </a:pPr>
            <a:r>
              <a:rPr lang="en-US" sz="2000" dirty="0"/>
              <a:t>And it was all over!</a:t>
            </a:r>
          </a:p>
        </p:txBody>
      </p:sp>
      <p:sp>
        <p:nvSpPr>
          <p:cNvPr id="7180" name="Rectangle 8"/>
          <p:cNvSpPr>
            <a:spLocks noChangeArrowheads="1"/>
          </p:cNvSpPr>
          <p:nvPr/>
        </p:nvSpPr>
        <p:spPr bwMode="auto">
          <a:xfrm>
            <a:off x="3200400" y="3124200"/>
            <a:ext cx="1143000" cy="762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8441"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a:t>
            </a:r>
          </a:p>
          <a:p>
            <a:pPr algn="ctr">
              <a:defRPr/>
            </a:pPr>
            <a:r>
              <a:rPr lang="en-US" sz="2000" dirty="0"/>
              <a:t>____-____-____</a:t>
            </a:r>
          </a:p>
          <a:p>
            <a:pPr algn="ctr">
              <a:defRPr/>
            </a:pPr>
            <a:endParaRPr lang="en-US" sz="1000" dirty="0"/>
          </a:p>
          <a:p>
            <a:pPr algn="ctr">
              <a:defRPr/>
            </a:pPr>
            <a:r>
              <a:rPr lang="en-US" sz="2000" dirty="0"/>
              <a:t>And lived a life of carefree innocence!</a:t>
            </a:r>
          </a:p>
        </p:txBody>
      </p:sp>
      <p:sp>
        <p:nvSpPr>
          <p:cNvPr id="18442"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retired!</a:t>
            </a:r>
            <a:endParaRPr lang="en-US" sz="300" dirty="0"/>
          </a:p>
          <a:p>
            <a:pPr algn="ctr">
              <a:defRPr/>
            </a:pPr>
            <a:r>
              <a:rPr lang="en-US" sz="2000" dirty="0"/>
              <a:t>  Enjoying (holding on) to the last few years, months, days!</a:t>
            </a:r>
          </a:p>
          <a:p>
            <a:pPr algn="ctr">
              <a:defRPr/>
            </a:pPr>
            <a:r>
              <a:rPr lang="en-US" sz="2000" dirty="0"/>
              <a:t>____-____ -____ </a:t>
            </a:r>
          </a:p>
        </p:txBody>
      </p:sp>
      <p:sp>
        <p:nvSpPr>
          <p:cNvPr id="7187"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18444"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had ___Children:</a:t>
            </a:r>
          </a:p>
          <a:p>
            <a:pPr algn="ctr">
              <a:defRPr/>
            </a:pPr>
            <a:endParaRPr lang="en-US" sz="800" dirty="0"/>
          </a:p>
          <a:p>
            <a:pPr algn="ctr">
              <a:defRPr/>
            </a:pPr>
            <a:r>
              <a:rPr lang="en-US" sz="2000" dirty="0"/>
              <a:t>You never understood your parents love until you had your own! </a:t>
            </a:r>
          </a:p>
        </p:txBody>
      </p:sp>
      <p:sp>
        <p:nvSpPr>
          <p:cNvPr id="7191"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18446" name="AutoShape 14"/>
          <p:cNvSpPr>
            <a:spLocks noChangeArrowheads="1"/>
          </p:cNvSpPr>
          <p:nvPr/>
        </p:nvSpPr>
        <p:spPr bwMode="auto">
          <a:xfrm>
            <a:off x="3581400" y="4495800"/>
            <a:ext cx="2819400" cy="1981200"/>
          </a:xfrm>
          <a:prstGeom prst="wedgeRectCallout">
            <a:avLst>
              <a:gd name="adj1" fmla="val -75676"/>
              <a:gd name="adj2" fmla="val -7684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work!</a:t>
            </a:r>
          </a:p>
          <a:p>
            <a:pPr algn="ctr">
              <a:defRPr/>
            </a:pPr>
            <a:endParaRPr lang="en-US" sz="800" dirty="0"/>
          </a:p>
          <a:p>
            <a:pPr algn="ctr">
              <a:defRPr/>
            </a:pPr>
            <a:r>
              <a:rPr lang="en-US" sz="2000" dirty="0"/>
              <a:t>You were able to buy your first car, rent your first apartment, and cooked your first meal! </a:t>
            </a:r>
          </a:p>
        </p:txBody>
      </p:sp>
      <p:sp>
        <p:nvSpPr>
          <p:cNvPr id="7195"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7196" name="Rectangle 16"/>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7197" name="Rectangle 17"/>
          <p:cNvSpPr>
            <a:spLocks noChangeArrowheads="1"/>
          </p:cNvSpPr>
          <p:nvPr/>
        </p:nvSpPr>
        <p:spPr bwMode="auto">
          <a:xfrm>
            <a:off x="80772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18450" name="AutoShape 18"/>
          <p:cNvSpPr>
            <a:spLocks noChangeArrowheads="1"/>
          </p:cNvSpPr>
          <p:nvPr/>
        </p:nvSpPr>
        <p:spPr bwMode="auto">
          <a:xfrm>
            <a:off x="5943600" y="152400"/>
            <a:ext cx="2895600" cy="1981200"/>
          </a:xfrm>
          <a:prstGeom prst="wedgeRectCallout">
            <a:avLst>
              <a:gd name="adj1" fmla="val -23574"/>
              <a:gd name="adj2" fmla="val 94870"/>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During it all, </a:t>
            </a:r>
          </a:p>
          <a:p>
            <a:pPr algn="ctr">
              <a:defRPr/>
            </a:pPr>
            <a:endParaRPr lang="en-US" sz="800" u="sng" dirty="0"/>
          </a:p>
          <a:p>
            <a:pPr algn="ctr">
              <a:defRPr/>
            </a:pPr>
            <a:r>
              <a:rPr lang="en-US" sz="2000" dirty="0"/>
              <a:t>you lived, loved, labored, laughed through the good times and through the bad! </a:t>
            </a:r>
          </a:p>
        </p:txBody>
      </p:sp>
      <p:sp>
        <p:nvSpPr>
          <p:cNvPr id="18451" name="AutoShape 19"/>
          <p:cNvSpPr>
            <a:spLocks noChangeArrowheads="1"/>
          </p:cNvSpPr>
          <p:nvPr/>
        </p:nvSpPr>
        <p:spPr bwMode="auto">
          <a:xfrm>
            <a:off x="228600" y="152400"/>
            <a:ext cx="2514600" cy="1600200"/>
          </a:xfrm>
          <a:prstGeom prst="wedgeRectCallout">
            <a:avLst>
              <a:gd name="adj1" fmla="val -20708"/>
              <a:gd name="adj2" fmla="val 12966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into the world innocent before God.</a:t>
            </a:r>
          </a:p>
          <a:p>
            <a:pPr algn="ctr">
              <a:defRPr/>
            </a:pPr>
            <a:r>
              <a:rPr lang="en-US" sz="2000" dirty="0"/>
              <a:t>(Rom. 9:11)</a:t>
            </a:r>
          </a:p>
          <a:p>
            <a:pPr algn="ctr">
              <a:defRPr/>
            </a:pPr>
            <a:r>
              <a:rPr lang="en-US" sz="2000" dirty="0"/>
              <a:t>(Matt. 18:1-5)</a:t>
            </a:r>
          </a:p>
        </p:txBody>
      </p:sp>
      <p:sp>
        <p:nvSpPr>
          <p:cNvPr id="18452" name="AutoShape 20"/>
          <p:cNvSpPr>
            <a:spLocks noChangeArrowheads="1"/>
          </p:cNvSpPr>
          <p:nvPr/>
        </p:nvSpPr>
        <p:spPr bwMode="auto">
          <a:xfrm>
            <a:off x="838200" y="4724400"/>
            <a:ext cx="2514600" cy="1600200"/>
          </a:xfrm>
          <a:prstGeom prst="wedgeRectCallout">
            <a:avLst>
              <a:gd name="adj1" fmla="val -20204"/>
              <a:gd name="adj2" fmla="val -96431"/>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You separated your- self from God</a:t>
            </a:r>
          </a:p>
          <a:p>
            <a:pPr algn="ctr">
              <a:defRPr/>
            </a:pPr>
            <a:r>
              <a:rPr lang="en-US" sz="2000" dirty="0">
                <a:solidFill>
                  <a:schemeClr val="bg1"/>
                </a:solidFill>
              </a:rPr>
              <a:t>(Isaiah 59:1-2)</a:t>
            </a:r>
          </a:p>
          <a:p>
            <a:pPr algn="ctr">
              <a:defRPr/>
            </a:pPr>
            <a:r>
              <a:rPr lang="en-US" sz="2000" dirty="0">
                <a:solidFill>
                  <a:schemeClr val="bg1"/>
                </a:solidFill>
              </a:rPr>
              <a:t>(James 1:13-14)</a:t>
            </a:r>
          </a:p>
          <a:p>
            <a:pPr algn="ctr">
              <a:defRPr/>
            </a:pPr>
            <a:r>
              <a:rPr lang="en-US" sz="2000" dirty="0">
                <a:solidFill>
                  <a:schemeClr val="bg1"/>
                </a:solidFill>
              </a:rPr>
              <a:t>(Rom. 3:23)</a:t>
            </a:r>
          </a:p>
        </p:txBody>
      </p:sp>
      <p:sp>
        <p:nvSpPr>
          <p:cNvPr id="7207" name="Rectangle 26"/>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7208" name="Rectangle 27"/>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7209" name="Rectangle 28"/>
          <p:cNvSpPr>
            <a:spLocks noChangeArrowheads="1"/>
          </p:cNvSpPr>
          <p:nvPr/>
        </p:nvSpPr>
        <p:spPr bwMode="auto">
          <a:xfrm>
            <a:off x="4267200" y="3657600"/>
            <a:ext cx="4343400" cy="76200"/>
          </a:xfrm>
          <a:prstGeom prst="rect">
            <a:avLst/>
          </a:prstGeom>
          <a:solidFill>
            <a:srgbClr val="FFFF00"/>
          </a:solidFill>
          <a:ln w="9525">
            <a:noFill/>
            <a:miter lim="800000"/>
            <a:headEnd/>
            <a:tailEnd/>
          </a:ln>
        </p:spPr>
        <p:txBody>
          <a:bodyPr wrap="none" anchor="ctr"/>
          <a:lstStyle/>
          <a:p>
            <a:endParaRPr lang="en-US"/>
          </a:p>
        </p:txBody>
      </p:sp>
      <p:sp>
        <p:nvSpPr>
          <p:cNvPr id="7210" name="Rectangle 29"/>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29" name="WordArt 32"/>
          <p:cNvSpPr>
            <a:spLocks noChangeArrowheads="1" noChangeShapeType="1" noTextEdit="1"/>
          </p:cNvSpPr>
          <p:nvPr/>
        </p:nvSpPr>
        <p:spPr bwMode="auto">
          <a:xfrm>
            <a:off x="685800" y="3200400"/>
            <a:ext cx="7772400" cy="638175"/>
          </a:xfrm>
          <a:prstGeom prst="rect">
            <a:avLst/>
          </a:prstGeom>
        </p:spPr>
        <p:txBody>
          <a:bodyPr wrap="none" fromWordArt="1">
            <a:prstTxWarp prst="textPlain">
              <a:avLst>
                <a:gd name="adj" fmla="val 50000"/>
              </a:avLst>
            </a:prstTxWarp>
          </a:bodyPr>
          <a:lstStyle/>
          <a:p>
            <a:pPr algn="ctr">
              <a:defRPr/>
            </a:pPr>
            <a:r>
              <a:rPr lang="en-US" sz="3600" kern="10" dirty="0">
                <a:ln w="28575">
                  <a:solidFill>
                    <a:srgbClr val="000000"/>
                  </a:solidFill>
                  <a:round/>
                  <a:headEnd/>
                  <a:tailEnd/>
                </a:ln>
                <a:solidFill>
                  <a:srgbClr val="FF0000"/>
                </a:solidFill>
                <a:effectLst>
                  <a:glow rad="63500">
                    <a:srgbClr val="FFFFFF"/>
                  </a:glow>
                  <a:outerShdw dist="35921" dir="2700000" algn="ctr" rotWithShape="0">
                    <a:srgbClr val="808080">
                      <a:alpha val="80000"/>
                    </a:srgbClr>
                  </a:outerShdw>
                </a:effectLst>
                <a:latin typeface="Comic Sans MS"/>
              </a:rPr>
              <a:t>During your life, where was God?</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8452"/>
                                        </p:tgtEl>
                                        <p:attrNameLst>
                                          <p:attrName>style.visibility</p:attrName>
                                        </p:attrNameLst>
                                      </p:cBhvr>
                                      <p:to>
                                        <p:strVal val="visible"/>
                                      </p:to>
                                    </p:set>
                                    <p:animEffect transition="in" filter="wipe(up)">
                                      <p:cBhvr>
                                        <p:cTn id="7" dur="500"/>
                                        <p:tgtEl>
                                          <p:spTgt spid="18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8195" name="Text Box 2"/>
          <p:cNvSpPr txBox="1">
            <a:spLocks noChangeArrowheads="1"/>
          </p:cNvSpPr>
          <p:nvPr/>
        </p:nvSpPr>
        <p:spPr bwMode="auto">
          <a:xfrm>
            <a:off x="152400" y="152400"/>
            <a:ext cx="8839200" cy="2678113"/>
          </a:xfrm>
          <a:prstGeom prst="rect">
            <a:avLst/>
          </a:prstGeom>
          <a:noFill/>
          <a:ln w="9525">
            <a:noFill/>
            <a:miter lim="800000"/>
            <a:headEnd/>
            <a:tailEnd/>
          </a:ln>
        </p:spPr>
        <p:txBody>
          <a:bodyPr>
            <a:spAutoFit/>
          </a:bodyPr>
          <a:lstStyle/>
          <a:p>
            <a:pPr algn="just"/>
            <a:r>
              <a:rPr lang="en-US" sz="2800" b="1"/>
              <a:t>Isaiah 59:1-2 </a:t>
            </a:r>
            <a:r>
              <a:rPr lang="en-US" sz="2800"/>
              <a:t>- Behold, the LORD'S hand is not shortened, That it cannot save; Nor His ear heavy, That it cannot hear.</a:t>
            </a:r>
          </a:p>
          <a:p>
            <a:pPr algn="just"/>
            <a:r>
              <a:rPr lang="en-US" sz="2800"/>
              <a:t>2 But </a:t>
            </a:r>
            <a:r>
              <a:rPr lang="en-US" sz="2800">
                <a:solidFill>
                  <a:srgbClr val="FF3300"/>
                </a:solidFill>
              </a:rPr>
              <a:t>your iniquities have separated you from your God;</a:t>
            </a:r>
            <a:r>
              <a:rPr lang="en-US" sz="2800"/>
              <a:t> And your sins have hidden His face from you, So that He will not hear.                                                   </a:t>
            </a:r>
          </a:p>
        </p:txBody>
      </p:sp>
      <p:sp>
        <p:nvSpPr>
          <p:cNvPr id="28675" name="Text Box 3"/>
          <p:cNvSpPr txBox="1">
            <a:spLocks noChangeArrowheads="1"/>
          </p:cNvSpPr>
          <p:nvPr/>
        </p:nvSpPr>
        <p:spPr bwMode="auto">
          <a:xfrm>
            <a:off x="152400" y="3048000"/>
            <a:ext cx="8839200" cy="2246313"/>
          </a:xfrm>
          <a:prstGeom prst="rect">
            <a:avLst/>
          </a:prstGeom>
          <a:noFill/>
          <a:ln w="9525">
            <a:noFill/>
            <a:miter lim="800000"/>
            <a:headEnd/>
            <a:tailEnd/>
          </a:ln>
        </p:spPr>
        <p:txBody>
          <a:bodyPr>
            <a:spAutoFit/>
          </a:bodyPr>
          <a:lstStyle/>
          <a:p>
            <a:pPr algn="just"/>
            <a:r>
              <a:rPr lang="en-US" sz="2800" b="1" dirty="0"/>
              <a:t>James 1:13-14 </a:t>
            </a:r>
            <a:r>
              <a:rPr lang="en-US" sz="2800" dirty="0"/>
              <a:t>- Let no one say when he is tempted, "I am tempted by God"; for God cannot be tempted by evil, nor does He Himself tempt anyone.</a:t>
            </a:r>
          </a:p>
          <a:p>
            <a:pPr algn="just"/>
            <a:r>
              <a:rPr lang="en-US" sz="2800" dirty="0"/>
              <a:t>14 But </a:t>
            </a:r>
            <a:r>
              <a:rPr lang="en-US" sz="2800" dirty="0">
                <a:solidFill>
                  <a:srgbClr val="FF3300"/>
                </a:solidFill>
              </a:rPr>
              <a:t>each one is tempted when he is drawn away by his own desires and enticed.</a:t>
            </a:r>
            <a:r>
              <a:rPr lang="en-US" sz="2800" dirty="0"/>
              <a:t>                     </a:t>
            </a:r>
          </a:p>
        </p:txBody>
      </p:sp>
      <p:sp>
        <p:nvSpPr>
          <p:cNvPr id="28676" name="Text Box 4"/>
          <p:cNvSpPr txBox="1">
            <a:spLocks noChangeArrowheads="1"/>
          </p:cNvSpPr>
          <p:nvPr/>
        </p:nvSpPr>
        <p:spPr bwMode="auto">
          <a:xfrm>
            <a:off x="152400" y="5522912"/>
            <a:ext cx="8839200" cy="954088"/>
          </a:xfrm>
          <a:prstGeom prst="rect">
            <a:avLst/>
          </a:prstGeom>
          <a:noFill/>
          <a:ln w="9525">
            <a:noFill/>
            <a:miter lim="800000"/>
            <a:headEnd/>
            <a:tailEnd/>
          </a:ln>
        </p:spPr>
        <p:txBody>
          <a:bodyPr>
            <a:spAutoFit/>
          </a:bodyPr>
          <a:lstStyle/>
          <a:p>
            <a:pPr algn="just"/>
            <a:r>
              <a:rPr lang="en-US" sz="2800" b="1" dirty="0"/>
              <a:t>Romans 3:23 </a:t>
            </a:r>
            <a:r>
              <a:rPr lang="en-US" sz="2800" dirty="0"/>
              <a:t>- for </a:t>
            </a:r>
            <a:r>
              <a:rPr lang="en-US" sz="2800" dirty="0">
                <a:solidFill>
                  <a:srgbClr val="FF3300"/>
                </a:solidFill>
              </a:rPr>
              <a:t>all have sinned</a:t>
            </a:r>
            <a:r>
              <a:rPr lang="en-US" sz="2800" dirty="0"/>
              <a:t> and fall short of the glory of God,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checkerboard(across)">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checkerboard(across)">
                                      <p:cBhvr>
                                        <p:cTn id="12"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2867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9219" name="Text Box 3"/>
          <p:cNvSpPr txBox="1">
            <a:spLocks noChangeArrowheads="1"/>
          </p:cNvSpPr>
          <p:nvPr/>
        </p:nvSpPr>
        <p:spPr bwMode="auto">
          <a:xfrm>
            <a:off x="533400" y="3124200"/>
            <a:ext cx="8077200" cy="781050"/>
          </a:xfrm>
          <a:prstGeom prst="rect">
            <a:avLst/>
          </a:prstGeom>
          <a:solidFill>
            <a:schemeClr val="tx1"/>
          </a:solidFill>
          <a:ln w="19050">
            <a:solidFill>
              <a:schemeClr val="tx1"/>
            </a:solidFill>
            <a:miter lim="800000"/>
            <a:headEnd/>
            <a:tailEnd/>
          </a:ln>
        </p:spPr>
        <p:txBody>
          <a:bodyPr>
            <a:spAutoFit/>
          </a:bodyPr>
          <a:lstStyle/>
          <a:p>
            <a:pPr algn="ctr">
              <a:spcBef>
                <a:spcPct val="50000"/>
              </a:spcBef>
            </a:pPr>
            <a:endParaRPr lang="en-US" sz="4400"/>
          </a:p>
        </p:txBody>
      </p:sp>
      <p:sp>
        <p:nvSpPr>
          <p:cNvPr id="9220" name="Rectangle 4"/>
          <p:cNvSpPr>
            <a:spLocks noChangeArrowheads="1"/>
          </p:cNvSpPr>
          <p:nvPr/>
        </p:nvSpPr>
        <p:spPr bwMode="auto">
          <a:xfrm>
            <a:off x="5334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9221" name="Rectangle 5"/>
          <p:cNvSpPr>
            <a:spLocks noChangeArrowheads="1"/>
          </p:cNvSpPr>
          <p:nvPr/>
        </p:nvSpPr>
        <p:spPr bwMode="auto">
          <a:xfrm>
            <a:off x="1066800" y="3124200"/>
            <a:ext cx="990600" cy="7620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1750" name="AutoShape 6"/>
          <p:cNvSpPr>
            <a:spLocks noChangeArrowheads="1"/>
          </p:cNvSpPr>
          <p:nvPr/>
        </p:nvSpPr>
        <p:spPr bwMode="auto">
          <a:xfrm>
            <a:off x="381000" y="4495800"/>
            <a:ext cx="3124200" cy="1981200"/>
          </a:xfrm>
          <a:prstGeom prst="wedgeRectCallout">
            <a:avLst>
              <a:gd name="adj1" fmla="val -17329"/>
              <a:gd name="adj2" fmla="val -76764"/>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school! </a:t>
            </a:r>
          </a:p>
          <a:p>
            <a:pPr algn="ctr">
              <a:defRPr/>
            </a:pPr>
            <a:endParaRPr lang="en-US" sz="800" dirty="0"/>
          </a:p>
          <a:p>
            <a:pPr algn="ctr">
              <a:defRPr/>
            </a:pPr>
            <a:r>
              <a:rPr lang="en-US" sz="2000" dirty="0"/>
              <a:t>You went K-12 and were involved in many activities and maybe went on to get a degree!</a:t>
            </a:r>
          </a:p>
        </p:txBody>
      </p:sp>
      <p:sp>
        <p:nvSpPr>
          <p:cNvPr id="31751" name="AutoShape 7"/>
          <p:cNvSpPr>
            <a:spLocks noChangeArrowheads="1"/>
          </p:cNvSpPr>
          <p:nvPr/>
        </p:nvSpPr>
        <p:spPr bwMode="auto">
          <a:xfrm>
            <a:off x="1447800" y="1828800"/>
            <a:ext cx="2971800" cy="1066800"/>
          </a:xfrm>
          <a:prstGeom prst="wedgeRectCallout">
            <a:avLst>
              <a:gd name="adj1" fmla="val 24838"/>
              <a:gd name="adj2" fmla="val 6696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married:</a:t>
            </a:r>
          </a:p>
          <a:p>
            <a:pPr algn="ctr">
              <a:defRPr/>
            </a:pPr>
            <a:endParaRPr lang="en-US" sz="300" dirty="0"/>
          </a:p>
          <a:p>
            <a:pPr algn="ctr">
              <a:defRPr/>
            </a:pPr>
            <a:r>
              <a:rPr lang="en-US" sz="2000" dirty="0"/>
              <a:t>You met Mr./Miss Right!</a:t>
            </a:r>
          </a:p>
          <a:p>
            <a:pPr algn="ctr">
              <a:defRPr/>
            </a:pPr>
            <a:r>
              <a:rPr lang="en-US" sz="2000" dirty="0"/>
              <a:t>And it was all over!</a:t>
            </a:r>
          </a:p>
        </p:txBody>
      </p:sp>
      <p:sp>
        <p:nvSpPr>
          <p:cNvPr id="9228" name="Rectangle 8"/>
          <p:cNvSpPr>
            <a:spLocks noChangeArrowheads="1"/>
          </p:cNvSpPr>
          <p:nvPr/>
        </p:nvSpPr>
        <p:spPr bwMode="auto">
          <a:xfrm>
            <a:off x="3200400" y="3124200"/>
            <a:ext cx="1143000" cy="7620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31753" name="AutoShape 9"/>
          <p:cNvSpPr>
            <a:spLocks noChangeArrowheads="1"/>
          </p:cNvSpPr>
          <p:nvPr/>
        </p:nvSpPr>
        <p:spPr bwMode="auto">
          <a:xfrm>
            <a:off x="304800" y="152400"/>
            <a:ext cx="2514600" cy="1600200"/>
          </a:xfrm>
          <a:prstGeom prst="wedgeRectCallout">
            <a:avLst>
              <a:gd name="adj1" fmla="val -30995"/>
              <a:gd name="adj2" fmla="val 1296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a:t>
            </a:r>
          </a:p>
          <a:p>
            <a:pPr algn="ctr">
              <a:defRPr/>
            </a:pPr>
            <a:r>
              <a:rPr lang="en-US" sz="2000" dirty="0"/>
              <a:t>____-____-____</a:t>
            </a:r>
          </a:p>
          <a:p>
            <a:pPr algn="ctr">
              <a:defRPr/>
            </a:pPr>
            <a:endParaRPr lang="en-US" sz="1000" dirty="0"/>
          </a:p>
          <a:p>
            <a:pPr algn="ctr">
              <a:defRPr/>
            </a:pPr>
            <a:r>
              <a:rPr lang="en-US" sz="2000" dirty="0"/>
              <a:t>And lived a life of carefree innocence!</a:t>
            </a:r>
          </a:p>
        </p:txBody>
      </p:sp>
      <p:sp>
        <p:nvSpPr>
          <p:cNvPr id="31754" name="AutoShape 10"/>
          <p:cNvSpPr>
            <a:spLocks noChangeArrowheads="1"/>
          </p:cNvSpPr>
          <p:nvPr/>
        </p:nvSpPr>
        <p:spPr bwMode="auto">
          <a:xfrm>
            <a:off x="6477000" y="4495800"/>
            <a:ext cx="2362200" cy="1981200"/>
          </a:xfrm>
          <a:prstGeom prst="wedgeRectCallout">
            <a:avLst>
              <a:gd name="adj1" fmla="val 22917"/>
              <a:gd name="adj2" fmla="val -75162"/>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retired!</a:t>
            </a:r>
            <a:endParaRPr lang="en-US" sz="300" dirty="0"/>
          </a:p>
          <a:p>
            <a:pPr algn="ctr">
              <a:defRPr/>
            </a:pPr>
            <a:r>
              <a:rPr lang="en-US" sz="2000" dirty="0"/>
              <a:t>  Enjoying (holding on) to the last few years, months, days!</a:t>
            </a:r>
          </a:p>
          <a:p>
            <a:pPr algn="ctr">
              <a:defRPr/>
            </a:pPr>
            <a:r>
              <a:rPr lang="en-US" sz="2000" dirty="0"/>
              <a:t>____-____ -____ </a:t>
            </a:r>
          </a:p>
        </p:txBody>
      </p:sp>
      <p:sp>
        <p:nvSpPr>
          <p:cNvPr id="9235" name="Rectangle 11"/>
          <p:cNvSpPr>
            <a:spLocks noChangeArrowheads="1"/>
          </p:cNvSpPr>
          <p:nvPr/>
        </p:nvSpPr>
        <p:spPr bwMode="auto">
          <a:xfrm>
            <a:off x="4343400" y="3124200"/>
            <a:ext cx="1143000" cy="762000"/>
          </a:xfrm>
          <a:prstGeom prst="rect">
            <a:avLst/>
          </a:prstGeom>
          <a:solidFill>
            <a:srgbClr val="99FFCC"/>
          </a:solidFill>
          <a:ln w="9525">
            <a:solidFill>
              <a:schemeClr val="tx1"/>
            </a:solidFill>
            <a:miter lim="800000"/>
            <a:headEnd/>
            <a:tailEnd/>
          </a:ln>
        </p:spPr>
        <p:txBody>
          <a:bodyPr wrap="none" anchor="ctr"/>
          <a:lstStyle/>
          <a:p>
            <a:pPr algn="ctr"/>
            <a:endParaRPr lang="en-US">
              <a:solidFill>
                <a:schemeClr val="bg1"/>
              </a:solidFill>
            </a:endParaRPr>
          </a:p>
        </p:txBody>
      </p:sp>
      <p:sp>
        <p:nvSpPr>
          <p:cNvPr id="31756" name="AutoShape 12"/>
          <p:cNvSpPr>
            <a:spLocks noChangeArrowheads="1"/>
          </p:cNvSpPr>
          <p:nvPr/>
        </p:nvSpPr>
        <p:spPr bwMode="auto">
          <a:xfrm>
            <a:off x="2895600" y="152400"/>
            <a:ext cx="2971800" cy="1600200"/>
          </a:xfrm>
          <a:prstGeom prst="wedgeRectCallout">
            <a:avLst>
              <a:gd name="adj1" fmla="val 12713"/>
              <a:gd name="adj2" fmla="val 131546"/>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had ___Children:</a:t>
            </a:r>
          </a:p>
          <a:p>
            <a:pPr algn="ctr">
              <a:defRPr/>
            </a:pPr>
            <a:endParaRPr lang="en-US" sz="800" dirty="0"/>
          </a:p>
          <a:p>
            <a:pPr algn="ctr">
              <a:defRPr/>
            </a:pPr>
            <a:r>
              <a:rPr lang="en-US" sz="2000" dirty="0"/>
              <a:t>You never understood your parents love until you had your own! </a:t>
            </a:r>
          </a:p>
        </p:txBody>
      </p:sp>
      <p:sp>
        <p:nvSpPr>
          <p:cNvPr id="9239" name="Rectangle 13"/>
          <p:cNvSpPr>
            <a:spLocks noChangeArrowheads="1"/>
          </p:cNvSpPr>
          <p:nvPr/>
        </p:nvSpPr>
        <p:spPr bwMode="auto">
          <a:xfrm>
            <a:off x="2057400" y="3124200"/>
            <a:ext cx="1143000" cy="762000"/>
          </a:xfrm>
          <a:prstGeom prst="rect">
            <a:avLst/>
          </a:prstGeom>
          <a:solidFill>
            <a:schemeClr val="fo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31758" name="AutoShape 14"/>
          <p:cNvSpPr>
            <a:spLocks noChangeArrowheads="1"/>
          </p:cNvSpPr>
          <p:nvPr/>
        </p:nvSpPr>
        <p:spPr bwMode="auto">
          <a:xfrm>
            <a:off x="3581400" y="4495800"/>
            <a:ext cx="2819400" cy="1981200"/>
          </a:xfrm>
          <a:prstGeom prst="wedgeRectCallout">
            <a:avLst>
              <a:gd name="adj1" fmla="val -75676"/>
              <a:gd name="adj2" fmla="val -76843"/>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went to work!</a:t>
            </a:r>
          </a:p>
          <a:p>
            <a:pPr algn="ctr">
              <a:defRPr/>
            </a:pPr>
            <a:endParaRPr lang="en-US" sz="800" dirty="0"/>
          </a:p>
          <a:p>
            <a:pPr algn="ctr">
              <a:defRPr/>
            </a:pPr>
            <a:r>
              <a:rPr lang="en-US" sz="2000" dirty="0"/>
              <a:t>You were able to buy your first car, rent your first apartment, and cooked your first meal! </a:t>
            </a:r>
          </a:p>
        </p:txBody>
      </p:sp>
      <p:sp>
        <p:nvSpPr>
          <p:cNvPr id="9243" name="Rectangle 15"/>
          <p:cNvSpPr>
            <a:spLocks noChangeArrowheads="1"/>
          </p:cNvSpPr>
          <p:nvPr/>
        </p:nvSpPr>
        <p:spPr bwMode="auto">
          <a:xfrm>
            <a:off x="5410200" y="3124200"/>
            <a:ext cx="2667000" cy="762000"/>
          </a:xfrm>
          <a:prstGeom prst="rect">
            <a:avLst/>
          </a:prstGeom>
          <a:solidFill>
            <a:schemeClr val="hlink"/>
          </a:solidFill>
          <a:ln w="9525">
            <a:solidFill>
              <a:schemeClr val="tx1"/>
            </a:solidFill>
            <a:miter lim="800000"/>
            <a:headEnd/>
            <a:tailEnd/>
          </a:ln>
        </p:spPr>
        <p:txBody>
          <a:bodyPr wrap="none" anchor="ctr"/>
          <a:lstStyle/>
          <a:p>
            <a:pPr algn="ctr"/>
            <a:endParaRPr lang="en-US">
              <a:solidFill>
                <a:schemeClr val="bg1"/>
              </a:solidFill>
            </a:endParaRPr>
          </a:p>
        </p:txBody>
      </p:sp>
      <p:sp>
        <p:nvSpPr>
          <p:cNvPr id="9244" name="Rectangle 16"/>
          <p:cNvSpPr>
            <a:spLocks noChangeArrowheads="1"/>
          </p:cNvSpPr>
          <p:nvPr/>
        </p:nvSpPr>
        <p:spPr bwMode="auto">
          <a:xfrm>
            <a:off x="3124200" y="3733800"/>
            <a:ext cx="4953000" cy="76200"/>
          </a:xfrm>
          <a:prstGeom prst="rect">
            <a:avLst/>
          </a:prstGeom>
          <a:solidFill>
            <a:schemeClr val="folHlink"/>
          </a:solidFill>
          <a:ln w="9525">
            <a:noFill/>
            <a:miter lim="800000"/>
            <a:headEnd/>
            <a:tailEnd/>
          </a:ln>
        </p:spPr>
        <p:txBody>
          <a:bodyPr wrap="none" anchor="ctr"/>
          <a:lstStyle/>
          <a:p>
            <a:endParaRPr lang="en-US"/>
          </a:p>
        </p:txBody>
      </p:sp>
      <p:sp>
        <p:nvSpPr>
          <p:cNvPr id="9245" name="Rectangle 17"/>
          <p:cNvSpPr>
            <a:spLocks noChangeArrowheads="1"/>
          </p:cNvSpPr>
          <p:nvPr/>
        </p:nvSpPr>
        <p:spPr bwMode="auto">
          <a:xfrm>
            <a:off x="8077200" y="3124200"/>
            <a:ext cx="533400" cy="762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1762" name="AutoShape 18"/>
          <p:cNvSpPr>
            <a:spLocks noChangeArrowheads="1"/>
          </p:cNvSpPr>
          <p:nvPr/>
        </p:nvSpPr>
        <p:spPr bwMode="auto">
          <a:xfrm>
            <a:off x="5943600" y="152400"/>
            <a:ext cx="2895600" cy="1981200"/>
          </a:xfrm>
          <a:prstGeom prst="wedgeRectCallout">
            <a:avLst>
              <a:gd name="adj1" fmla="val -23574"/>
              <a:gd name="adj2" fmla="val 94870"/>
            </a:avLst>
          </a:prstGeom>
          <a:solidFill>
            <a:srgbClr val="DDDDDD"/>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During it all, </a:t>
            </a:r>
          </a:p>
          <a:p>
            <a:pPr algn="ctr">
              <a:defRPr/>
            </a:pPr>
            <a:endParaRPr lang="en-US" sz="800" u="sng" dirty="0"/>
          </a:p>
          <a:p>
            <a:pPr algn="ctr">
              <a:defRPr/>
            </a:pPr>
            <a:r>
              <a:rPr lang="en-US" sz="2000" dirty="0"/>
              <a:t>you lived, loved, labored, laughed through the good times and through the bad! </a:t>
            </a:r>
          </a:p>
        </p:txBody>
      </p:sp>
      <p:sp>
        <p:nvSpPr>
          <p:cNvPr id="31763" name="AutoShape 19"/>
          <p:cNvSpPr>
            <a:spLocks noChangeArrowheads="1"/>
          </p:cNvSpPr>
          <p:nvPr/>
        </p:nvSpPr>
        <p:spPr bwMode="auto">
          <a:xfrm>
            <a:off x="228600" y="152400"/>
            <a:ext cx="2514600" cy="1600200"/>
          </a:xfrm>
          <a:prstGeom prst="wedgeRectCallout">
            <a:avLst>
              <a:gd name="adj1" fmla="val -20708"/>
              <a:gd name="adj2" fmla="val 129662"/>
            </a:avLst>
          </a:prstGeom>
          <a:solidFill>
            <a:schemeClr val="bg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You were born into the world innocent before God.</a:t>
            </a:r>
          </a:p>
          <a:p>
            <a:pPr algn="ctr">
              <a:defRPr/>
            </a:pPr>
            <a:r>
              <a:rPr lang="en-US" sz="2000" dirty="0"/>
              <a:t>(Rom. 9:11)</a:t>
            </a:r>
          </a:p>
          <a:p>
            <a:pPr algn="ctr">
              <a:defRPr/>
            </a:pPr>
            <a:r>
              <a:rPr lang="en-US" sz="2000" dirty="0"/>
              <a:t>(Matt. 18:1-5)</a:t>
            </a:r>
          </a:p>
        </p:txBody>
      </p:sp>
      <p:sp>
        <p:nvSpPr>
          <p:cNvPr id="31764" name="AutoShape 20"/>
          <p:cNvSpPr>
            <a:spLocks noChangeArrowheads="1"/>
          </p:cNvSpPr>
          <p:nvPr/>
        </p:nvSpPr>
        <p:spPr bwMode="auto">
          <a:xfrm>
            <a:off x="838200" y="4724400"/>
            <a:ext cx="2514600" cy="1600200"/>
          </a:xfrm>
          <a:prstGeom prst="wedgeRectCallout">
            <a:avLst>
              <a:gd name="adj1" fmla="val -20204"/>
              <a:gd name="adj2" fmla="val -96431"/>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solidFill>
                  <a:schemeClr val="bg1"/>
                </a:solidFill>
              </a:rPr>
              <a:t>You separated your- self from God</a:t>
            </a:r>
          </a:p>
          <a:p>
            <a:pPr algn="ctr">
              <a:defRPr/>
            </a:pPr>
            <a:r>
              <a:rPr lang="en-US" sz="2000" dirty="0">
                <a:solidFill>
                  <a:schemeClr val="bg1"/>
                </a:solidFill>
              </a:rPr>
              <a:t>(Isaiah 59:1-2)</a:t>
            </a:r>
          </a:p>
          <a:p>
            <a:pPr algn="ctr">
              <a:defRPr/>
            </a:pPr>
            <a:r>
              <a:rPr lang="en-US" sz="2000" dirty="0">
                <a:solidFill>
                  <a:schemeClr val="bg1"/>
                </a:solidFill>
              </a:rPr>
              <a:t>(James 1:13-14)</a:t>
            </a:r>
          </a:p>
          <a:p>
            <a:pPr algn="ctr">
              <a:defRPr/>
            </a:pPr>
            <a:r>
              <a:rPr lang="en-US" sz="2000" dirty="0">
                <a:solidFill>
                  <a:schemeClr val="bg1"/>
                </a:solidFill>
              </a:rPr>
              <a:t>(Rom. 3:23)</a:t>
            </a:r>
          </a:p>
        </p:txBody>
      </p:sp>
      <p:sp>
        <p:nvSpPr>
          <p:cNvPr id="31765" name="AutoShape 21"/>
          <p:cNvSpPr>
            <a:spLocks noChangeArrowheads="1"/>
          </p:cNvSpPr>
          <p:nvPr/>
        </p:nvSpPr>
        <p:spPr bwMode="auto">
          <a:xfrm>
            <a:off x="3810000" y="4648200"/>
            <a:ext cx="2514600" cy="1676400"/>
          </a:xfrm>
          <a:prstGeom prst="wedgeRectCallout">
            <a:avLst>
              <a:gd name="adj1" fmla="val -72602"/>
              <a:gd name="adj2" fmla="val -91384"/>
            </a:avLst>
          </a:prstGeom>
          <a:solidFill>
            <a:schemeClr val="folHlink"/>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a:defRPr/>
            </a:pPr>
            <a:r>
              <a:rPr lang="en-US" sz="2000" dirty="0"/>
              <a:t>Where was God when you went out on your own?</a:t>
            </a:r>
          </a:p>
          <a:p>
            <a:pPr algn="ctr">
              <a:defRPr/>
            </a:pPr>
            <a:r>
              <a:rPr lang="en-US" sz="2000" dirty="0"/>
              <a:t>(Luke 15:13)</a:t>
            </a:r>
          </a:p>
          <a:p>
            <a:pPr algn="ctr">
              <a:defRPr/>
            </a:pPr>
            <a:r>
              <a:rPr lang="en-US" sz="2000" dirty="0"/>
              <a:t>(Prov. 1:29-33)</a:t>
            </a:r>
          </a:p>
        </p:txBody>
      </p:sp>
      <p:sp>
        <p:nvSpPr>
          <p:cNvPr id="9258" name="Rectangle 24"/>
          <p:cNvSpPr>
            <a:spLocks noChangeArrowheads="1"/>
          </p:cNvSpPr>
          <p:nvPr/>
        </p:nvSpPr>
        <p:spPr bwMode="auto">
          <a:xfrm>
            <a:off x="8001000" y="3505200"/>
            <a:ext cx="609600" cy="76200"/>
          </a:xfrm>
          <a:prstGeom prst="rect">
            <a:avLst/>
          </a:prstGeom>
          <a:solidFill>
            <a:schemeClr val="hlink"/>
          </a:solidFill>
          <a:ln w="9525">
            <a:noFill/>
            <a:miter lim="800000"/>
            <a:headEnd/>
            <a:tailEnd/>
          </a:ln>
        </p:spPr>
        <p:txBody>
          <a:bodyPr wrap="none" anchor="ctr"/>
          <a:lstStyle/>
          <a:p>
            <a:endParaRPr lang="en-US"/>
          </a:p>
        </p:txBody>
      </p:sp>
      <p:sp>
        <p:nvSpPr>
          <p:cNvPr id="9259" name="Rectangle 25"/>
          <p:cNvSpPr>
            <a:spLocks noChangeArrowheads="1"/>
          </p:cNvSpPr>
          <p:nvPr/>
        </p:nvSpPr>
        <p:spPr bwMode="auto">
          <a:xfrm>
            <a:off x="5334000" y="3581400"/>
            <a:ext cx="3276600" cy="76200"/>
          </a:xfrm>
          <a:prstGeom prst="rect">
            <a:avLst/>
          </a:prstGeom>
          <a:solidFill>
            <a:srgbClr val="99FFCC"/>
          </a:solidFill>
          <a:ln w="9525">
            <a:noFill/>
            <a:miter lim="800000"/>
            <a:headEnd/>
            <a:tailEnd/>
          </a:ln>
        </p:spPr>
        <p:txBody>
          <a:bodyPr wrap="none" anchor="ctr"/>
          <a:lstStyle/>
          <a:p>
            <a:endParaRPr lang="en-US"/>
          </a:p>
        </p:txBody>
      </p:sp>
      <p:sp>
        <p:nvSpPr>
          <p:cNvPr id="9260" name="Rectangle 26"/>
          <p:cNvSpPr>
            <a:spLocks noChangeArrowheads="1"/>
          </p:cNvSpPr>
          <p:nvPr/>
        </p:nvSpPr>
        <p:spPr bwMode="auto">
          <a:xfrm>
            <a:off x="4267200" y="3657600"/>
            <a:ext cx="4343400" cy="76200"/>
          </a:xfrm>
          <a:prstGeom prst="rect">
            <a:avLst/>
          </a:prstGeom>
          <a:solidFill>
            <a:srgbClr val="FFFF00"/>
          </a:solidFill>
          <a:ln w="9525">
            <a:noFill/>
            <a:miter lim="800000"/>
            <a:headEnd/>
            <a:tailEnd/>
          </a:ln>
        </p:spPr>
        <p:txBody>
          <a:bodyPr wrap="none" anchor="ctr"/>
          <a:lstStyle/>
          <a:p>
            <a:endParaRPr lang="en-US"/>
          </a:p>
        </p:txBody>
      </p:sp>
      <p:sp>
        <p:nvSpPr>
          <p:cNvPr id="9261" name="Rectangle 27"/>
          <p:cNvSpPr>
            <a:spLocks noChangeArrowheads="1"/>
          </p:cNvSpPr>
          <p:nvPr/>
        </p:nvSpPr>
        <p:spPr bwMode="auto">
          <a:xfrm>
            <a:off x="1905000" y="3810000"/>
            <a:ext cx="6705600" cy="76200"/>
          </a:xfrm>
          <a:prstGeom prst="rect">
            <a:avLst/>
          </a:prstGeom>
          <a:solidFill>
            <a:schemeClr val="accent2"/>
          </a:solidFill>
          <a:ln w="9525">
            <a:noFill/>
            <a:miter lim="800000"/>
            <a:headEnd/>
            <a:tailEnd/>
          </a:ln>
        </p:spPr>
        <p:txBody>
          <a:bodyPr wrap="none" anchor="ctr"/>
          <a:lstStyle/>
          <a:p>
            <a:endParaRPr lang="en-US"/>
          </a:p>
        </p:txBody>
      </p:sp>
      <p:sp>
        <p:nvSpPr>
          <p:cNvPr id="30" name="WordArt 32"/>
          <p:cNvSpPr>
            <a:spLocks noChangeArrowheads="1" noChangeShapeType="1" noTextEdit="1"/>
          </p:cNvSpPr>
          <p:nvPr/>
        </p:nvSpPr>
        <p:spPr bwMode="auto">
          <a:xfrm>
            <a:off x="685800" y="3200400"/>
            <a:ext cx="7772400" cy="638175"/>
          </a:xfrm>
          <a:prstGeom prst="rect">
            <a:avLst/>
          </a:prstGeom>
        </p:spPr>
        <p:txBody>
          <a:bodyPr wrap="none" fromWordArt="1">
            <a:prstTxWarp prst="textPlain">
              <a:avLst>
                <a:gd name="adj" fmla="val 50000"/>
              </a:avLst>
            </a:prstTxWarp>
          </a:bodyPr>
          <a:lstStyle/>
          <a:p>
            <a:pPr algn="ctr">
              <a:defRPr/>
            </a:pPr>
            <a:r>
              <a:rPr lang="en-US" sz="3600" kern="10" dirty="0">
                <a:ln w="28575">
                  <a:solidFill>
                    <a:srgbClr val="000000"/>
                  </a:solidFill>
                  <a:round/>
                  <a:headEnd/>
                  <a:tailEnd/>
                </a:ln>
                <a:solidFill>
                  <a:srgbClr val="FF0000"/>
                </a:solidFill>
                <a:effectLst>
                  <a:glow rad="63500">
                    <a:srgbClr val="FFFFFF"/>
                  </a:glow>
                  <a:outerShdw dist="35921" dir="2700000" algn="ctr" rotWithShape="0">
                    <a:srgbClr val="808080">
                      <a:alpha val="80000"/>
                    </a:srgbClr>
                  </a:outerShdw>
                </a:effectLst>
                <a:latin typeface="Comic Sans MS"/>
              </a:rPr>
              <a:t>During your life, where was God?</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1765"/>
                                        </p:tgtEl>
                                        <p:attrNameLst>
                                          <p:attrName>style.visibility</p:attrName>
                                        </p:attrNameLst>
                                      </p:cBhvr>
                                      <p:to>
                                        <p:strVal val="visible"/>
                                      </p:to>
                                    </p:set>
                                    <p:animEffect transition="in" filter="wipe(up)">
                                      <p:cBhvr>
                                        <p:cTn id="7" dur="500"/>
                                        <p:tgtEl>
                                          <p:spTgt spid="317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descr="Newsprint"/>
          <p:cNvSpPr>
            <a:spLocks noChangeArrowheads="1"/>
          </p:cNvSpPr>
          <p:nvPr/>
        </p:nvSpPr>
        <p:spPr bwMode="auto">
          <a:xfrm>
            <a:off x="0" y="0"/>
            <a:ext cx="9144000" cy="6858000"/>
          </a:xfrm>
          <a:prstGeom prst="rect">
            <a:avLst/>
          </a:prstGeom>
          <a:blipFill dpi="0" rotWithShape="1">
            <a:blip r:embed="rId2" cstate="print"/>
            <a:srcRect/>
            <a:tile tx="0" ty="0" sx="100000" sy="100000" flip="none" algn="tl"/>
          </a:blipFill>
          <a:ln w="9525">
            <a:solidFill>
              <a:schemeClr val="tx1"/>
            </a:solidFill>
            <a:miter lim="800000"/>
            <a:headEnd/>
            <a:tailEnd/>
          </a:ln>
        </p:spPr>
        <p:txBody>
          <a:bodyPr wrap="none" anchor="ctr"/>
          <a:lstStyle/>
          <a:p>
            <a:endParaRPr lang="en-US"/>
          </a:p>
        </p:txBody>
      </p:sp>
      <p:sp>
        <p:nvSpPr>
          <p:cNvPr id="10243" name="Text Box 2"/>
          <p:cNvSpPr txBox="1">
            <a:spLocks noChangeArrowheads="1"/>
          </p:cNvSpPr>
          <p:nvPr/>
        </p:nvSpPr>
        <p:spPr bwMode="auto">
          <a:xfrm>
            <a:off x="152400" y="228600"/>
            <a:ext cx="8839200" cy="1384300"/>
          </a:xfrm>
          <a:prstGeom prst="rect">
            <a:avLst/>
          </a:prstGeom>
          <a:noFill/>
          <a:ln w="9525">
            <a:noFill/>
            <a:miter lim="800000"/>
            <a:headEnd/>
            <a:tailEnd/>
          </a:ln>
        </p:spPr>
        <p:txBody>
          <a:bodyPr>
            <a:spAutoFit/>
          </a:bodyPr>
          <a:lstStyle/>
          <a:p>
            <a:pPr algn="just">
              <a:spcBef>
                <a:spcPct val="50000"/>
              </a:spcBef>
            </a:pPr>
            <a:r>
              <a:rPr lang="en-US" sz="2800" b="1"/>
              <a:t>Luke 15:13 </a:t>
            </a:r>
            <a:r>
              <a:rPr lang="en-US" sz="2800"/>
              <a:t>- "And not many days after, the younger son gathered all together, </a:t>
            </a:r>
            <a:r>
              <a:rPr lang="en-US" sz="2800">
                <a:solidFill>
                  <a:srgbClr val="FF3300"/>
                </a:solidFill>
              </a:rPr>
              <a:t>journeyed to a far country,</a:t>
            </a:r>
            <a:r>
              <a:rPr lang="en-US" sz="2800"/>
              <a:t> and there wasted his possessions with </a:t>
            </a:r>
            <a:r>
              <a:rPr lang="en-US" sz="2800">
                <a:solidFill>
                  <a:srgbClr val="FF3300"/>
                </a:solidFill>
              </a:rPr>
              <a:t>prodigal living.</a:t>
            </a:r>
            <a:r>
              <a:rPr lang="en-US" sz="2800"/>
              <a:t>             </a:t>
            </a:r>
          </a:p>
        </p:txBody>
      </p:sp>
      <p:sp>
        <p:nvSpPr>
          <p:cNvPr id="32771" name="Text Box 3"/>
          <p:cNvSpPr txBox="1">
            <a:spLocks noChangeArrowheads="1"/>
          </p:cNvSpPr>
          <p:nvPr/>
        </p:nvSpPr>
        <p:spPr bwMode="auto">
          <a:xfrm>
            <a:off x="152400" y="1924050"/>
            <a:ext cx="8839200" cy="4400550"/>
          </a:xfrm>
          <a:prstGeom prst="rect">
            <a:avLst/>
          </a:prstGeom>
          <a:noFill/>
          <a:ln w="9525">
            <a:noFill/>
            <a:miter lim="800000"/>
            <a:headEnd/>
            <a:tailEnd/>
          </a:ln>
        </p:spPr>
        <p:txBody>
          <a:bodyPr>
            <a:spAutoFit/>
          </a:bodyPr>
          <a:lstStyle/>
          <a:p>
            <a:pPr algn="just"/>
            <a:r>
              <a:rPr lang="en-US" sz="2800" b="1"/>
              <a:t>Proverbs 1:29-33 </a:t>
            </a:r>
            <a:r>
              <a:rPr lang="en-US" sz="2800"/>
              <a:t>- Because they hated knowledge And </a:t>
            </a:r>
            <a:r>
              <a:rPr lang="en-US" sz="2800">
                <a:solidFill>
                  <a:srgbClr val="FF3300"/>
                </a:solidFill>
              </a:rPr>
              <a:t>did not choose the fear of the LORD,</a:t>
            </a:r>
          </a:p>
          <a:p>
            <a:pPr algn="just"/>
            <a:r>
              <a:rPr lang="en-US" sz="2800"/>
              <a:t>30 They would have none of my counsel And despised my every rebuke.</a:t>
            </a:r>
          </a:p>
          <a:p>
            <a:pPr algn="just"/>
            <a:r>
              <a:rPr lang="en-US" sz="2800"/>
              <a:t>31 </a:t>
            </a:r>
            <a:r>
              <a:rPr lang="en-US" sz="2800">
                <a:solidFill>
                  <a:srgbClr val="FF3300"/>
                </a:solidFill>
              </a:rPr>
              <a:t>Therefore they shall eat the fruit of their own way,</a:t>
            </a:r>
            <a:r>
              <a:rPr lang="en-US" sz="2800"/>
              <a:t> And be filled to the full with their own fancies.</a:t>
            </a:r>
          </a:p>
          <a:p>
            <a:pPr algn="just"/>
            <a:r>
              <a:rPr lang="en-US" sz="2800"/>
              <a:t>32 For the turning away of the simple will slay them, And the complacency of fools will destroy them;</a:t>
            </a:r>
          </a:p>
          <a:p>
            <a:pPr algn="just"/>
            <a:r>
              <a:rPr lang="en-US" sz="2800"/>
              <a:t>33 But whoever listens to me will dwell safely, And will be secure, without fear of evil.“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checkerboard(across)">
                                      <p:cBhvr>
                                        <p:cTn id="7"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1444</TotalTime>
  <Words>3829</Words>
  <Application>Microsoft Office PowerPoint</Application>
  <PresentationFormat>On-screen Show (4:3)</PresentationFormat>
  <Paragraphs>436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Shepherd</dc:creator>
  <cp:lastModifiedBy>church of Christ</cp:lastModifiedBy>
  <cp:revision>35</cp:revision>
  <dcterms:created xsi:type="dcterms:W3CDTF">2007-11-01T13:15:01Z</dcterms:created>
  <dcterms:modified xsi:type="dcterms:W3CDTF">2016-08-21T21:18:33Z</dcterms:modified>
</cp:coreProperties>
</file>