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311" r:id="rId2"/>
    <p:sldId id="305" r:id="rId3"/>
    <p:sldId id="312" r:id="rId4"/>
    <p:sldId id="313" r:id="rId5"/>
    <p:sldId id="314" r:id="rId6"/>
    <p:sldId id="315" r:id="rId7"/>
    <p:sldId id="316" r:id="rId8"/>
    <p:sldId id="344" r:id="rId9"/>
    <p:sldId id="317" r:id="rId10"/>
    <p:sldId id="318" r:id="rId11"/>
    <p:sldId id="319" r:id="rId12"/>
    <p:sldId id="306" r:id="rId13"/>
    <p:sldId id="320" r:id="rId14"/>
    <p:sldId id="321" r:id="rId15"/>
    <p:sldId id="322" r:id="rId16"/>
    <p:sldId id="323" r:id="rId17"/>
    <p:sldId id="345" r:id="rId18"/>
    <p:sldId id="324" r:id="rId19"/>
    <p:sldId id="325" r:id="rId20"/>
    <p:sldId id="326" r:id="rId21"/>
    <p:sldId id="327" r:id="rId22"/>
    <p:sldId id="307" r:id="rId23"/>
    <p:sldId id="328" r:id="rId24"/>
    <p:sldId id="329" r:id="rId25"/>
    <p:sldId id="330" r:id="rId26"/>
    <p:sldId id="331" r:id="rId27"/>
    <p:sldId id="346" r:id="rId28"/>
    <p:sldId id="332" r:id="rId29"/>
    <p:sldId id="333" r:id="rId30"/>
    <p:sldId id="334" r:id="rId31"/>
    <p:sldId id="335" r:id="rId32"/>
    <p:sldId id="308" r:id="rId33"/>
    <p:sldId id="336" r:id="rId34"/>
    <p:sldId id="337" r:id="rId35"/>
    <p:sldId id="338" r:id="rId36"/>
    <p:sldId id="339" r:id="rId37"/>
    <p:sldId id="340" r:id="rId38"/>
    <p:sldId id="341" r:id="rId39"/>
    <p:sldId id="342" r:id="rId40"/>
    <p:sldId id="343" r:id="rId41"/>
    <p:sldId id="310" r:id="rId4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80808"/>
    <a:srgbClr val="0000FF"/>
    <a:srgbClr val="DDDDDD"/>
    <a:srgbClr val="000000"/>
    <a:srgbClr val="808080"/>
    <a:srgbClr val="FFFF00"/>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71" d="100"/>
          <a:sy n="71" d="100"/>
        </p:scale>
        <p:origin x="-4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BAF9B04-4B5E-4A68-A668-EB5B611D1028}" type="datetimeFigureOut">
              <a:rPr lang="en-US" smtClean="0"/>
              <a:pPr/>
              <a:t>8/21/2016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C79F772-7BB7-46B4-B26E-6CE12A54D98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138B5-EFAB-47B1-8F72-E8BCD47CACDE}"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0F7953-5F78-44E5-8194-EF5A8BA9577B}"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004F46-FFAF-4584-9E82-60FE57CC0D66}"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BF21EA-28FD-4B8F-8FE1-1BFBD1C6ABCC}"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F3EFBC-2CE8-497F-81EE-3B76BB0B34DE}" type="slidenum">
              <a:rPr lang="en-US"/>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73468D-7D5A-4671-8A9E-E10C413A2D0D}"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3939AA-2BE5-49E9-9295-5700AD4029F4}"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CD30F9C-D62C-4486-899D-AB92BC2DC406}"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E4F5A5-C48A-49B1-901D-F13D0E0A5BD1}"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085741-237B-405C-A32B-010CDF1D0141}"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F236CC-12BD-45B1-B5AF-BCC48FDA523A}"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F5612C7-EE96-452D-883D-E49D4E86FD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Flowchart: Process 8"/>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Data 9"/>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229" name="Text Box 5"/>
          <p:cNvSpPr txBox="1">
            <a:spLocks noChangeArrowheads="1"/>
          </p:cNvSpPr>
          <p:nvPr/>
        </p:nvSpPr>
        <p:spPr bwMode="auto">
          <a:xfrm>
            <a:off x="3124200" y="1797050"/>
            <a:ext cx="5867400" cy="94615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n-US" sz="2800"/>
              <a:t>This has been a question that people have debated for years.</a:t>
            </a:r>
          </a:p>
        </p:txBody>
      </p:sp>
      <p:sp>
        <p:nvSpPr>
          <p:cNvPr id="2051" name="WordArt 11"/>
          <p:cNvSpPr>
            <a:spLocks noChangeArrowheads="1" noChangeShapeType="1" noTextEdit="1"/>
          </p:cNvSpPr>
          <p:nvPr/>
        </p:nvSpPr>
        <p:spPr bwMode="auto">
          <a:xfrm>
            <a:off x="152400" y="228600"/>
            <a:ext cx="8077200" cy="609600"/>
          </a:xfrm>
          <a:prstGeom prst="rect">
            <a:avLst/>
          </a:prstGeom>
        </p:spPr>
        <p:txBody>
          <a:bodyPr wrap="none" fromWordArt="1">
            <a:prstTxWarp prst="textPlain">
              <a:avLst>
                <a:gd name="adj" fmla="val 50000"/>
              </a:avLst>
            </a:prstTxWarp>
          </a:bodyPr>
          <a:lstStyle/>
          <a:p>
            <a:pPr algn="ctr">
              <a:defRPr/>
            </a:pPr>
            <a:r>
              <a:rPr lang="en-US" sz="3600" kern="10" dirty="0">
                <a:ln w="9525">
                  <a:solidFill>
                    <a:schemeClr val="bg1"/>
                  </a:solidFill>
                  <a:round/>
                  <a:headEnd/>
                  <a:tailEnd/>
                </a:ln>
                <a:solidFill>
                  <a:schemeClr val="bg1"/>
                </a:solidFill>
                <a:effectLst>
                  <a:glow rad="63500">
                    <a:schemeClr val="accent4">
                      <a:satMod val="175000"/>
                      <a:alpha val="40000"/>
                    </a:schemeClr>
                  </a:glow>
                  <a:outerShdw dist="35921" dir="2700000" algn="ctr" rotWithShape="0">
                    <a:srgbClr val="808080">
                      <a:alpha val="79999"/>
                    </a:srgbClr>
                  </a:outerShdw>
                </a:effectLst>
                <a:latin typeface="Book Antiqua"/>
              </a:rPr>
              <a:t>Can We Understand</a:t>
            </a:r>
          </a:p>
        </p:txBody>
      </p:sp>
      <p:sp>
        <p:nvSpPr>
          <p:cNvPr id="2052" name="WordArt 13"/>
          <p:cNvSpPr>
            <a:spLocks noChangeArrowheads="1" noChangeShapeType="1" noTextEdit="1"/>
          </p:cNvSpPr>
          <p:nvPr/>
        </p:nvSpPr>
        <p:spPr bwMode="auto">
          <a:xfrm>
            <a:off x="2209800" y="914400"/>
            <a:ext cx="6781800" cy="533400"/>
          </a:xfrm>
          <a:prstGeom prst="rect">
            <a:avLst/>
          </a:prstGeom>
        </p:spPr>
        <p:txBody>
          <a:bodyPr wrap="none" fromWordArt="1">
            <a:prstTxWarp prst="textPlain">
              <a:avLst>
                <a:gd name="adj" fmla="val 50000"/>
              </a:avLst>
            </a:prstTxWarp>
          </a:bodyPr>
          <a:lstStyle/>
          <a:p>
            <a:pPr algn="ctr">
              <a:defRPr/>
            </a:pPr>
            <a:r>
              <a:rPr lang="en-US" sz="3600" kern="10" dirty="0">
                <a:ln w="9525">
                  <a:solidFill>
                    <a:schemeClr val="bg1"/>
                  </a:solidFill>
                  <a:round/>
                  <a:headEnd/>
                  <a:tailEnd/>
                </a:ln>
                <a:solidFill>
                  <a:schemeClr val="bg1"/>
                </a:solidFill>
                <a:effectLst>
                  <a:glow rad="63500">
                    <a:schemeClr val="accent4">
                      <a:satMod val="175000"/>
                      <a:alpha val="40000"/>
                    </a:schemeClr>
                  </a:glow>
                  <a:outerShdw dist="35921" dir="2700000" algn="ctr" rotWithShape="0">
                    <a:srgbClr val="808080">
                      <a:alpha val="79999"/>
                    </a:srgbClr>
                  </a:outerShdw>
                </a:effectLst>
                <a:latin typeface="Book Antiqua"/>
              </a:rPr>
              <a:t>The Bible Alike?</a:t>
            </a:r>
          </a:p>
        </p:txBody>
      </p:sp>
      <p:sp>
        <p:nvSpPr>
          <p:cNvPr id="52241" name="Text Box 17"/>
          <p:cNvSpPr txBox="1">
            <a:spLocks noChangeArrowheads="1"/>
          </p:cNvSpPr>
          <p:nvPr/>
        </p:nvSpPr>
        <p:spPr bwMode="auto">
          <a:xfrm>
            <a:off x="3124200" y="2819400"/>
            <a:ext cx="5867400" cy="1373188"/>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n-US" sz="2800" dirty="0"/>
              <a:t>Some argue </a:t>
            </a:r>
            <a:r>
              <a:rPr lang="en-US" sz="2800" dirty="0" smtClean="0"/>
              <a:t>that the Bible is </a:t>
            </a:r>
            <a:r>
              <a:rPr lang="en-US" sz="2800" dirty="0"/>
              <a:t>inclusive and supportive of </a:t>
            </a:r>
            <a:r>
              <a:rPr lang="en-US" sz="2800" dirty="0" smtClean="0"/>
              <a:t>every- one’s own </a:t>
            </a:r>
            <a:r>
              <a:rPr lang="en-US" sz="2800" dirty="0"/>
              <a:t>private interpretation.</a:t>
            </a:r>
          </a:p>
        </p:txBody>
      </p:sp>
      <p:sp>
        <p:nvSpPr>
          <p:cNvPr id="52243" name="Text Box 19"/>
          <p:cNvSpPr txBox="1">
            <a:spLocks noChangeArrowheads="1"/>
          </p:cNvSpPr>
          <p:nvPr/>
        </p:nvSpPr>
        <p:spPr bwMode="auto">
          <a:xfrm>
            <a:off x="3124200" y="5759450"/>
            <a:ext cx="5867400" cy="94615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n-US" sz="2800" dirty="0" smtClean="0"/>
              <a:t>Well, what </a:t>
            </a:r>
            <a:r>
              <a:rPr lang="en-US" sz="2800" dirty="0"/>
              <a:t>does the </a:t>
            </a:r>
            <a:r>
              <a:rPr lang="en-US" sz="2800" dirty="0" smtClean="0"/>
              <a:t>Bible </a:t>
            </a:r>
            <a:r>
              <a:rPr lang="en-US" sz="2800" dirty="0"/>
              <a:t>say about this </a:t>
            </a:r>
            <a:r>
              <a:rPr lang="en-US" sz="2800" dirty="0" smtClean="0"/>
              <a:t>very important question</a:t>
            </a:r>
            <a:r>
              <a:rPr lang="en-US" sz="2800" dirty="0"/>
              <a:t>?</a:t>
            </a:r>
          </a:p>
        </p:txBody>
      </p:sp>
      <p:sp>
        <p:nvSpPr>
          <p:cNvPr id="52244" name="Text Box 20"/>
          <p:cNvSpPr txBox="1">
            <a:spLocks noChangeArrowheads="1"/>
          </p:cNvSpPr>
          <p:nvPr/>
        </p:nvSpPr>
        <p:spPr bwMode="auto">
          <a:xfrm>
            <a:off x="3124200" y="4267200"/>
            <a:ext cx="5867400" cy="1384995"/>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n-US" sz="2800" dirty="0"/>
              <a:t>Some argue </a:t>
            </a:r>
            <a:r>
              <a:rPr lang="en-US" sz="2800" dirty="0" smtClean="0"/>
              <a:t>that the </a:t>
            </a:r>
            <a:r>
              <a:rPr lang="en-US" sz="2800" dirty="0"/>
              <a:t>B</a:t>
            </a:r>
            <a:r>
              <a:rPr lang="en-US" sz="2800" dirty="0" smtClean="0"/>
              <a:t>ible </a:t>
            </a:r>
            <a:r>
              <a:rPr lang="en-US" sz="2800" dirty="0"/>
              <a:t>is strict and holds only one </a:t>
            </a:r>
            <a:r>
              <a:rPr lang="en-US" sz="2800" dirty="0" smtClean="0"/>
              <a:t>truth and man must be obedient to that truth.</a:t>
            </a:r>
            <a:endParaRPr lang="en-US" sz="2800" dirty="0"/>
          </a:p>
        </p:txBody>
      </p:sp>
      <p:pic>
        <p:nvPicPr>
          <p:cNvPr id="2065"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dissolve">
                                      <p:cBhvr>
                                        <p:cTn id="7" dur="500"/>
                                        <p:tgtEl>
                                          <p:spTgt spid="522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41"/>
                                        </p:tgtEl>
                                        <p:attrNameLst>
                                          <p:attrName>style.visibility</p:attrName>
                                        </p:attrNameLst>
                                      </p:cBhvr>
                                      <p:to>
                                        <p:strVal val="visible"/>
                                      </p:to>
                                    </p:set>
                                    <p:animEffect transition="in" filter="dissolve">
                                      <p:cBhvr>
                                        <p:cTn id="12" dur="500"/>
                                        <p:tgtEl>
                                          <p:spTgt spid="522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44"/>
                                        </p:tgtEl>
                                        <p:attrNameLst>
                                          <p:attrName>style.visibility</p:attrName>
                                        </p:attrNameLst>
                                      </p:cBhvr>
                                      <p:to>
                                        <p:strVal val="visible"/>
                                      </p:to>
                                    </p:set>
                                    <p:animEffect transition="in" filter="dissolve">
                                      <p:cBhvr>
                                        <p:cTn id="17" dur="500"/>
                                        <p:tgtEl>
                                          <p:spTgt spid="5224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243"/>
                                        </p:tgtEl>
                                        <p:attrNameLst>
                                          <p:attrName>style.visibility</p:attrName>
                                        </p:attrNameLst>
                                      </p:cBhvr>
                                      <p:to>
                                        <p:strVal val="visible"/>
                                      </p:to>
                                    </p:set>
                                    <p:animEffect transition="in" filter="dissolve">
                                      <p:cBhvr>
                                        <p:cTn id="22" dur="500"/>
                                        <p:tgtEl>
                                          <p:spTgt spid="52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P spid="52241" grpId="0"/>
      <p:bldP spid="52243" grpId="0"/>
      <p:bldP spid="522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61170"/>
            <a:ext cx="8839200" cy="3539430"/>
          </a:xfrm>
          <a:prstGeom prst="rect">
            <a:avLst/>
          </a:prstGeom>
          <a:noFill/>
        </p:spPr>
        <p:txBody>
          <a:bodyPr wrap="square" rtlCol="0">
            <a:spAutoFit/>
          </a:bodyPr>
          <a:lstStyle/>
          <a:p>
            <a:pPr algn="just"/>
            <a:r>
              <a:rPr lang="en-US" sz="2800" dirty="0" smtClean="0"/>
              <a:t>Ephesians 3:10-12 - </a:t>
            </a:r>
            <a:r>
              <a:rPr lang="en-US" sz="2800" b="1" dirty="0" smtClean="0">
                <a:solidFill>
                  <a:srgbClr val="FF0000"/>
                </a:solidFill>
              </a:rPr>
              <a:t>to the intent that now the manifold wisdom of God might be made known by the church to the principalities and powers in the heavenly places,</a:t>
            </a:r>
          </a:p>
          <a:p>
            <a:pPr algn="just"/>
            <a:r>
              <a:rPr lang="en-US" sz="2800" dirty="0" smtClean="0"/>
              <a:t>11 according to </a:t>
            </a:r>
            <a:r>
              <a:rPr lang="en-US" sz="2800" b="1" dirty="0" smtClean="0">
                <a:solidFill>
                  <a:srgbClr val="FF0000"/>
                </a:solidFill>
              </a:rPr>
              <a:t>the eternal purpose which He accomplished in Christ Jesus our Lord,</a:t>
            </a:r>
          </a:p>
          <a:p>
            <a:pPr algn="just"/>
            <a:r>
              <a:rPr lang="en-US" sz="2800" dirty="0" smtClean="0"/>
              <a:t>12 in whom we have boldness and access with confidence through faith in Him.</a:t>
            </a:r>
            <a:endParaRPr lang="en-US" sz="28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6124754"/>
          </a:xfrm>
          <a:prstGeom prst="rect">
            <a:avLst/>
          </a:prstGeom>
          <a:noFill/>
        </p:spPr>
        <p:txBody>
          <a:bodyPr wrap="square" rtlCol="0">
            <a:spAutoFit/>
          </a:bodyPr>
          <a:lstStyle/>
          <a:p>
            <a:pPr algn="just"/>
            <a:r>
              <a:rPr lang="en-US" sz="2800" dirty="0" smtClean="0"/>
              <a:t>I Corinthians 2:9-12 - But as it is written: Eye has not seen, nor ear heard, Nor have entered into the heart of man The things which God has prepared for those who love Him.“</a:t>
            </a:r>
          </a:p>
          <a:p>
            <a:pPr algn="just"/>
            <a:r>
              <a:rPr lang="en-US" sz="2800" dirty="0" smtClean="0"/>
              <a:t>10 But </a:t>
            </a:r>
            <a:r>
              <a:rPr lang="en-US" sz="2800" b="1" dirty="0" smtClean="0">
                <a:solidFill>
                  <a:srgbClr val="FF0000"/>
                </a:solidFill>
              </a:rPr>
              <a:t>God has revealed them to us through His Spirit. For the Spirit searches all things, yes, the deep things of God.</a:t>
            </a:r>
          </a:p>
          <a:p>
            <a:pPr algn="just"/>
            <a:r>
              <a:rPr lang="en-US" sz="2800" dirty="0" smtClean="0"/>
              <a:t>11 For what man knows the things of a man except the spirit of the man which is in him? </a:t>
            </a:r>
            <a:r>
              <a:rPr lang="en-US" sz="2800" b="1" dirty="0" smtClean="0">
                <a:solidFill>
                  <a:srgbClr val="FF0000"/>
                </a:solidFill>
              </a:rPr>
              <a:t>Even so no one knows the things of God except the Spirit of God.</a:t>
            </a:r>
          </a:p>
          <a:p>
            <a:pPr algn="just"/>
            <a:r>
              <a:rPr lang="en-US" sz="2800" dirty="0" smtClean="0"/>
              <a:t>12 </a:t>
            </a:r>
            <a:r>
              <a:rPr lang="en-US" sz="2800" b="1" dirty="0" smtClean="0">
                <a:solidFill>
                  <a:srgbClr val="FF0000"/>
                </a:solidFill>
              </a:rPr>
              <a:t>Now we have received, not the spirit of the world, but the Spirit who is from God, that we might know the things that have been freely given to us by God.</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3"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effectLst>
              </a:rPr>
              <a:t>The Bible was written to unite the followers of Christ in </a:t>
            </a:r>
            <a:r>
              <a:rPr lang="en-US" sz="3600" b="1" dirty="0" smtClean="0">
                <a:solidFill>
                  <a:schemeClr val="bg1"/>
                </a:solidFill>
                <a:effectLst>
                  <a:glow rad="63500">
                    <a:srgbClr val="080808"/>
                  </a:glow>
                </a:effectLst>
              </a:rPr>
              <a:t>truth.</a:t>
            </a:r>
            <a:endParaRPr lang="en-US" sz="3600" b="1" dirty="0">
              <a:solidFill>
                <a:schemeClr val="bg1"/>
              </a:solidFill>
              <a:effectLst>
                <a:glow rad="63500">
                  <a:srgbClr val="080808"/>
                </a:glow>
              </a:effectLst>
            </a:endParaRPr>
          </a:p>
        </p:txBody>
      </p:sp>
      <p:sp>
        <p:nvSpPr>
          <p:cNvPr id="4100"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4101"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2</a:t>
            </a:r>
          </a:p>
        </p:txBody>
      </p:sp>
      <p:sp>
        <p:nvSpPr>
          <p:cNvPr id="4102" name="Text Box 9"/>
          <p:cNvSpPr txBox="1">
            <a:spLocks noChangeArrowheads="1"/>
          </p:cNvSpPr>
          <p:nvPr/>
        </p:nvSpPr>
        <p:spPr bwMode="auto">
          <a:xfrm>
            <a:off x="2895600" y="16764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New Testament is the only standard for the gospel </a:t>
            </a:r>
            <a:r>
              <a:rPr lang="en-US" sz="2800" dirty="0" smtClean="0"/>
              <a:t>age.</a:t>
            </a:r>
            <a:r>
              <a:rPr lang="en-US" sz="2800" dirty="0"/>
              <a:t>	  </a:t>
            </a:r>
            <a:endParaRPr lang="en-US" sz="2800" dirty="0">
              <a:solidFill>
                <a:srgbClr val="FF0000"/>
              </a:solidFill>
            </a:endParaRPr>
          </a:p>
        </p:txBody>
      </p:sp>
      <p:sp>
        <p:nvSpPr>
          <p:cNvPr id="10" name="Text Box 9"/>
          <p:cNvSpPr txBox="1">
            <a:spLocks noChangeArrowheads="1"/>
          </p:cNvSpPr>
          <p:nvPr/>
        </p:nvSpPr>
        <p:spPr bwMode="auto">
          <a:xfrm>
            <a:off x="2895600" y="2676525"/>
            <a:ext cx="6019800" cy="523875"/>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(John 17:20-21; I Corinthians 1:10)</a:t>
            </a:r>
            <a:r>
              <a:rPr lang="en-US" sz="2800" b="1" dirty="0">
                <a:solidFill>
                  <a:srgbClr val="FF0000"/>
                </a:solidFill>
              </a:rPr>
              <a:t>  </a:t>
            </a:r>
          </a:p>
        </p:txBody>
      </p:sp>
      <p:pic>
        <p:nvPicPr>
          <p:cNvPr id="4112"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dissolve">
                                      <p:cBhvr>
                                        <p:cTn id="7" dur="500"/>
                                        <p:tgtEl>
                                          <p:spTgt spid="225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dissolve">
                                      <p:cBhvr>
                                        <p:cTn id="12" dur="500"/>
                                        <p:tgtEl>
                                          <p:spTgt spid="4102"/>
                                        </p:tgtEl>
                                      </p:cBhvr>
                                    </p:animEffect>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4102"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70544"/>
            <a:ext cx="8839200" cy="2677656"/>
          </a:xfrm>
          <a:prstGeom prst="rect">
            <a:avLst/>
          </a:prstGeom>
          <a:noFill/>
        </p:spPr>
        <p:txBody>
          <a:bodyPr wrap="square" rtlCol="0">
            <a:spAutoFit/>
          </a:bodyPr>
          <a:lstStyle/>
          <a:p>
            <a:pPr algn="just"/>
            <a:r>
              <a:rPr lang="en-US" sz="2800" dirty="0" smtClean="0"/>
              <a:t>John 17:20-21 - </a:t>
            </a:r>
            <a:r>
              <a:rPr lang="en-US" sz="2800" b="1" dirty="0" smtClean="0">
                <a:solidFill>
                  <a:srgbClr val="FF0000"/>
                </a:solidFill>
              </a:rPr>
              <a:t>"I do not pray for these alone, but also for those who will believe in Me through their word;</a:t>
            </a:r>
          </a:p>
          <a:p>
            <a:pPr algn="just"/>
            <a:r>
              <a:rPr lang="en-US" sz="2800" dirty="0" smtClean="0"/>
              <a:t> 21 </a:t>
            </a:r>
            <a:r>
              <a:rPr lang="en-US" sz="2800" b="1" dirty="0" smtClean="0">
                <a:solidFill>
                  <a:srgbClr val="FF0000"/>
                </a:solidFill>
              </a:rPr>
              <a:t>"that they all may be one, as You, Father, are in Me, and I in You; that they also may be one in Us, </a:t>
            </a:r>
            <a:r>
              <a:rPr lang="en-US" sz="2800" dirty="0" smtClean="0"/>
              <a:t>that the world may believe that You sent Me.</a:t>
            </a:r>
            <a:endParaRPr lang="en-US" sz="2800"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70544"/>
            <a:ext cx="8839200" cy="2677656"/>
          </a:xfrm>
          <a:prstGeom prst="rect">
            <a:avLst/>
          </a:prstGeom>
          <a:noFill/>
        </p:spPr>
        <p:txBody>
          <a:bodyPr wrap="square" rtlCol="0">
            <a:spAutoFit/>
          </a:bodyPr>
          <a:lstStyle/>
          <a:p>
            <a:pPr algn="just"/>
            <a:r>
              <a:rPr lang="en-US" sz="2800" dirty="0" smtClean="0"/>
              <a:t>I Corinthians 1:10 - </a:t>
            </a:r>
            <a:r>
              <a:rPr lang="en-US" sz="2800" b="1" dirty="0" smtClean="0">
                <a:solidFill>
                  <a:srgbClr val="FF0000"/>
                </a:solidFill>
              </a:rPr>
              <a:t>Now I plead with you, brethren, by the name of our Lord Jesus Christ,</a:t>
            </a:r>
            <a:r>
              <a:rPr lang="en-US" sz="2800" dirty="0" smtClean="0"/>
              <a:t> that you all </a:t>
            </a:r>
            <a:r>
              <a:rPr lang="en-US" sz="2800" b="1" dirty="0" smtClean="0">
                <a:solidFill>
                  <a:srgbClr val="FF0000"/>
                </a:solidFill>
              </a:rPr>
              <a:t>speak the same thing, </a:t>
            </a:r>
            <a:r>
              <a:rPr lang="en-US" sz="2800" dirty="0" smtClean="0"/>
              <a:t>and that </a:t>
            </a:r>
            <a:r>
              <a:rPr lang="en-US" sz="2800" b="1" dirty="0" smtClean="0">
                <a:solidFill>
                  <a:srgbClr val="FF0000"/>
                </a:solidFill>
              </a:rPr>
              <a:t>there be no divisions among you, </a:t>
            </a:r>
            <a:r>
              <a:rPr lang="en-US" sz="2800" dirty="0" smtClean="0"/>
              <a:t>but that </a:t>
            </a:r>
            <a:r>
              <a:rPr lang="en-US" sz="2800" b="1" dirty="0" smtClean="0">
                <a:solidFill>
                  <a:srgbClr val="FF0000"/>
                </a:solidFill>
              </a:rPr>
              <a:t>you be perfectly joined together in the same mind and in the same judgment.</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3"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effectLst>
              </a:rPr>
              <a:t>The Bible was written to unite the followers of Christ in </a:t>
            </a:r>
            <a:r>
              <a:rPr lang="en-US" sz="3600" b="1" dirty="0" smtClean="0">
                <a:solidFill>
                  <a:schemeClr val="bg1"/>
                </a:solidFill>
                <a:effectLst>
                  <a:glow rad="63500">
                    <a:srgbClr val="080808"/>
                  </a:glow>
                </a:effectLst>
              </a:rPr>
              <a:t>truth.</a:t>
            </a:r>
            <a:endParaRPr lang="en-US" sz="3600" b="1" dirty="0">
              <a:solidFill>
                <a:schemeClr val="bg1"/>
              </a:solidFill>
              <a:effectLst>
                <a:glow rad="63500">
                  <a:srgbClr val="080808"/>
                </a:glow>
              </a:effectLst>
            </a:endParaRPr>
          </a:p>
        </p:txBody>
      </p:sp>
      <p:sp>
        <p:nvSpPr>
          <p:cNvPr id="4100"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4101"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2</a:t>
            </a:r>
          </a:p>
        </p:txBody>
      </p:sp>
      <p:sp>
        <p:nvSpPr>
          <p:cNvPr id="4102" name="Text Box 9"/>
          <p:cNvSpPr txBox="1">
            <a:spLocks noChangeArrowheads="1"/>
          </p:cNvSpPr>
          <p:nvPr/>
        </p:nvSpPr>
        <p:spPr bwMode="auto">
          <a:xfrm>
            <a:off x="2895600" y="16764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New Testament is the only standard for the gospel </a:t>
            </a:r>
            <a:r>
              <a:rPr lang="en-US" sz="2800" dirty="0" smtClean="0"/>
              <a:t>age.</a:t>
            </a:r>
            <a:r>
              <a:rPr lang="en-US" sz="2800" dirty="0"/>
              <a:t>	  </a:t>
            </a:r>
            <a:endParaRPr lang="en-US" sz="2800" dirty="0">
              <a:solidFill>
                <a:srgbClr val="FF0000"/>
              </a:solidFill>
            </a:endParaRPr>
          </a:p>
        </p:txBody>
      </p:sp>
      <p:sp>
        <p:nvSpPr>
          <p:cNvPr id="4104" name="Text Box 15"/>
          <p:cNvSpPr txBox="1">
            <a:spLocks noChangeArrowheads="1"/>
          </p:cNvSpPr>
          <p:nvPr/>
        </p:nvSpPr>
        <p:spPr bwMode="auto">
          <a:xfrm>
            <a:off x="2895600" y="33528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Old Testament is given to the gospel age for </a:t>
            </a:r>
            <a:r>
              <a:rPr lang="en-US" sz="2800" dirty="0" smtClean="0"/>
              <a:t>learning.</a:t>
            </a:r>
            <a:r>
              <a:rPr lang="en-US" sz="2800" dirty="0"/>
              <a:t>	</a:t>
            </a:r>
            <a:endParaRPr lang="en-US" sz="2400" dirty="0">
              <a:solidFill>
                <a:srgbClr val="FF0000"/>
              </a:solidFill>
            </a:endParaRPr>
          </a:p>
        </p:txBody>
      </p:sp>
      <p:sp>
        <p:nvSpPr>
          <p:cNvPr id="10" name="Text Box 9"/>
          <p:cNvSpPr txBox="1">
            <a:spLocks noChangeArrowheads="1"/>
          </p:cNvSpPr>
          <p:nvPr/>
        </p:nvSpPr>
        <p:spPr bwMode="auto">
          <a:xfrm>
            <a:off x="2895600" y="2676525"/>
            <a:ext cx="6019800" cy="523875"/>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(John 17:20-21; I Corinthians 1:10)</a:t>
            </a:r>
            <a:r>
              <a:rPr lang="en-US" sz="2800" b="1" dirty="0">
                <a:solidFill>
                  <a:srgbClr val="FF0000"/>
                </a:solidFill>
              </a:rPr>
              <a:t>  </a:t>
            </a:r>
          </a:p>
        </p:txBody>
      </p:sp>
      <p:sp>
        <p:nvSpPr>
          <p:cNvPr id="11" name="Text Box 15"/>
          <p:cNvSpPr txBox="1">
            <a:spLocks noChangeArrowheads="1"/>
          </p:cNvSpPr>
          <p:nvPr/>
        </p:nvSpPr>
        <p:spPr bwMode="auto">
          <a:xfrm>
            <a:off x="2895600" y="43434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(I Corinthians 10:1-11; Romans 15:4) </a:t>
            </a:r>
          </a:p>
        </p:txBody>
      </p:sp>
      <p:pic>
        <p:nvPicPr>
          <p:cNvPr id="4112"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dissolve">
                                      <p:cBhvr>
                                        <p:cTn id="7" dur="500"/>
                                        <p:tgtEl>
                                          <p:spTgt spid="4104"/>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52246"/>
            <a:ext cx="8839200" cy="6124754"/>
          </a:xfrm>
          <a:prstGeom prst="rect">
            <a:avLst/>
          </a:prstGeom>
          <a:noFill/>
        </p:spPr>
        <p:txBody>
          <a:bodyPr wrap="square" rtlCol="0">
            <a:spAutoFit/>
          </a:bodyPr>
          <a:lstStyle/>
          <a:p>
            <a:pPr algn="just"/>
            <a:r>
              <a:rPr lang="en-US" sz="2800" dirty="0" smtClean="0"/>
              <a:t>I Corinthians 10:1-11 - Moreover, brethren, I do not want you to be unaware that all our fathers were under the cloud, all passed through the sea,</a:t>
            </a:r>
          </a:p>
          <a:p>
            <a:pPr algn="just"/>
            <a:r>
              <a:rPr lang="en-US" sz="2800" dirty="0" smtClean="0"/>
              <a:t>2 all were baptized into Moses in the cloud and in the sea,</a:t>
            </a:r>
          </a:p>
          <a:p>
            <a:pPr algn="just"/>
            <a:r>
              <a:rPr lang="en-US" sz="2800" dirty="0" smtClean="0"/>
              <a:t>3 all ate the same spiritual food,</a:t>
            </a:r>
          </a:p>
          <a:p>
            <a:pPr algn="just"/>
            <a:r>
              <a:rPr lang="en-US" sz="2800" dirty="0" smtClean="0"/>
              <a:t>4 and all drank the same spiritual drink. For they drank of that spiritual Rock that followed them, and that Rock was Christ.</a:t>
            </a:r>
          </a:p>
          <a:p>
            <a:pPr algn="just"/>
            <a:r>
              <a:rPr lang="en-US" sz="2800" dirty="0" smtClean="0"/>
              <a:t>5 But with most of them God was not well pleased, for their bodies were scattered in the wilderness.</a:t>
            </a:r>
          </a:p>
          <a:p>
            <a:pPr algn="just"/>
            <a:r>
              <a:rPr lang="en-US" sz="2800" dirty="0" smtClean="0"/>
              <a:t>6 </a:t>
            </a:r>
            <a:r>
              <a:rPr lang="en-US" sz="2800" b="1" dirty="0" smtClean="0">
                <a:solidFill>
                  <a:srgbClr val="FF0000"/>
                </a:solidFill>
              </a:rPr>
              <a:t>Now these things became our examples, </a:t>
            </a:r>
            <a:r>
              <a:rPr lang="en-US" sz="2800" dirty="0" smtClean="0"/>
              <a:t>to the intent that we should not lust after evil things as they also lusted.</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5693866"/>
          </a:xfrm>
          <a:prstGeom prst="rect">
            <a:avLst/>
          </a:prstGeom>
          <a:noFill/>
        </p:spPr>
        <p:txBody>
          <a:bodyPr wrap="square" rtlCol="0">
            <a:spAutoFit/>
          </a:bodyPr>
          <a:lstStyle/>
          <a:p>
            <a:pPr algn="just"/>
            <a:r>
              <a:rPr lang="en-US" sz="2800" dirty="0" smtClean="0"/>
              <a:t>7 And do not become idolaters as were some of them. As it is written, "The people sat down to eat and drink, and rose up to play.“</a:t>
            </a:r>
          </a:p>
          <a:p>
            <a:pPr algn="just"/>
            <a:r>
              <a:rPr lang="en-US" sz="2800" dirty="0" smtClean="0"/>
              <a:t>8 Nor let us commit sexual immorality, as some of them did, and in one day twenty-three thousand fell;</a:t>
            </a:r>
          </a:p>
          <a:p>
            <a:pPr algn="just"/>
            <a:r>
              <a:rPr lang="en-US" sz="2800" dirty="0" smtClean="0"/>
              <a:t>9 nor let us tempt Christ, as some of them also tempted, and were destroyed by serpents;</a:t>
            </a:r>
          </a:p>
          <a:p>
            <a:pPr algn="just"/>
            <a:r>
              <a:rPr lang="en-US" sz="2800" dirty="0" smtClean="0"/>
              <a:t>10 nor complain, as some of them also complained, and were destroyed by the destroyer.</a:t>
            </a:r>
          </a:p>
          <a:p>
            <a:pPr algn="just"/>
            <a:r>
              <a:rPr lang="en-US" sz="2800" dirty="0" smtClean="0"/>
              <a:t>11 </a:t>
            </a:r>
            <a:r>
              <a:rPr lang="en-US" sz="2800" b="1" dirty="0" smtClean="0">
                <a:solidFill>
                  <a:srgbClr val="FF0000"/>
                </a:solidFill>
              </a:rPr>
              <a:t>Now all these things happened to them as examples, and they were written for our admonition, upon whom the ends of the ages have come.</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98918"/>
            <a:ext cx="8839200" cy="1815882"/>
          </a:xfrm>
          <a:prstGeom prst="rect">
            <a:avLst/>
          </a:prstGeom>
          <a:noFill/>
        </p:spPr>
        <p:txBody>
          <a:bodyPr wrap="square" rtlCol="0">
            <a:spAutoFit/>
          </a:bodyPr>
          <a:lstStyle/>
          <a:p>
            <a:pPr algn="just"/>
            <a:r>
              <a:rPr lang="en-US" sz="2800" dirty="0" smtClean="0"/>
              <a:t>Romans 15:4 - For </a:t>
            </a:r>
            <a:r>
              <a:rPr lang="en-US" sz="2800" b="1" dirty="0" smtClean="0">
                <a:solidFill>
                  <a:srgbClr val="FF0000"/>
                </a:solidFill>
              </a:rPr>
              <a:t>whatever things were written before were written for our learning, </a:t>
            </a:r>
            <a:r>
              <a:rPr lang="en-US" sz="2800" dirty="0" smtClean="0"/>
              <a:t>that we through the patience and comfort of the Scriptures might have hope.</a:t>
            </a:r>
            <a:endParaRPr lang="en-US" sz="2800"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3"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effectLst>
              </a:rPr>
              <a:t>The Bible was written to unite the followers of Christ in </a:t>
            </a:r>
            <a:r>
              <a:rPr lang="en-US" sz="3600" b="1" dirty="0" smtClean="0">
                <a:solidFill>
                  <a:schemeClr val="bg1"/>
                </a:solidFill>
                <a:effectLst>
                  <a:glow rad="63500">
                    <a:srgbClr val="080808"/>
                  </a:glow>
                </a:effectLst>
              </a:rPr>
              <a:t>truth.</a:t>
            </a:r>
            <a:endParaRPr lang="en-US" sz="3600" b="1" dirty="0">
              <a:solidFill>
                <a:schemeClr val="bg1"/>
              </a:solidFill>
              <a:effectLst>
                <a:glow rad="63500">
                  <a:srgbClr val="080808"/>
                </a:glow>
              </a:effectLst>
            </a:endParaRPr>
          </a:p>
        </p:txBody>
      </p:sp>
      <p:sp>
        <p:nvSpPr>
          <p:cNvPr id="4100"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4101"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2</a:t>
            </a:r>
          </a:p>
        </p:txBody>
      </p:sp>
      <p:sp>
        <p:nvSpPr>
          <p:cNvPr id="4102" name="Text Box 9"/>
          <p:cNvSpPr txBox="1">
            <a:spLocks noChangeArrowheads="1"/>
          </p:cNvSpPr>
          <p:nvPr/>
        </p:nvSpPr>
        <p:spPr bwMode="auto">
          <a:xfrm>
            <a:off x="2895600" y="16764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New Testament is the only standard for the gospel </a:t>
            </a:r>
            <a:r>
              <a:rPr lang="en-US" sz="2800" dirty="0" smtClean="0"/>
              <a:t>age.</a:t>
            </a:r>
            <a:r>
              <a:rPr lang="en-US" sz="2800" dirty="0"/>
              <a:t>	  </a:t>
            </a:r>
            <a:endParaRPr lang="en-US" sz="2800" dirty="0">
              <a:solidFill>
                <a:srgbClr val="FF0000"/>
              </a:solidFill>
            </a:endParaRPr>
          </a:p>
        </p:txBody>
      </p:sp>
      <p:sp>
        <p:nvSpPr>
          <p:cNvPr id="22542" name="Text Box 14"/>
          <p:cNvSpPr txBox="1">
            <a:spLocks noChangeArrowheads="1"/>
          </p:cNvSpPr>
          <p:nvPr/>
        </p:nvSpPr>
        <p:spPr bwMode="auto">
          <a:xfrm>
            <a:off x="2895600" y="4953000"/>
            <a:ext cx="6019800" cy="954107"/>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a:t>
            </a:r>
            <a:r>
              <a:rPr lang="en-US" sz="2800" dirty="0" smtClean="0"/>
              <a:t>New Testament is what unites Gods people together in the truth.</a:t>
            </a:r>
            <a:endParaRPr lang="en-US" sz="2400" dirty="0">
              <a:solidFill>
                <a:srgbClr val="FF0000"/>
              </a:solidFill>
            </a:endParaRPr>
          </a:p>
        </p:txBody>
      </p:sp>
      <p:sp>
        <p:nvSpPr>
          <p:cNvPr id="4104" name="Text Box 15"/>
          <p:cNvSpPr txBox="1">
            <a:spLocks noChangeArrowheads="1"/>
          </p:cNvSpPr>
          <p:nvPr/>
        </p:nvSpPr>
        <p:spPr bwMode="auto">
          <a:xfrm>
            <a:off x="2895600" y="33528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Old Testament is given to the gospel age for </a:t>
            </a:r>
            <a:r>
              <a:rPr lang="en-US" sz="2800" dirty="0" smtClean="0"/>
              <a:t>learning.</a:t>
            </a:r>
            <a:r>
              <a:rPr lang="en-US" sz="2800" dirty="0"/>
              <a:t>	</a:t>
            </a:r>
            <a:endParaRPr lang="en-US" sz="2400" dirty="0">
              <a:solidFill>
                <a:srgbClr val="FF0000"/>
              </a:solidFill>
            </a:endParaRPr>
          </a:p>
        </p:txBody>
      </p:sp>
      <p:sp>
        <p:nvSpPr>
          <p:cNvPr id="10" name="Text Box 9"/>
          <p:cNvSpPr txBox="1">
            <a:spLocks noChangeArrowheads="1"/>
          </p:cNvSpPr>
          <p:nvPr/>
        </p:nvSpPr>
        <p:spPr bwMode="auto">
          <a:xfrm>
            <a:off x="2895600" y="2676525"/>
            <a:ext cx="6019800" cy="523875"/>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(John 17:20-21; I Corinthians 1:10)</a:t>
            </a:r>
            <a:r>
              <a:rPr lang="en-US" sz="2800" b="1" dirty="0">
                <a:solidFill>
                  <a:srgbClr val="FF0000"/>
                </a:solidFill>
              </a:rPr>
              <a:t>  </a:t>
            </a:r>
          </a:p>
        </p:txBody>
      </p:sp>
      <p:sp>
        <p:nvSpPr>
          <p:cNvPr id="11" name="Text Box 15"/>
          <p:cNvSpPr txBox="1">
            <a:spLocks noChangeArrowheads="1"/>
          </p:cNvSpPr>
          <p:nvPr/>
        </p:nvSpPr>
        <p:spPr bwMode="auto">
          <a:xfrm>
            <a:off x="2895600" y="43434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(I Corinthians 10:1-11; Romans 15:4) </a:t>
            </a:r>
          </a:p>
        </p:txBody>
      </p:sp>
      <p:sp>
        <p:nvSpPr>
          <p:cNvPr id="12" name="Text Box 14"/>
          <p:cNvSpPr txBox="1">
            <a:spLocks noChangeArrowheads="1"/>
          </p:cNvSpPr>
          <p:nvPr/>
        </p:nvSpPr>
        <p:spPr bwMode="auto">
          <a:xfrm>
            <a:off x="2895600" y="59436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a:t>
            </a:r>
            <a:r>
              <a:rPr lang="en-US" sz="2400" b="1" dirty="0" smtClean="0">
                <a:solidFill>
                  <a:srgbClr val="FF0000"/>
                </a:solidFill>
              </a:rPr>
              <a:t>II John 9; Ephesians 4:1-6) </a:t>
            </a:r>
            <a:endParaRPr lang="en-US" sz="2400" b="1" dirty="0">
              <a:solidFill>
                <a:srgbClr val="FF0000"/>
              </a:solidFill>
            </a:endParaRPr>
          </a:p>
        </p:txBody>
      </p:sp>
      <p:pic>
        <p:nvPicPr>
          <p:cNvPr id="4112"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42"/>
                                        </p:tgtEl>
                                        <p:attrNameLst>
                                          <p:attrName>style.visibility</p:attrName>
                                        </p:attrNameLst>
                                      </p:cBhvr>
                                      <p:to>
                                        <p:strVal val="visible"/>
                                      </p:to>
                                    </p:set>
                                    <p:animEffect transition="in" filter="dissolve">
                                      <p:cBhvr>
                                        <p:cTn id="7" dur="500"/>
                                        <p:tgtEl>
                                          <p:spTgt spid="2254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2"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Flowchart: Process 15"/>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lowchart: Process 16"/>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Data 17"/>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7"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defRPr/>
            </a:pPr>
            <a:r>
              <a:rPr lang="en-US" sz="3600" b="1" dirty="0">
                <a:solidFill>
                  <a:schemeClr val="bg1"/>
                </a:solidFill>
                <a:effectLst>
                  <a:glow rad="63500">
                    <a:srgbClr val="080808"/>
                  </a:glow>
                </a:effectLst>
              </a:rPr>
              <a:t>The Bible was given to us by God to be </a:t>
            </a:r>
            <a:r>
              <a:rPr lang="en-US" sz="3600" b="1" dirty="0" smtClean="0">
                <a:solidFill>
                  <a:schemeClr val="bg1"/>
                </a:solidFill>
                <a:effectLst>
                  <a:glow rad="63500">
                    <a:srgbClr val="080808"/>
                  </a:glow>
                </a:effectLst>
              </a:rPr>
              <a:t>understood.</a:t>
            </a:r>
            <a:endParaRPr lang="en-US" sz="3600" b="1" dirty="0">
              <a:solidFill>
                <a:schemeClr val="bg1"/>
              </a:solidFill>
              <a:effectLst>
                <a:glow rad="63500">
                  <a:srgbClr val="080808"/>
                </a:glow>
              </a:effectLst>
            </a:endParaRPr>
          </a:p>
        </p:txBody>
      </p:sp>
      <p:sp>
        <p:nvSpPr>
          <p:cNvPr id="3076"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3077" name="WordArt 8"/>
          <p:cNvSpPr>
            <a:spLocks noChangeArrowheads="1" noChangeShapeType="1" noTextEdit="1"/>
          </p:cNvSpPr>
          <p:nvPr/>
        </p:nvSpPr>
        <p:spPr bwMode="auto">
          <a:xfrm>
            <a:off x="457200" y="381000"/>
            <a:ext cx="6096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1</a:t>
            </a:r>
          </a:p>
        </p:txBody>
      </p:sp>
      <p:sp>
        <p:nvSpPr>
          <p:cNvPr id="18441" name="Text Box 9"/>
          <p:cNvSpPr txBox="1">
            <a:spLocks noChangeArrowheads="1"/>
          </p:cNvSpPr>
          <p:nvPr/>
        </p:nvSpPr>
        <p:spPr bwMode="auto">
          <a:xfrm>
            <a:off x="2895600" y="1676400"/>
            <a:ext cx="6019800" cy="954088"/>
          </a:xfrm>
          <a:prstGeom prst="rect">
            <a:avLst/>
          </a:prstGeom>
          <a:noFill/>
          <a:ln w="9525">
            <a:noFill/>
            <a:miter lim="800000"/>
            <a:headEnd/>
            <a:tailEnd/>
          </a:ln>
          <a:effectLst/>
        </p:spPr>
        <p:txBody>
          <a:bodyPr>
            <a:spAutoFit/>
          </a:bodyPr>
          <a:lstStyle/>
          <a:p>
            <a:pPr marL="228600" indent="-228600" algn="just">
              <a:spcBef>
                <a:spcPct val="50000"/>
              </a:spcBef>
              <a:buFontTx/>
              <a:buChar char="•"/>
              <a:defRPr/>
            </a:pPr>
            <a:r>
              <a:rPr lang="en-US" sz="2800" dirty="0">
                <a:effectLst>
                  <a:outerShdw blurRad="38100" dist="38100" dir="2700000" algn="tl">
                    <a:srgbClr val="C0C0C0"/>
                  </a:outerShdw>
                </a:effectLst>
              </a:rPr>
              <a:t>Though the Bible has some 40 </a:t>
            </a:r>
            <a:r>
              <a:rPr lang="en-US" sz="2800" dirty="0" smtClean="0">
                <a:effectLst>
                  <a:outerShdw blurRad="38100" dist="38100" dir="2700000" algn="tl">
                    <a:srgbClr val="C0C0C0"/>
                  </a:outerShdw>
                </a:effectLst>
              </a:rPr>
              <a:t>writers, </a:t>
            </a:r>
            <a:r>
              <a:rPr lang="en-US" sz="2800" dirty="0">
                <a:effectLst>
                  <a:outerShdw blurRad="38100" dist="38100" dir="2700000" algn="tl">
                    <a:srgbClr val="C0C0C0"/>
                  </a:outerShdw>
                </a:effectLst>
              </a:rPr>
              <a:t>God is the </a:t>
            </a:r>
            <a:r>
              <a:rPr lang="en-US" sz="2800" dirty="0" smtClean="0">
                <a:effectLst>
                  <a:outerShdw blurRad="38100" dist="38100" dir="2700000" algn="tl">
                    <a:srgbClr val="C0C0C0"/>
                  </a:outerShdw>
                </a:effectLst>
              </a:rPr>
              <a:t>author. </a:t>
            </a:r>
            <a:r>
              <a:rPr lang="en-US" sz="2800" dirty="0">
                <a:effectLst>
                  <a:outerShdw blurRad="38100" dist="38100" dir="2700000" algn="tl">
                    <a:srgbClr val="C0C0C0"/>
                  </a:outerShdw>
                </a:effectLst>
              </a:rPr>
              <a:t>	                           </a:t>
            </a:r>
            <a:endParaRPr lang="en-US" sz="2400" b="1" dirty="0">
              <a:solidFill>
                <a:srgbClr val="FF0000"/>
              </a:solidFill>
            </a:endParaRPr>
          </a:p>
        </p:txBody>
      </p:sp>
      <p:sp>
        <p:nvSpPr>
          <p:cNvPr id="10" name="Text Box 9"/>
          <p:cNvSpPr txBox="1">
            <a:spLocks noChangeArrowheads="1"/>
          </p:cNvSpPr>
          <p:nvPr/>
        </p:nvSpPr>
        <p:spPr bwMode="auto">
          <a:xfrm>
            <a:off x="2895600" y="2654300"/>
            <a:ext cx="6019800" cy="461665"/>
          </a:xfrm>
          <a:prstGeom prst="rect">
            <a:avLst/>
          </a:prstGeom>
          <a:noFill/>
          <a:ln w="9525">
            <a:noFill/>
            <a:miter lim="800000"/>
            <a:headEnd/>
            <a:tailEnd/>
          </a:ln>
          <a:effectLst/>
        </p:spPr>
        <p:txBody>
          <a:bodyPr>
            <a:spAutoFit/>
          </a:bodyPr>
          <a:lstStyle/>
          <a:p>
            <a:pPr marL="228600" indent="-228600" algn="ctr">
              <a:spcBef>
                <a:spcPct val="50000"/>
              </a:spcBef>
              <a:defRPr/>
            </a:pPr>
            <a:r>
              <a:rPr lang="en-US" sz="2400" b="1" dirty="0" smtClean="0">
                <a:solidFill>
                  <a:srgbClr val="FF0000"/>
                </a:solidFill>
                <a:effectLst>
                  <a:outerShdw blurRad="38100" dist="38100" dir="2700000" algn="tl">
                    <a:srgbClr val="C0C0C0"/>
                  </a:outerShdw>
                </a:effectLst>
              </a:rPr>
              <a:t>(II </a:t>
            </a:r>
            <a:r>
              <a:rPr lang="en-US" sz="2400" b="1" dirty="0">
                <a:solidFill>
                  <a:srgbClr val="FF0000"/>
                </a:solidFill>
                <a:effectLst>
                  <a:outerShdw blurRad="38100" dist="38100" dir="2700000" algn="tl">
                    <a:srgbClr val="C0C0C0"/>
                  </a:outerShdw>
                </a:effectLst>
              </a:rPr>
              <a:t>Timothy </a:t>
            </a:r>
            <a:r>
              <a:rPr lang="en-US" sz="2400" b="1" dirty="0" smtClean="0">
                <a:solidFill>
                  <a:srgbClr val="FF0000"/>
                </a:solidFill>
                <a:effectLst>
                  <a:outerShdw blurRad="38100" dist="38100" dir="2700000" algn="tl">
                    <a:srgbClr val="C0C0C0"/>
                  </a:outerShdw>
                </a:effectLst>
              </a:rPr>
              <a:t>3:16; II Peter 1:19-21)</a:t>
            </a:r>
            <a:r>
              <a:rPr lang="en-US" sz="2400" b="1" dirty="0" smtClean="0">
                <a:solidFill>
                  <a:srgbClr val="FF0000"/>
                </a:solidFill>
              </a:rPr>
              <a:t> </a:t>
            </a:r>
            <a:endParaRPr lang="en-US" sz="2400" b="1" dirty="0">
              <a:solidFill>
                <a:srgbClr val="FF0000"/>
              </a:solidFill>
            </a:endParaRPr>
          </a:p>
        </p:txBody>
      </p:sp>
      <p:sp>
        <p:nvSpPr>
          <p:cNvPr id="3088" name="AutoShape 19" descr="Image result for bible study group clip ar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3089"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dissolve">
                                      <p:cBhvr>
                                        <p:cTn id="7" dur="500"/>
                                        <p:tgtEl>
                                          <p:spTgt spid="184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41"/>
                                        </p:tgtEl>
                                        <p:attrNameLst>
                                          <p:attrName>style.visibility</p:attrName>
                                        </p:attrNameLst>
                                      </p:cBhvr>
                                      <p:to>
                                        <p:strVal val="visible"/>
                                      </p:to>
                                    </p:set>
                                    <p:animEffect transition="in" filter="dissolve">
                                      <p:cBhvr>
                                        <p:cTn id="12" dur="500"/>
                                        <p:tgtEl>
                                          <p:spTgt spid="18441"/>
                                        </p:tgtEl>
                                      </p:cBhvr>
                                    </p:animEffect>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41"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438400"/>
            <a:ext cx="8839200" cy="1815882"/>
          </a:xfrm>
          <a:prstGeom prst="rect">
            <a:avLst/>
          </a:prstGeom>
          <a:noFill/>
        </p:spPr>
        <p:txBody>
          <a:bodyPr wrap="square" rtlCol="0">
            <a:spAutoFit/>
          </a:bodyPr>
          <a:lstStyle/>
          <a:p>
            <a:pPr algn="just"/>
            <a:r>
              <a:rPr lang="en-US" sz="2800" dirty="0" smtClean="0"/>
              <a:t>II John 9 - </a:t>
            </a:r>
            <a:r>
              <a:rPr lang="en-US" sz="2800" b="1" dirty="0" smtClean="0">
                <a:solidFill>
                  <a:srgbClr val="FF0000"/>
                </a:solidFill>
              </a:rPr>
              <a:t>Whoever transgresses and does not abide in the doctrine of Christ does not have God. He who abides in the doctrine of Christ has both the Father and the Son.</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56821"/>
            <a:ext cx="8839200" cy="5262979"/>
          </a:xfrm>
          <a:prstGeom prst="rect">
            <a:avLst/>
          </a:prstGeom>
          <a:noFill/>
        </p:spPr>
        <p:txBody>
          <a:bodyPr wrap="square" rtlCol="0">
            <a:spAutoFit/>
          </a:bodyPr>
          <a:lstStyle/>
          <a:p>
            <a:pPr algn="just"/>
            <a:r>
              <a:rPr lang="en-US" sz="2800" dirty="0" smtClean="0"/>
              <a:t>Ephesians 4:1-6 - I, therefore, the prisoner of the Lord, beseech you to </a:t>
            </a:r>
            <a:r>
              <a:rPr lang="en-US" sz="2800" b="1" dirty="0" smtClean="0">
                <a:solidFill>
                  <a:srgbClr val="FF0000"/>
                </a:solidFill>
              </a:rPr>
              <a:t>walk worthy of the calling with which you were called,</a:t>
            </a:r>
          </a:p>
          <a:p>
            <a:pPr algn="just"/>
            <a:r>
              <a:rPr lang="en-US" sz="2800" dirty="0" smtClean="0"/>
              <a:t>2 with all lowliness and gentleness, with longsuffering, bearing with one another in love,</a:t>
            </a:r>
          </a:p>
          <a:p>
            <a:pPr algn="just"/>
            <a:r>
              <a:rPr lang="en-US" sz="2800" dirty="0" smtClean="0"/>
              <a:t>3 </a:t>
            </a:r>
            <a:r>
              <a:rPr lang="en-US" sz="2800" b="1" dirty="0" smtClean="0">
                <a:solidFill>
                  <a:srgbClr val="FF0000"/>
                </a:solidFill>
              </a:rPr>
              <a:t>endeavoring to keep the unity of the Spirit in the bond of peace.</a:t>
            </a:r>
          </a:p>
          <a:p>
            <a:pPr algn="just"/>
            <a:r>
              <a:rPr lang="en-US" sz="2800" dirty="0" smtClean="0"/>
              <a:t>4 There is </a:t>
            </a:r>
            <a:r>
              <a:rPr lang="en-US" sz="2800" b="1" dirty="0" smtClean="0">
                <a:solidFill>
                  <a:srgbClr val="FF0000"/>
                </a:solidFill>
              </a:rPr>
              <a:t>one body </a:t>
            </a:r>
            <a:r>
              <a:rPr lang="en-US" sz="2800" dirty="0" smtClean="0"/>
              <a:t>and </a:t>
            </a:r>
            <a:r>
              <a:rPr lang="en-US" sz="2800" b="1" dirty="0" smtClean="0">
                <a:solidFill>
                  <a:srgbClr val="FF0000"/>
                </a:solidFill>
              </a:rPr>
              <a:t>one Spirit</a:t>
            </a:r>
            <a:r>
              <a:rPr lang="en-US" sz="2800" dirty="0" smtClean="0"/>
              <a:t>, just as you were called in </a:t>
            </a:r>
            <a:r>
              <a:rPr lang="en-US" sz="2800" b="1" dirty="0" smtClean="0">
                <a:solidFill>
                  <a:srgbClr val="FF0000"/>
                </a:solidFill>
              </a:rPr>
              <a:t>one hope </a:t>
            </a:r>
            <a:r>
              <a:rPr lang="en-US" sz="2800" dirty="0" smtClean="0"/>
              <a:t>of your calling;</a:t>
            </a:r>
          </a:p>
          <a:p>
            <a:pPr algn="just"/>
            <a:r>
              <a:rPr lang="en-US" sz="2800" dirty="0" smtClean="0"/>
              <a:t>5 </a:t>
            </a:r>
            <a:r>
              <a:rPr lang="en-US" sz="2800" b="1" dirty="0" smtClean="0">
                <a:solidFill>
                  <a:srgbClr val="FF0000"/>
                </a:solidFill>
              </a:rPr>
              <a:t>one Lord, one faith, one baptism;</a:t>
            </a:r>
          </a:p>
          <a:p>
            <a:pPr algn="just"/>
            <a:r>
              <a:rPr lang="en-US" sz="2800" dirty="0" smtClean="0"/>
              <a:t>6 </a:t>
            </a:r>
            <a:r>
              <a:rPr lang="en-US" sz="2800" b="1" dirty="0" smtClean="0">
                <a:solidFill>
                  <a:srgbClr val="FF0000"/>
                </a:solidFill>
              </a:rPr>
              <a:t>one God </a:t>
            </a:r>
            <a:r>
              <a:rPr lang="en-US" sz="2800" dirty="0" smtClean="0"/>
              <a:t>and Father of all, who is above all, and through all, and in you all.</a:t>
            </a:r>
            <a:endParaRPr lang="en-US" sz="2800"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5"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outerShdw blurRad="38100" dist="38100" dir="2700000" algn="tl">
                    <a:srgbClr val="C0C0C0"/>
                  </a:outerShdw>
                </a:effectLst>
              </a:rPr>
              <a:t>Why is it that so many people do not understand the Bible alike?</a:t>
            </a:r>
          </a:p>
        </p:txBody>
      </p:sp>
      <p:sp>
        <p:nvSpPr>
          <p:cNvPr id="5124"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5125"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3</a:t>
            </a:r>
          </a:p>
        </p:txBody>
      </p:sp>
      <p:sp>
        <p:nvSpPr>
          <p:cNvPr id="5128" name="Text Box 14"/>
          <p:cNvSpPr txBox="1">
            <a:spLocks noChangeArrowheads="1"/>
          </p:cNvSpPr>
          <p:nvPr/>
        </p:nvSpPr>
        <p:spPr bwMode="auto">
          <a:xfrm>
            <a:off x="2895600" y="27384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(II Timothy 2:15; II Peter 3:15-16)  </a:t>
            </a:r>
          </a:p>
        </p:txBody>
      </p:sp>
      <p:sp>
        <p:nvSpPr>
          <p:cNvPr id="10" name="Text Box 14"/>
          <p:cNvSpPr txBox="1">
            <a:spLocks noChangeArrowheads="1"/>
          </p:cNvSpPr>
          <p:nvPr/>
        </p:nvSpPr>
        <p:spPr bwMode="auto">
          <a:xfrm>
            <a:off x="2895600" y="1712913"/>
            <a:ext cx="6019800" cy="954087"/>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Because many people fail to study the Bible </a:t>
            </a:r>
            <a:r>
              <a:rPr lang="en-US" sz="2800" dirty="0" smtClean="0"/>
              <a:t>correctly.</a:t>
            </a:r>
            <a:r>
              <a:rPr lang="en-US" sz="2800" dirty="0"/>
              <a:t>	                                  </a:t>
            </a:r>
            <a:endParaRPr lang="en-US" sz="2400" dirty="0">
              <a:solidFill>
                <a:srgbClr val="FF0000"/>
              </a:solidFill>
            </a:endParaRPr>
          </a:p>
        </p:txBody>
      </p:sp>
      <p:pic>
        <p:nvPicPr>
          <p:cNvPr id="5136"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dissolve">
                                      <p:cBhvr>
                                        <p:cTn id="7" dur="5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5128"/>
                                        </p:tgtEl>
                                        <p:attrNameLst>
                                          <p:attrName>style.visibility</p:attrName>
                                        </p:attrNameLst>
                                      </p:cBhvr>
                                      <p:to>
                                        <p:strVal val="visible"/>
                                      </p:to>
                                    </p:set>
                                    <p:animEffect transition="in" filter="fade">
                                      <p:cBhvr>
                                        <p:cTn id="16" dur="1000"/>
                                        <p:tgtEl>
                                          <p:spTgt spid="5128"/>
                                        </p:tgtEl>
                                      </p:cBhvr>
                                    </p:animEffect>
                                    <p:anim calcmode="lin" valueType="num">
                                      <p:cBhvr>
                                        <p:cTn id="17" dur="1000" fill="hold"/>
                                        <p:tgtEl>
                                          <p:spTgt spid="5128"/>
                                        </p:tgtEl>
                                        <p:attrNameLst>
                                          <p:attrName>ppt_x</p:attrName>
                                        </p:attrNameLst>
                                      </p:cBhvr>
                                      <p:tavLst>
                                        <p:tav tm="0">
                                          <p:val>
                                            <p:strVal val="#ppt_x"/>
                                          </p:val>
                                        </p:tav>
                                        <p:tav tm="100000">
                                          <p:val>
                                            <p:strVal val="#ppt_x"/>
                                          </p:val>
                                        </p:tav>
                                      </p:tavLst>
                                    </p:anim>
                                    <p:anim calcmode="lin" valueType="num">
                                      <p:cBhvr>
                                        <p:cTn id="18" dur="1000" fill="hold"/>
                                        <p:tgtEl>
                                          <p:spTgt spid="51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5128"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590800"/>
            <a:ext cx="8839200" cy="1384995"/>
          </a:xfrm>
          <a:prstGeom prst="rect">
            <a:avLst/>
          </a:prstGeom>
          <a:noFill/>
        </p:spPr>
        <p:txBody>
          <a:bodyPr wrap="square" rtlCol="0">
            <a:spAutoFit/>
          </a:bodyPr>
          <a:lstStyle/>
          <a:p>
            <a:pPr algn="just"/>
            <a:r>
              <a:rPr lang="en-US" sz="2800" dirty="0" smtClean="0"/>
              <a:t>II Timothy 2:15 - </a:t>
            </a:r>
            <a:r>
              <a:rPr lang="en-US" sz="2800" b="1" dirty="0" smtClean="0">
                <a:solidFill>
                  <a:srgbClr val="FF0000"/>
                </a:solidFill>
              </a:rPr>
              <a:t>Be diligent to present yourself approved to God,</a:t>
            </a:r>
            <a:r>
              <a:rPr lang="en-US" sz="2800" dirty="0" smtClean="0"/>
              <a:t> a worker who does not need to be ashamed, </a:t>
            </a:r>
            <a:r>
              <a:rPr lang="en-US" sz="2800" b="1" dirty="0" smtClean="0">
                <a:solidFill>
                  <a:srgbClr val="FF0000"/>
                </a:solidFill>
              </a:rPr>
              <a:t>rightly dividing the word of truth.</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87482"/>
            <a:ext cx="8839200" cy="3970318"/>
          </a:xfrm>
          <a:prstGeom prst="rect">
            <a:avLst/>
          </a:prstGeom>
          <a:noFill/>
        </p:spPr>
        <p:txBody>
          <a:bodyPr wrap="square" rtlCol="0">
            <a:spAutoFit/>
          </a:bodyPr>
          <a:lstStyle/>
          <a:p>
            <a:pPr algn="just"/>
            <a:r>
              <a:rPr lang="en-US" sz="2800" dirty="0" smtClean="0"/>
              <a:t>II Peter 3:15-16 - and consider that the longsuffering of our Lord is salvation--as also our beloved brother </a:t>
            </a:r>
            <a:r>
              <a:rPr lang="en-US" sz="2800" b="1" dirty="0" smtClean="0">
                <a:solidFill>
                  <a:srgbClr val="FF0000"/>
                </a:solidFill>
              </a:rPr>
              <a:t>Paul, according to the wisdom given to him, has written to you,</a:t>
            </a:r>
          </a:p>
          <a:p>
            <a:pPr algn="just"/>
            <a:r>
              <a:rPr lang="en-US" sz="2800" dirty="0" smtClean="0"/>
              <a:t>16 as also in all his epistles, speaking in them of these things, in which are some things hard to understand, which </a:t>
            </a:r>
            <a:r>
              <a:rPr lang="en-US" sz="2800" b="1" dirty="0" smtClean="0">
                <a:solidFill>
                  <a:srgbClr val="FF0000"/>
                </a:solidFill>
              </a:rPr>
              <a:t>untaught and unstable people twist to their own destruction, as they do also the rest of the Scriptures.</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5"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outerShdw blurRad="38100" dist="38100" dir="2700000" algn="tl">
                    <a:srgbClr val="C0C0C0"/>
                  </a:outerShdw>
                </a:effectLst>
              </a:rPr>
              <a:t>Why is it that so many people do not understand the Bible alike?</a:t>
            </a:r>
          </a:p>
        </p:txBody>
      </p:sp>
      <p:sp>
        <p:nvSpPr>
          <p:cNvPr id="5124"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5125"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3</a:t>
            </a:r>
          </a:p>
        </p:txBody>
      </p:sp>
      <p:sp>
        <p:nvSpPr>
          <p:cNvPr id="5127" name="Text Box 13"/>
          <p:cNvSpPr txBox="1">
            <a:spLocks noChangeArrowheads="1"/>
          </p:cNvSpPr>
          <p:nvPr/>
        </p:nvSpPr>
        <p:spPr bwMode="auto">
          <a:xfrm>
            <a:off x="2895600" y="44148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(Matthew 15:1-9; Galatians 1:6-9) </a:t>
            </a:r>
          </a:p>
        </p:txBody>
      </p:sp>
      <p:sp>
        <p:nvSpPr>
          <p:cNvPr id="5128" name="Text Box 14"/>
          <p:cNvSpPr txBox="1">
            <a:spLocks noChangeArrowheads="1"/>
          </p:cNvSpPr>
          <p:nvPr/>
        </p:nvSpPr>
        <p:spPr bwMode="auto">
          <a:xfrm>
            <a:off x="2895600" y="27384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(II Timothy 2:15; II Peter 3:15-16)  </a:t>
            </a:r>
          </a:p>
        </p:txBody>
      </p:sp>
      <p:sp>
        <p:nvSpPr>
          <p:cNvPr id="10" name="Text Box 14"/>
          <p:cNvSpPr txBox="1">
            <a:spLocks noChangeArrowheads="1"/>
          </p:cNvSpPr>
          <p:nvPr/>
        </p:nvSpPr>
        <p:spPr bwMode="auto">
          <a:xfrm>
            <a:off x="2895600" y="1712913"/>
            <a:ext cx="6019800" cy="954087"/>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Because many people fail to study the Bible </a:t>
            </a:r>
            <a:r>
              <a:rPr lang="en-US" sz="2800" dirty="0" smtClean="0"/>
              <a:t>correctly.</a:t>
            </a:r>
            <a:r>
              <a:rPr lang="en-US" sz="2800" dirty="0"/>
              <a:t>	                                  </a:t>
            </a:r>
            <a:endParaRPr lang="en-US" sz="2400" dirty="0">
              <a:solidFill>
                <a:srgbClr val="FF0000"/>
              </a:solidFill>
            </a:endParaRPr>
          </a:p>
        </p:txBody>
      </p:sp>
      <p:sp>
        <p:nvSpPr>
          <p:cNvPr id="11" name="Text Box 13"/>
          <p:cNvSpPr txBox="1">
            <a:spLocks noChangeArrowheads="1"/>
          </p:cNvSpPr>
          <p:nvPr/>
        </p:nvSpPr>
        <p:spPr bwMode="auto">
          <a:xfrm>
            <a:off x="2895600" y="33528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Because many people blindly follow false doctrine / </a:t>
            </a:r>
            <a:r>
              <a:rPr lang="en-US" sz="2800" dirty="0" smtClean="0"/>
              <a:t>teachers.</a:t>
            </a:r>
            <a:r>
              <a:rPr lang="en-US" sz="2800" dirty="0"/>
              <a:t>	 </a:t>
            </a:r>
            <a:endParaRPr lang="en-US" sz="2400" dirty="0">
              <a:solidFill>
                <a:srgbClr val="FF0000"/>
              </a:solidFill>
            </a:endParaRPr>
          </a:p>
        </p:txBody>
      </p:sp>
      <p:pic>
        <p:nvPicPr>
          <p:cNvPr id="5136"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5127"/>
                                        </p:tgtEl>
                                        <p:attrNameLst>
                                          <p:attrName>style.visibility</p:attrName>
                                        </p:attrNameLst>
                                      </p:cBhvr>
                                      <p:to>
                                        <p:strVal val="visible"/>
                                      </p:to>
                                    </p:set>
                                    <p:animEffect transition="in" filter="fade">
                                      <p:cBhvr>
                                        <p:cTn id="11" dur="1000"/>
                                        <p:tgtEl>
                                          <p:spTgt spid="5127"/>
                                        </p:tgtEl>
                                      </p:cBhvr>
                                    </p:animEffect>
                                    <p:anim calcmode="lin" valueType="num">
                                      <p:cBhvr>
                                        <p:cTn id="12" dur="1000" fill="hold"/>
                                        <p:tgtEl>
                                          <p:spTgt spid="5127"/>
                                        </p:tgtEl>
                                        <p:attrNameLst>
                                          <p:attrName>ppt_x</p:attrName>
                                        </p:attrNameLst>
                                      </p:cBhvr>
                                      <p:tavLst>
                                        <p:tav tm="0">
                                          <p:val>
                                            <p:strVal val="#ppt_x"/>
                                          </p:val>
                                        </p:tav>
                                        <p:tav tm="100000">
                                          <p:val>
                                            <p:strVal val="#ppt_x"/>
                                          </p:val>
                                        </p:tav>
                                      </p:tavLst>
                                    </p:anim>
                                    <p:anim calcmode="lin" valueType="num">
                                      <p:cBhvr>
                                        <p:cTn id="13" dur="1000" fill="hold"/>
                                        <p:tgtEl>
                                          <p:spTgt spid="51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6124754"/>
          </a:xfrm>
          <a:prstGeom prst="rect">
            <a:avLst/>
          </a:prstGeom>
          <a:noFill/>
        </p:spPr>
        <p:txBody>
          <a:bodyPr wrap="square" rtlCol="0">
            <a:spAutoFit/>
          </a:bodyPr>
          <a:lstStyle/>
          <a:p>
            <a:pPr algn="just"/>
            <a:r>
              <a:rPr lang="en-US" sz="2800" dirty="0" smtClean="0"/>
              <a:t>Matthew 15:1-9 - Then the scribes and Pharisees who were from Jerusalem came to Jesus, saying,</a:t>
            </a:r>
          </a:p>
          <a:p>
            <a:pPr algn="just"/>
            <a:r>
              <a:rPr lang="en-US" sz="2800" dirty="0" smtClean="0"/>
              <a:t>2 "Why do Your disciples transgress the tradition of the elders? For they do not wash their hands when they eat bread.“</a:t>
            </a:r>
          </a:p>
          <a:p>
            <a:pPr algn="just"/>
            <a:r>
              <a:rPr lang="en-US" sz="2800" dirty="0" smtClean="0"/>
              <a:t>3 He answered and said to them, </a:t>
            </a:r>
            <a:r>
              <a:rPr lang="en-US" sz="2800" b="1" dirty="0" smtClean="0">
                <a:solidFill>
                  <a:srgbClr val="FF0000"/>
                </a:solidFill>
              </a:rPr>
              <a:t>"Why do you also transgress the commandment of God because of your tradition?</a:t>
            </a:r>
          </a:p>
          <a:p>
            <a:pPr algn="just"/>
            <a:r>
              <a:rPr lang="en-US" sz="2800" dirty="0" smtClean="0"/>
              <a:t>4 "For God commanded, saying, 'Honor your father and your mother'; and, 'He who curses father or mother, let him be put to death.‘</a:t>
            </a:r>
          </a:p>
          <a:p>
            <a:pPr algn="just"/>
            <a:r>
              <a:rPr lang="en-US" sz="2800" dirty="0" smtClean="0"/>
              <a:t>5 "But you say, 'Whoever says to his father or mother, "Whatever profit you might have received from me is a gift to God" --</a:t>
            </a: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439882"/>
            <a:ext cx="8839200" cy="3970318"/>
          </a:xfrm>
          <a:prstGeom prst="rect">
            <a:avLst/>
          </a:prstGeom>
          <a:noFill/>
        </p:spPr>
        <p:txBody>
          <a:bodyPr wrap="square" rtlCol="0">
            <a:spAutoFit/>
          </a:bodyPr>
          <a:lstStyle/>
          <a:p>
            <a:pPr algn="just"/>
            <a:r>
              <a:rPr lang="en-US" sz="2800" dirty="0" smtClean="0"/>
              <a:t>6 'then he need not honor his father or mother.' Thus you have made the commandment of God of no effect by your tradition.</a:t>
            </a:r>
          </a:p>
          <a:p>
            <a:pPr algn="just"/>
            <a:r>
              <a:rPr lang="en-US" sz="2800" dirty="0" smtClean="0"/>
              <a:t>7 "Hypocrites! Well did Isaiah prophesy about you, saying:</a:t>
            </a:r>
          </a:p>
          <a:p>
            <a:pPr algn="just"/>
            <a:r>
              <a:rPr lang="en-US" sz="2800" dirty="0" smtClean="0"/>
              <a:t>8 'These people draw near to Me with their mouth, And honor Me with their lips, But their heart is far from Me.</a:t>
            </a:r>
          </a:p>
          <a:p>
            <a:pPr algn="just"/>
            <a:r>
              <a:rPr lang="en-US" sz="2800" dirty="0" smtClean="0"/>
              <a:t>9 And </a:t>
            </a:r>
            <a:r>
              <a:rPr lang="en-US" sz="2800" b="1" dirty="0" smtClean="0">
                <a:solidFill>
                  <a:srgbClr val="FF0000"/>
                </a:solidFill>
              </a:rPr>
              <a:t>in vain they worship Me, Teaching as doctrines the commandments of men.'"</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0"/>
            <a:ext cx="8839200" cy="5262979"/>
          </a:xfrm>
          <a:prstGeom prst="rect">
            <a:avLst/>
          </a:prstGeom>
          <a:noFill/>
        </p:spPr>
        <p:txBody>
          <a:bodyPr wrap="square" rtlCol="0">
            <a:spAutoFit/>
          </a:bodyPr>
          <a:lstStyle/>
          <a:p>
            <a:pPr algn="just"/>
            <a:r>
              <a:rPr lang="en-US" sz="2800" dirty="0" smtClean="0"/>
              <a:t>Galatians 1:6-9 - </a:t>
            </a:r>
            <a:r>
              <a:rPr lang="en-US" sz="2800" b="1" dirty="0" smtClean="0">
                <a:solidFill>
                  <a:srgbClr val="FF0000"/>
                </a:solidFill>
              </a:rPr>
              <a:t>I marvel that you are turning away so soon from Him who called you in the grace of Christ, to a different gospel,</a:t>
            </a:r>
          </a:p>
          <a:p>
            <a:pPr algn="just"/>
            <a:r>
              <a:rPr lang="en-US" sz="2800" dirty="0" smtClean="0"/>
              <a:t>7 </a:t>
            </a:r>
            <a:r>
              <a:rPr lang="en-US" sz="2800" b="1" dirty="0" smtClean="0">
                <a:solidFill>
                  <a:srgbClr val="FF0000"/>
                </a:solidFill>
              </a:rPr>
              <a:t>which is not another; but there are some who trouble you and want to pervert the gospel of Christ.</a:t>
            </a:r>
          </a:p>
          <a:p>
            <a:pPr algn="just"/>
            <a:r>
              <a:rPr lang="en-US" sz="2800" dirty="0" smtClean="0"/>
              <a:t>8 But even </a:t>
            </a:r>
            <a:r>
              <a:rPr lang="en-US" sz="2800" b="1" dirty="0" smtClean="0">
                <a:solidFill>
                  <a:srgbClr val="FF0000"/>
                </a:solidFill>
              </a:rPr>
              <a:t>if we, or an angel from heaven, preach any other gospel</a:t>
            </a:r>
            <a:r>
              <a:rPr lang="en-US" sz="2800" dirty="0" smtClean="0"/>
              <a:t> to you than what we have preached to you, let him be accursed.</a:t>
            </a:r>
          </a:p>
          <a:p>
            <a:pPr algn="just"/>
            <a:r>
              <a:rPr lang="en-US" sz="2800" dirty="0" smtClean="0"/>
              <a:t>9 As we have said before, so now I say again, </a:t>
            </a:r>
            <a:r>
              <a:rPr lang="en-US" sz="2800" b="1" dirty="0" smtClean="0">
                <a:solidFill>
                  <a:srgbClr val="FF0000"/>
                </a:solidFill>
              </a:rPr>
              <a:t>if anyone preaches any other gospel to you than what you have received, let him be accursed.</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5"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outerShdw blurRad="38100" dist="38100" dir="2700000" algn="tl">
                    <a:srgbClr val="C0C0C0"/>
                  </a:outerShdw>
                </a:effectLst>
              </a:rPr>
              <a:t>Why is it that so many people do not understand the Bible alike?</a:t>
            </a:r>
          </a:p>
        </p:txBody>
      </p:sp>
      <p:sp>
        <p:nvSpPr>
          <p:cNvPr id="5124"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5125"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3</a:t>
            </a:r>
          </a:p>
        </p:txBody>
      </p:sp>
      <p:sp>
        <p:nvSpPr>
          <p:cNvPr id="30729" name="Text Box 9"/>
          <p:cNvSpPr txBox="1">
            <a:spLocks noChangeArrowheads="1"/>
          </p:cNvSpPr>
          <p:nvPr/>
        </p:nvSpPr>
        <p:spPr bwMode="auto">
          <a:xfrm>
            <a:off x="2895600" y="4989513"/>
            <a:ext cx="6019800" cy="954087"/>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Because many people are not honest with the Bible (truth</a:t>
            </a:r>
            <a:r>
              <a:rPr lang="en-US" sz="2800" dirty="0" smtClean="0"/>
              <a:t>).</a:t>
            </a:r>
            <a:r>
              <a:rPr lang="en-US" sz="2800" dirty="0"/>
              <a:t>	                </a:t>
            </a:r>
            <a:endParaRPr lang="en-US" sz="2400" dirty="0">
              <a:solidFill>
                <a:srgbClr val="FF0000"/>
              </a:solidFill>
            </a:endParaRPr>
          </a:p>
        </p:txBody>
      </p:sp>
      <p:sp>
        <p:nvSpPr>
          <p:cNvPr id="5127" name="Text Box 13"/>
          <p:cNvSpPr txBox="1">
            <a:spLocks noChangeArrowheads="1"/>
          </p:cNvSpPr>
          <p:nvPr/>
        </p:nvSpPr>
        <p:spPr bwMode="auto">
          <a:xfrm>
            <a:off x="2895600" y="44148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(Matthew 15:1-9; Galatians 1:6-9) </a:t>
            </a:r>
          </a:p>
        </p:txBody>
      </p:sp>
      <p:sp>
        <p:nvSpPr>
          <p:cNvPr id="5128" name="Text Box 14"/>
          <p:cNvSpPr txBox="1">
            <a:spLocks noChangeArrowheads="1"/>
          </p:cNvSpPr>
          <p:nvPr/>
        </p:nvSpPr>
        <p:spPr bwMode="auto">
          <a:xfrm>
            <a:off x="2895600" y="27384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(II Timothy 2:15; II Peter 3:15-16)  </a:t>
            </a:r>
          </a:p>
        </p:txBody>
      </p:sp>
      <p:sp>
        <p:nvSpPr>
          <p:cNvPr id="10" name="Text Box 14"/>
          <p:cNvSpPr txBox="1">
            <a:spLocks noChangeArrowheads="1"/>
          </p:cNvSpPr>
          <p:nvPr/>
        </p:nvSpPr>
        <p:spPr bwMode="auto">
          <a:xfrm>
            <a:off x="2895600" y="1712913"/>
            <a:ext cx="6019800" cy="954087"/>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Because many people fail to study the Bible </a:t>
            </a:r>
            <a:r>
              <a:rPr lang="en-US" sz="2800" dirty="0" smtClean="0"/>
              <a:t>correctly.</a:t>
            </a:r>
            <a:r>
              <a:rPr lang="en-US" sz="2800" dirty="0"/>
              <a:t>	                                  </a:t>
            </a:r>
            <a:endParaRPr lang="en-US" sz="2400" dirty="0">
              <a:solidFill>
                <a:srgbClr val="FF0000"/>
              </a:solidFill>
            </a:endParaRPr>
          </a:p>
        </p:txBody>
      </p:sp>
      <p:sp>
        <p:nvSpPr>
          <p:cNvPr id="11" name="Text Box 13"/>
          <p:cNvSpPr txBox="1">
            <a:spLocks noChangeArrowheads="1"/>
          </p:cNvSpPr>
          <p:nvPr/>
        </p:nvSpPr>
        <p:spPr bwMode="auto">
          <a:xfrm>
            <a:off x="2895600" y="33528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Because many people blindly follow false doctrine / </a:t>
            </a:r>
            <a:r>
              <a:rPr lang="en-US" sz="2800" dirty="0" smtClean="0"/>
              <a:t>teachers.</a:t>
            </a:r>
            <a:r>
              <a:rPr lang="en-US" sz="2800" dirty="0"/>
              <a:t>	 </a:t>
            </a:r>
            <a:endParaRPr lang="en-US" sz="2400" dirty="0">
              <a:solidFill>
                <a:srgbClr val="FF0000"/>
              </a:solidFill>
            </a:endParaRPr>
          </a:p>
        </p:txBody>
      </p:sp>
      <p:sp>
        <p:nvSpPr>
          <p:cNvPr id="12" name="Text Box 9"/>
          <p:cNvSpPr txBox="1">
            <a:spLocks noChangeArrowheads="1"/>
          </p:cNvSpPr>
          <p:nvPr/>
        </p:nvSpPr>
        <p:spPr bwMode="auto">
          <a:xfrm>
            <a:off x="2895600" y="60198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(John 3:19-21; Matthew 13:13-16)  </a:t>
            </a:r>
          </a:p>
        </p:txBody>
      </p:sp>
      <p:pic>
        <p:nvPicPr>
          <p:cNvPr id="5136"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9"/>
                                        </p:tgtEl>
                                        <p:attrNameLst>
                                          <p:attrName>style.visibility</p:attrName>
                                        </p:attrNameLst>
                                      </p:cBhvr>
                                      <p:to>
                                        <p:strVal val="visible"/>
                                      </p:to>
                                    </p:set>
                                    <p:animEffect transition="in" filter="dissolve">
                                      <p:cBhvr>
                                        <p:cTn id="7" dur="500"/>
                                        <p:tgtEl>
                                          <p:spTgt spid="30729"/>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743200"/>
            <a:ext cx="8839200" cy="1384995"/>
          </a:xfrm>
          <a:prstGeom prst="rect">
            <a:avLst/>
          </a:prstGeom>
          <a:noFill/>
        </p:spPr>
        <p:txBody>
          <a:bodyPr wrap="square" rtlCol="0">
            <a:spAutoFit/>
          </a:bodyPr>
          <a:lstStyle/>
          <a:p>
            <a:r>
              <a:rPr lang="en-US" sz="2800" dirty="0" smtClean="0"/>
              <a:t>II Timothy 3:16 - </a:t>
            </a:r>
            <a:r>
              <a:rPr lang="en-US" sz="2800" b="1" dirty="0" smtClean="0">
                <a:solidFill>
                  <a:srgbClr val="FF0000"/>
                </a:solidFill>
              </a:rPr>
              <a:t>All Scripture is given by inspiration of God,</a:t>
            </a:r>
            <a:r>
              <a:rPr lang="en-US" sz="2800" dirty="0" smtClean="0"/>
              <a:t> and is profitable for doctrine, for reproof, for correction, for instruction in righteousness,</a:t>
            </a:r>
            <a:endParaRPr lang="en-US" sz="2800"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8839200" cy="4401205"/>
          </a:xfrm>
          <a:prstGeom prst="rect">
            <a:avLst/>
          </a:prstGeom>
          <a:noFill/>
        </p:spPr>
        <p:txBody>
          <a:bodyPr wrap="square" rtlCol="0">
            <a:spAutoFit/>
          </a:bodyPr>
          <a:lstStyle/>
          <a:p>
            <a:pPr algn="just"/>
            <a:r>
              <a:rPr lang="en-US" sz="2800" dirty="0" smtClean="0"/>
              <a:t>John 3:19-21 - "And this is the condemnation, that the </a:t>
            </a:r>
            <a:r>
              <a:rPr lang="en-US" sz="2800" b="1" dirty="0" smtClean="0">
                <a:solidFill>
                  <a:srgbClr val="FF0000"/>
                </a:solidFill>
              </a:rPr>
              <a:t>light has come into the world, and men loved darkness rather than light,</a:t>
            </a:r>
            <a:r>
              <a:rPr lang="en-US" sz="2800" dirty="0" smtClean="0"/>
              <a:t> because their deeds were evil.</a:t>
            </a:r>
          </a:p>
          <a:p>
            <a:pPr algn="just"/>
            <a:r>
              <a:rPr lang="en-US" sz="2800" dirty="0" smtClean="0"/>
              <a:t>20 "For </a:t>
            </a:r>
            <a:r>
              <a:rPr lang="en-US" sz="2800" b="1" dirty="0" smtClean="0">
                <a:solidFill>
                  <a:srgbClr val="FF0000"/>
                </a:solidFill>
              </a:rPr>
              <a:t>everyone practicing evil hates the light </a:t>
            </a:r>
            <a:r>
              <a:rPr lang="en-US" sz="2800" dirty="0" smtClean="0"/>
              <a:t>and does not come to the light, lest his deeds should be exposed.</a:t>
            </a:r>
          </a:p>
          <a:p>
            <a:pPr algn="just"/>
            <a:r>
              <a:rPr lang="en-US" sz="2800" dirty="0" smtClean="0"/>
              <a:t>21 "But </a:t>
            </a:r>
            <a:r>
              <a:rPr lang="en-US" sz="2800" b="1" dirty="0" smtClean="0">
                <a:solidFill>
                  <a:srgbClr val="FF0000"/>
                </a:solidFill>
              </a:rPr>
              <a:t>he who does the truth comes to the light, </a:t>
            </a:r>
            <a:r>
              <a:rPr lang="en-US" sz="2800" dirty="0" smtClean="0"/>
              <a:t>that his deeds may be clearly seen, that they have been done in God."</a:t>
            </a:r>
            <a:endParaRPr lang="en-US" sz="2800"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39200" cy="5693866"/>
          </a:xfrm>
          <a:prstGeom prst="rect">
            <a:avLst/>
          </a:prstGeom>
          <a:noFill/>
        </p:spPr>
        <p:txBody>
          <a:bodyPr wrap="square" rtlCol="0">
            <a:spAutoFit/>
          </a:bodyPr>
          <a:lstStyle/>
          <a:p>
            <a:pPr algn="just"/>
            <a:r>
              <a:rPr lang="en-US" sz="2800" dirty="0" smtClean="0"/>
              <a:t>Matthew 13:13-16 - "Therefore I speak to them in parables, because seeing </a:t>
            </a:r>
            <a:r>
              <a:rPr lang="en-US" sz="2800" b="1" dirty="0" smtClean="0">
                <a:solidFill>
                  <a:srgbClr val="FF0000"/>
                </a:solidFill>
              </a:rPr>
              <a:t>they do not see, and hearing they do not hear, nor do they understand.</a:t>
            </a:r>
          </a:p>
          <a:p>
            <a:pPr algn="just"/>
            <a:r>
              <a:rPr lang="en-US" sz="2800" dirty="0" smtClean="0"/>
              <a:t>14 "And in them the prophecy of Isaiah is fulfilled, which says: 'Hearing you will hear and shall not understand, And seeing you will see and not perceive;</a:t>
            </a:r>
          </a:p>
          <a:p>
            <a:pPr algn="just"/>
            <a:r>
              <a:rPr lang="en-US" sz="2800" dirty="0" smtClean="0"/>
              <a:t>15 </a:t>
            </a:r>
            <a:r>
              <a:rPr lang="en-US" sz="2800" b="1" dirty="0" smtClean="0">
                <a:solidFill>
                  <a:srgbClr val="FF0000"/>
                </a:solidFill>
              </a:rPr>
              <a:t>For the hearts of this people have grown dull. Their ears are hard of hearing, And their eyes they have closed,</a:t>
            </a:r>
            <a:r>
              <a:rPr lang="en-US" sz="2800" dirty="0" smtClean="0"/>
              <a:t> Lest they should see with their eyes and hear with their  ears, Lest they should understand with their hearts and turn, So that I should heal them.‘</a:t>
            </a:r>
          </a:p>
          <a:p>
            <a:pPr algn="just"/>
            <a:r>
              <a:rPr lang="en-US" sz="2800" dirty="0" smtClean="0"/>
              <a:t>16 "But blessed are your eyes for they see, and your ears for they hear;</a:t>
            </a:r>
            <a:endParaRPr lang="en-US" sz="2800"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3"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effectLst>
              </a:rPr>
              <a:t>What are you going to do with the one truth of the Bible?</a:t>
            </a:r>
          </a:p>
        </p:txBody>
      </p:sp>
      <p:sp>
        <p:nvSpPr>
          <p:cNvPr id="6148"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6149"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4</a:t>
            </a:r>
          </a:p>
        </p:txBody>
      </p:sp>
      <p:sp>
        <p:nvSpPr>
          <p:cNvPr id="6151" name="Text Box 13"/>
          <p:cNvSpPr txBox="1">
            <a:spLocks noChangeArrowheads="1"/>
          </p:cNvSpPr>
          <p:nvPr/>
        </p:nvSpPr>
        <p:spPr bwMode="auto">
          <a:xfrm>
            <a:off x="2895600" y="16764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Bible teaches that you are free to make your own </a:t>
            </a:r>
            <a:r>
              <a:rPr lang="en-US" sz="2800" dirty="0" smtClean="0"/>
              <a:t>choice.</a:t>
            </a:r>
            <a:r>
              <a:rPr lang="en-US" sz="2800" dirty="0"/>
              <a:t>	                  </a:t>
            </a:r>
            <a:endParaRPr lang="en-US" sz="2400" dirty="0">
              <a:solidFill>
                <a:srgbClr val="FF0000"/>
              </a:solidFill>
            </a:endParaRPr>
          </a:p>
        </p:txBody>
      </p:sp>
      <p:sp>
        <p:nvSpPr>
          <p:cNvPr id="10" name="Text Box 13"/>
          <p:cNvSpPr txBox="1">
            <a:spLocks noChangeArrowheads="1"/>
          </p:cNvSpPr>
          <p:nvPr/>
        </p:nvSpPr>
        <p:spPr bwMode="auto">
          <a:xfrm>
            <a:off x="2895600" y="26670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(Romans 6:16-18; John 6:66-69) </a:t>
            </a:r>
          </a:p>
        </p:txBody>
      </p:sp>
      <p:pic>
        <p:nvPicPr>
          <p:cNvPr id="6160"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dissolve">
                                      <p:cBhvr>
                                        <p:cTn id="7" dur="500"/>
                                        <p:tgtEl>
                                          <p:spTgt spid="430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dissolve">
                                      <p:cBhvr>
                                        <p:cTn id="12" dur="500"/>
                                        <p:tgtEl>
                                          <p:spTgt spid="6151"/>
                                        </p:tgtEl>
                                      </p:cBhvr>
                                    </p:animEffect>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6151"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371600"/>
            <a:ext cx="8839200" cy="3970318"/>
          </a:xfrm>
          <a:prstGeom prst="rect">
            <a:avLst/>
          </a:prstGeom>
          <a:noFill/>
        </p:spPr>
        <p:txBody>
          <a:bodyPr wrap="square" rtlCol="0">
            <a:spAutoFit/>
          </a:bodyPr>
          <a:lstStyle/>
          <a:p>
            <a:pPr algn="just"/>
            <a:r>
              <a:rPr lang="en-US" sz="2800" dirty="0" smtClean="0"/>
              <a:t>Romans 6:16-18 - Do you not know </a:t>
            </a:r>
            <a:r>
              <a:rPr lang="en-US" sz="2800" b="1" dirty="0" smtClean="0">
                <a:solidFill>
                  <a:srgbClr val="FF0000"/>
                </a:solidFill>
              </a:rPr>
              <a:t>that to whom you present yourselves slaves to obey, you are that one's slaves whom you obey,</a:t>
            </a:r>
            <a:r>
              <a:rPr lang="en-US" sz="2800" dirty="0" smtClean="0"/>
              <a:t> whether of sin leading to death, or of obedience leading to righteousness?</a:t>
            </a:r>
          </a:p>
          <a:p>
            <a:pPr algn="just"/>
            <a:r>
              <a:rPr lang="en-US" sz="2800" dirty="0" smtClean="0"/>
              <a:t>17 But God be thanked that though you were slaves of sin, yet </a:t>
            </a:r>
            <a:r>
              <a:rPr lang="en-US" sz="2800" b="1" dirty="0" smtClean="0">
                <a:solidFill>
                  <a:srgbClr val="FF0000"/>
                </a:solidFill>
              </a:rPr>
              <a:t>you obeyed from the heart that form of doctrine to which you were delivered.</a:t>
            </a:r>
          </a:p>
          <a:p>
            <a:pPr algn="just"/>
            <a:r>
              <a:rPr lang="en-US" sz="2800" dirty="0" smtClean="0"/>
              <a:t>18 And having been set free from sin, you became slaves of righteousness.</a:t>
            </a:r>
            <a:endParaRPr lang="en-US" sz="2800"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00200"/>
            <a:ext cx="8839200" cy="3539430"/>
          </a:xfrm>
          <a:prstGeom prst="rect">
            <a:avLst/>
          </a:prstGeom>
          <a:noFill/>
        </p:spPr>
        <p:txBody>
          <a:bodyPr wrap="square" rtlCol="0">
            <a:spAutoFit/>
          </a:bodyPr>
          <a:lstStyle/>
          <a:p>
            <a:pPr algn="just"/>
            <a:r>
              <a:rPr lang="en-US" sz="2800" dirty="0" smtClean="0"/>
              <a:t>John 6:66-69 - </a:t>
            </a:r>
            <a:r>
              <a:rPr lang="en-US" sz="2800" b="1" dirty="0" smtClean="0">
                <a:solidFill>
                  <a:srgbClr val="FF0000"/>
                </a:solidFill>
              </a:rPr>
              <a:t>From that time many of His disciples went back and walked with Him no more.</a:t>
            </a:r>
          </a:p>
          <a:p>
            <a:pPr algn="just"/>
            <a:r>
              <a:rPr lang="en-US" sz="2800" dirty="0" smtClean="0"/>
              <a:t>67 Then Jesus said to the twelve, </a:t>
            </a:r>
            <a:r>
              <a:rPr lang="en-US" sz="2800" b="1" dirty="0" smtClean="0">
                <a:solidFill>
                  <a:srgbClr val="FF0000"/>
                </a:solidFill>
              </a:rPr>
              <a:t>"Do you also want to go away?"</a:t>
            </a:r>
          </a:p>
          <a:p>
            <a:pPr algn="just"/>
            <a:r>
              <a:rPr lang="en-US" sz="2800" dirty="0" smtClean="0"/>
              <a:t>68 But Simon Peter answered Him, </a:t>
            </a:r>
            <a:r>
              <a:rPr lang="en-US" sz="2800" b="1" dirty="0" smtClean="0">
                <a:solidFill>
                  <a:srgbClr val="FF0000"/>
                </a:solidFill>
              </a:rPr>
              <a:t>"Lord, to whom shall we go? You have the words of eternal life.</a:t>
            </a:r>
          </a:p>
          <a:p>
            <a:pPr algn="just"/>
            <a:r>
              <a:rPr lang="en-US" sz="2800" dirty="0" smtClean="0"/>
              <a:t>69 </a:t>
            </a:r>
            <a:r>
              <a:rPr lang="en-US" sz="2800" b="1" dirty="0" smtClean="0">
                <a:solidFill>
                  <a:srgbClr val="FF0000"/>
                </a:solidFill>
              </a:rPr>
              <a:t>"Also we have come to believe and know that You are the Christ, the Son of the living God."</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3"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effectLst>
              </a:rPr>
              <a:t>What are you going to do with the one truth of the Bible?</a:t>
            </a:r>
          </a:p>
        </p:txBody>
      </p:sp>
      <p:sp>
        <p:nvSpPr>
          <p:cNvPr id="6148"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6149"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4</a:t>
            </a:r>
          </a:p>
        </p:txBody>
      </p:sp>
      <p:sp>
        <p:nvSpPr>
          <p:cNvPr id="6150" name="Text Box 12"/>
          <p:cNvSpPr txBox="1">
            <a:spLocks noChangeArrowheads="1"/>
          </p:cNvSpPr>
          <p:nvPr/>
        </p:nvSpPr>
        <p:spPr bwMode="auto">
          <a:xfrm>
            <a:off x="2895600" y="33528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Bible teaches you must consider your choice </a:t>
            </a:r>
            <a:r>
              <a:rPr lang="en-US" sz="2800" dirty="0" smtClean="0"/>
              <a:t>carefully.</a:t>
            </a:r>
            <a:r>
              <a:rPr lang="en-US" sz="2800" dirty="0"/>
              <a:t>	   </a:t>
            </a:r>
            <a:endParaRPr lang="en-US" sz="2400" dirty="0">
              <a:solidFill>
                <a:srgbClr val="FF0000"/>
              </a:solidFill>
            </a:endParaRPr>
          </a:p>
        </p:txBody>
      </p:sp>
      <p:sp>
        <p:nvSpPr>
          <p:cNvPr id="6151" name="Text Box 13"/>
          <p:cNvSpPr txBox="1">
            <a:spLocks noChangeArrowheads="1"/>
          </p:cNvSpPr>
          <p:nvPr/>
        </p:nvSpPr>
        <p:spPr bwMode="auto">
          <a:xfrm>
            <a:off x="2895600" y="16764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Bible teaches that you are free to make your own </a:t>
            </a:r>
            <a:r>
              <a:rPr lang="en-US" sz="2800" dirty="0" smtClean="0"/>
              <a:t>choice.</a:t>
            </a:r>
            <a:r>
              <a:rPr lang="en-US" sz="2800" dirty="0"/>
              <a:t>	                  </a:t>
            </a:r>
            <a:endParaRPr lang="en-US" sz="2400" dirty="0">
              <a:solidFill>
                <a:srgbClr val="FF0000"/>
              </a:solidFill>
            </a:endParaRPr>
          </a:p>
        </p:txBody>
      </p:sp>
      <p:sp>
        <p:nvSpPr>
          <p:cNvPr id="10" name="Text Box 13"/>
          <p:cNvSpPr txBox="1">
            <a:spLocks noChangeArrowheads="1"/>
          </p:cNvSpPr>
          <p:nvPr/>
        </p:nvSpPr>
        <p:spPr bwMode="auto">
          <a:xfrm>
            <a:off x="2895600" y="26670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(Romans 6:16-18; John 6:66-69) </a:t>
            </a:r>
          </a:p>
        </p:txBody>
      </p:sp>
      <p:sp>
        <p:nvSpPr>
          <p:cNvPr id="11" name="Text Box 12"/>
          <p:cNvSpPr txBox="1">
            <a:spLocks noChangeArrowheads="1"/>
          </p:cNvSpPr>
          <p:nvPr/>
        </p:nvSpPr>
        <p:spPr bwMode="auto">
          <a:xfrm>
            <a:off x="2895600" y="43386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(Luke 14:28-33; Matthew 10:34-38) </a:t>
            </a:r>
          </a:p>
        </p:txBody>
      </p:sp>
      <p:pic>
        <p:nvPicPr>
          <p:cNvPr id="6160"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dissolve">
                                      <p:cBhvr>
                                        <p:cTn id="7" dur="500"/>
                                        <p:tgtEl>
                                          <p:spTgt spid="6150"/>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6555641"/>
          </a:xfrm>
          <a:prstGeom prst="rect">
            <a:avLst/>
          </a:prstGeom>
          <a:noFill/>
        </p:spPr>
        <p:txBody>
          <a:bodyPr wrap="square" rtlCol="0">
            <a:spAutoFit/>
          </a:bodyPr>
          <a:lstStyle/>
          <a:p>
            <a:pPr algn="just"/>
            <a:r>
              <a:rPr lang="en-US" sz="2800" dirty="0" smtClean="0"/>
              <a:t>Luke 14:28-33 - "For </a:t>
            </a:r>
            <a:r>
              <a:rPr lang="en-US" sz="2800" b="1" dirty="0" smtClean="0">
                <a:solidFill>
                  <a:srgbClr val="FF0000"/>
                </a:solidFill>
              </a:rPr>
              <a:t>which of you, intending to build a tower, does not sit down first and count the cost, whether he has enough to finish it –</a:t>
            </a:r>
          </a:p>
          <a:p>
            <a:pPr algn="just"/>
            <a:r>
              <a:rPr lang="en-US" sz="2800" dirty="0" smtClean="0"/>
              <a:t>29 "lest, after he has laid the foundation, and is not able to finish, all who see it begin to mock him,</a:t>
            </a:r>
          </a:p>
          <a:p>
            <a:pPr algn="just"/>
            <a:r>
              <a:rPr lang="en-US" sz="2800" dirty="0" smtClean="0"/>
              <a:t>30 "saying, 'This man began to build and was not able to finish.'</a:t>
            </a:r>
          </a:p>
          <a:p>
            <a:pPr algn="just"/>
            <a:r>
              <a:rPr lang="en-US" sz="2800" dirty="0" smtClean="0"/>
              <a:t>31 "Or what king, going to make war against another king, does not sit down first and consider whether he is able with ten thousand to meet him who comes against him with twenty thousand?</a:t>
            </a:r>
          </a:p>
          <a:p>
            <a:pPr algn="just"/>
            <a:r>
              <a:rPr lang="en-US" sz="2800" dirty="0" smtClean="0"/>
              <a:t>32 "Or else, while the other is still a great way off, he sends a delegation and asks conditions of peace.</a:t>
            </a:r>
          </a:p>
          <a:p>
            <a:pPr algn="just"/>
            <a:r>
              <a:rPr lang="en-US" sz="2800" dirty="0" smtClean="0"/>
              <a:t>33 </a:t>
            </a:r>
            <a:r>
              <a:rPr lang="en-US" sz="2800" b="1" dirty="0" smtClean="0">
                <a:solidFill>
                  <a:srgbClr val="FF0000"/>
                </a:solidFill>
              </a:rPr>
              <a:t>"So likewise, whoever of you does not forsake all that he has cannot be My disciple.</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78334"/>
            <a:ext cx="8839200" cy="5693866"/>
          </a:xfrm>
          <a:prstGeom prst="rect">
            <a:avLst/>
          </a:prstGeom>
          <a:noFill/>
        </p:spPr>
        <p:txBody>
          <a:bodyPr wrap="square" rtlCol="0">
            <a:spAutoFit/>
          </a:bodyPr>
          <a:lstStyle/>
          <a:p>
            <a:pPr algn="just"/>
            <a:r>
              <a:rPr lang="en-US" sz="2800" dirty="0" smtClean="0"/>
              <a:t>Matthew 10:34-38 - </a:t>
            </a:r>
            <a:r>
              <a:rPr lang="en-US" sz="2800" b="1" dirty="0" smtClean="0">
                <a:solidFill>
                  <a:srgbClr val="FF0000"/>
                </a:solidFill>
              </a:rPr>
              <a:t>"Do not think that I came to bring peace on earth. I did not come to bring peace but a sword.</a:t>
            </a:r>
          </a:p>
          <a:p>
            <a:pPr algn="just"/>
            <a:r>
              <a:rPr lang="en-US" sz="2800" dirty="0" smtClean="0"/>
              <a:t>35 "For </a:t>
            </a:r>
            <a:r>
              <a:rPr lang="en-US" sz="2800" b="1" dirty="0" smtClean="0">
                <a:solidFill>
                  <a:srgbClr val="FF0000"/>
                </a:solidFill>
              </a:rPr>
              <a:t>I have come to 'set a man against his father, a daughter against her mother, and a daughter-in-law against her mother-in-law';</a:t>
            </a:r>
          </a:p>
          <a:p>
            <a:pPr algn="just"/>
            <a:r>
              <a:rPr lang="en-US" sz="2800" dirty="0" smtClean="0"/>
              <a:t>36 "and </a:t>
            </a:r>
            <a:r>
              <a:rPr lang="en-US" sz="2800" b="1" dirty="0" smtClean="0">
                <a:solidFill>
                  <a:srgbClr val="FF0000"/>
                </a:solidFill>
              </a:rPr>
              <a:t>'a man's enemies will be those of his own household.‘</a:t>
            </a:r>
          </a:p>
          <a:p>
            <a:pPr algn="just"/>
            <a:r>
              <a:rPr lang="en-US" sz="2800" dirty="0" smtClean="0"/>
              <a:t>37 "He who loves </a:t>
            </a:r>
            <a:r>
              <a:rPr lang="en-US" sz="2800" b="1" dirty="0" smtClean="0">
                <a:solidFill>
                  <a:srgbClr val="FF0000"/>
                </a:solidFill>
              </a:rPr>
              <a:t>father</a:t>
            </a:r>
            <a:r>
              <a:rPr lang="en-US" sz="2800" dirty="0" smtClean="0"/>
              <a:t> or </a:t>
            </a:r>
            <a:r>
              <a:rPr lang="en-US" sz="2800" b="1" dirty="0" smtClean="0">
                <a:solidFill>
                  <a:srgbClr val="FF0000"/>
                </a:solidFill>
              </a:rPr>
              <a:t>mother</a:t>
            </a:r>
            <a:r>
              <a:rPr lang="en-US" sz="2800" dirty="0" smtClean="0"/>
              <a:t> more than Me is not worthy of Me. And he who loves </a:t>
            </a:r>
            <a:r>
              <a:rPr lang="en-US" sz="2800" b="1" dirty="0" smtClean="0">
                <a:solidFill>
                  <a:srgbClr val="FF0000"/>
                </a:solidFill>
              </a:rPr>
              <a:t>son</a:t>
            </a:r>
            <a:r>
              <a:rPr lang="en-US" sz="2800" dirty="0" smtClean="0"/>
              <a:t> or </a:t>
            </a:r>
            <a:r>
              <a:rPr lang="en-US" sz="2800" b="1" dirty="0" smtClean="0">
                <a:solidFill>
                  <a:srgbClr val="FF0000"/>
                </a:solidFill>
              </a:rPr>
              <a:t>daughter </a:t>
            </a:r>
            <a:r>
              <a:rPr lang="en-US" sz="2800" dirty="0" smtClean="0"/>
              <a:t>more than Me is not worthy of Me.</a:t>
            </a:r>
          </a:p>
          <a:p>
            <a:pPr algn="just"/>
            <a:r>
              <a:rPr lang="en-US" sz="2800" dirty="0" smtClean="0"/>
              <a:t>38 "And </a:t>
            </a:r>
            <a:r>
              <a:rPr lang="en-US" sz="2800" b="1" dirty="0" smtClean="0">
                <a:solidFill>
                  <a:srgbClr val="FF0000"/>
                </a:solidFill>
              </a:rPr>
              <a:t>he who does not take his cross and follow after Me is not worthy of Me.</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Process 17"/>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Data 15"/>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3"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buFont typeface="Wingdings" pitchFamily="2" charset="2"/>
              <a:buNone/>
              <a:defRPr/>
            </a:pPr>
            <a:r>
              <a:rPr lang="en-US" sz="3600" b="1" dirty="0">
                <a:solidFill>
                  <a:schemeClr val="bg1"/>
                </a:solidFill>
                <a:effectLst>
                  <a:glow rad="63500">
                    <a:srgbClr val="080808"/>
                  </a:glow>
                </a:effectLst>
              </a:rPr>
              <a:t>What are you going to do with the one truth of the Bible?</a:t>
            </a:r>
          </a:p>
        </p:txBody>
      </p:sp>
      <p:sp>
        <p:nvSpPr>
          <p:cNvPr id="6148"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6149" name="WordArt 8"/>
          <p:cNvSpPr>
            <a:spLocks noChangeArrowheads="1" noChangeShapeType="1" noTextEdit="1"/>
          </p:cNvSpPr>
          <p:nvPr/>
        </p:nvSpPr>
        <p:spPr bwMode="auto">
          <a:xfrm>
            <a:off x="304800" y="381000"/>
            <a:ext cx="7620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4</a:t>
            </a:r>
          </a:p>
        </p:txBody>
      </p:sp>
      <p:sp>
        <p:nvSpPr>
          <p:cNvPr id="6150" name="Text Box 12"/>
          <p:cNvSpPr txBox="1">
            <a:spLocks noChangeArrowheads="1"/>
          </p:cNvSpPr>
          <p:nvPr/>
        </p:nvSpPr>
        <p:spPr bwMode="auto">
          <a:xfrm>
            <a:off x="2895600" y="33528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Bible teaches you must consider your choice </a:t>
            </a:r>
            <a:r>
              <a:rPr lang="en-US" sz="2800" dirty="0" smtClean="0"/>
              <a:t>carefully.</a:t>
            </a:r>
            <a:r>
              <a:rPr lang="en-US" sz="2800" dirty="0"/>
              <a:t>	   </a:t>
            </a:r>
            <a:endParaRPr lang="en-US" sz="2400" dirty="0">
              <a:solidFill>
                <a:srgbClr val="FF0000"/>
              </a:solidFill>
            </a:endParaRPr>
          </a:p>
        </p:txBody>
      </p:sp>
      <p:sp>
        <p:nvSpPr>
          <p:cNvPr id="6151" name="Text Box 13"/>
          <p:cNvSpPr txBox="1">
            <a:spLocks noChangeArrowheads="1"/>
          </p:cNvSpPr>
          <p:nvPr/>
        </p:nvSpPr>
        <p:spPr bwMode="auto">
          <a:xfrm>
            <a:off x="2895600" y="1676400"/>
            <a:ext cx="6019800" cy="954088"/>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Bible teaches that you are free to make your own </a:t>
            </a:r>
            <a:r>
              <a:rPr lang="en-US" sz="2800" dirty="0" smtClean="0"/>
              <a:t>choice.</a:t>
            </a:r>
            <a:r>
              <a:rPr lang="en-US" sz="2800" dirty="0"/>
              <a:t>	                  </a:t>
            </a:r>
            <a:endParaRPr lang="en-US" sz="2400" dirty="0">
              <a:solidFill>
                <a:srgbClr val="FF0000"/>
              </a:solidFill>
            </a:endParaRPr>
          </a:p>
        </p:txBody>
      </p:sp>
      <p:sp>
        <p:nvSpPr>
          <p:cNvPr id="43022" name="Text Box 14"/>
          <p:cNvSpPr txBox="1">
            <a:spLocks noChangeArrowheads="1"/>
          </p:cNvSpPr>
          <p:nvPr/>
        </p:nvSpPr>
        <p:spPr bwMode="auto">
          <a:xfrm>
            <a:off x="2895600" y="4989513"/>
            <a:ext cx="6019800" cy="954087"/>
          </a:xfrm>
          <a:prstGeom prst="rect">
            <a:avLst/>
          </a:prstGeom>
          <a:noFill/>
          <a:ln w="9525">
            <a:noFill/>
            <a:miter lim="800000"/>
            <a:headEnd/>
            <a:tailEnd/>
          </a:ln>
        </p:spPr>
        <p:txBody>
          <a:bodyPr>
            <a:spAutoFit/>
          </a:bodyPr>
          <a:lstStyle/>
          <a:p>
            <a:pPr marL="228600" indent="-228600" algn="just">
              <a:spcBef>
                <a:spcPct val="50000"/>
              </a:spcBef>
              <a:buFontTx/>
              <a:buChar char="•"/>
            </a:pPr>
            <a:r>
              <a:rPr lang="en-US" sz="2800" dirty="0"/>
              <a:t>The Bible teaches that you will give account for your </a:t>
            </a:r>
            <a:r>
              <a:rPr lang="en-US" sz="2800" dirty="0" smtClean="0"/>
              <a:t>choice.</a:t>
            </a:r>
            <a:r>
              <a:rPr lang="en-US" sz="2800" dirty="0"/>
              <a:t>	</a:t>
            </a:r>
            <a:endParaRPr lang="en-US" sz="2400" dirty="0">
              <a:solidFill>
                <a:srgbClr val="FF0000"/>
              </a:solidFill>
            </a:endParaRPr>
          </a:p>
        </p:txBody>
      </p:sp>
      <p:sp>
        <p:nvSpPr>
          <p:cNvPr id="10" name="Text Box 13"/>
          <p:cNvSpPr txBox="1">
            <a:spLocks noChangeArrowheads="1"/>
          </p:cNvSpPr>
          <p:nvPr/>
        </p:nvSpPr>
        <p:spPr bwMode="auto">
          <a:xfrm>
            <a:off x="2895600" y="2667000"/>
            <a:ext cx="6019800" cy="461963"/>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(Romans 6:16-18; John 6:66-69) </a:t>
            </a:r>
          </a:p>
        </p:txBody>
      </p:sp>
      <p:sp>
        <p:nvSpPr>
          <p:cNvPr id="11" name="Text Box 12"/>
          <p:cNvSpPr txBox="1">
            <a:spLocks noChangeArrowheads="1"/>
          </p:cNvSpPr>
          <p:nvPr/>
        </p:nvSpPr>
        <p:spPr bwMode="auto">
          <a:xfrm>
            <a:off x="2895600" y="43386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(Luke 14:28-33; Matthew 10:34-38) </a:t>
            </a:r>
          </a:p>
        </p:txBody>
      </p:sp>
      <p:sp>
        <p:nvSpPr>
          <p:cNvPr id="12" name="Text Box 14"/>
          <p:cNvSpPr txBox="1">
            <a:spLocks noChangeArrowheads="1"/>
          </p:cNvSpPr>
          <p:nvPr/>
        </p:nvSpPr>
        <p:spPr bwMode="auto">
          <a:xfrm>
            <a:off x="2895600" y="6015038"/>
            <a:ext cx="6019800" cy="461962"/>
          </a:xfrm>
          <a:prstGeom prst="rect">
            <a:avLst/>
          </a:prstGeom>
          <a:noFill/>
          <a:ln w="9525">
            <a:noFill/>
            <a:miter lim="800000"/>
            <a:headEnd/>
            <a:tailEnd/>
          </a:ln>
        </p:spPr>
        <p:txBody>
          <a:bodyPr>
            <a:spAutoFit/>
          </a:bodyPr>
          <a:lstStyle/>
          <a:p>
            <a:pPr marL="228600" indent="-228600" algn="ctr">
              <a:spcBef>
                <a:spcPct val="50000"/>
              </a:spcBef>
            </a:pPr>
            <a:r>
              <a:rPr lang="en-US" sz="2400" b="1" dirty="0">
                <a:solidFill>
                  <a:srgbClr val="FF0000"/>
                </a:solidFill>
              </a:rPr>
              <a:t>(Galatians 6:7-8; II Corinthians 5:10)</a:t>
            </a:r>
          </a:p>
        </p:txBody>
      </p:sp>
      <p:pic>
        <p:nvPicPr>
          <p:cNvPr id="6160"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22"/>
                                        </p:tgtEl>
                                        <p:attrNameLst>
                                          <p:attrName>style.visibility</p:attrName>
                                        </p:attrNameLst>
                                      </p:cBhvr>
                                      <p:to>
                                        <p:strVal val="visible"/>
                                      </p:to>
                                    </p:set>
                                    <p:animEffect transition="in" filter="dissolve">
                                      <p:cBhvr>
                                        <p:cTn id="7" dur="500"/>
                                        <p:tgtEl>
                                          <p:spTgt spid="4302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8144"/>
            <a:ext cx="8839200" cy="2677656"/>
          </a:xfrm>
          <a:prstGeom prst="rect">
            <a:avLst/>
          </a:prstGeom>
          <a:noFill/>
        </p:spPr>
        <p:txBody>
          <a:bodyPr wrap="square" rtlCol="0">
            <a:spAutoFit/>
          </a:bodyPr>
          <a:lstStyle/>
          <a:p>
            <a:pPr algn="just"/>
            <a:r>
              <a:rPr lang="en-US" sz="2800" dirty="0" smtClean="0"/>
              <a:t>Galatians 6:7-8 - </a:t>
            </a:r>
            <a:r>
              <a:rPr lang="en-US" sz="2800" b="1" dirty="0" smtClean="0">
                <a:solidFill>
                  <a:srgbClr val="FF0000"/>
                </a:solidFill>
              </a:rPr>
              <a:t>Do not be deceived, </a:t>
            </a:r>
            <a:r>
              <a:rPr lang="en-US" sz="2800" dirty="0" smtClean="0"/>
              <a:t>God is not mocked; for </a:t>
            </a:r>
            <a:r>
              <a:rPr lang="en-US" sz="2800" b="1" dirty="0" smtClean="0">
                <a:solidFill>
                  <a:srgbClr val="FF0000"/>
                </a:solidFill>
              </a:rPr>
              <a:t>whatever a man sows, that he will also reap.</a:t>
            </a:r>
          </a:p>
          <a:p>
            <a:pPr algn="just"/>
            <a:r>
              <a:rPr lang="en-US" sz="2800" dirty="0" smtClean="0"/>
              <a:t>8 For </a:t>
            </a:r>
            <a:r>
              <a:rPr lang="en-US" sz="2800" b="1" dirty="0" smtClean="0">
                <a:solidFill>
                  <a:srgbClr val="FF0000"/>
                </a:solidFill>
              </a:rPr>
              <a:t>he who sows to his flesh will of the flesh reap corruption,</a:t>
            </a:r>
            <a:r>
              <a:rPr lang="en-US" sz="2800" dirty="0" smtClean="0"/>
              <a:t> but </a:t>
            </a:r>
            <a:r>
              <a:rPr lang="en-US" sz="2800" b="1" dirty="0" smtClean="0">
                <a:solidFill>
                  <a:srgbClr val="FF0000"/>
                </a:solidFill>
              </a:rPr>
              <a:t>he who sows to the Spirit will of the Spirit reap everlasting life.</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76400"/>
            <a:ext cx="8839200" cy="3970318"/>
          </a:xfrm>
          <a:prstGeom prst="rect">
            <a:avLst/>
          </a:prstGeom>
          <a:noFill/>
        </p:spPr>
        <p:txBody>
          <a:bodyPr wrap="square" rtlCol="0">
            <a:spAutoFit/>
          </a:bodyPr>
          <a:lstStyle/>
          <a:p>
            <a:pPr algn="just"/>
            <a:r>
              <a:rPr lang="en-US" sz="2800" dirty="0" smtClean="0"/>
              <a:t>II Peter 1:19-21 - And so </a:t>
            </a:r>
            <a:r>
              <a:rPr lang="en-US" sz="2800" b="1" dirty="0" smtClean="0">
                <a:solidFill>
                  <a:srgbClr val="FF0000"/>
                </a:solidFill>
              </a:rPr>
              <a:t>we have the prophetic word confirmed,</a:t>
            </a:r>
            <a:r>
              <a:rPr lang="en-US" sz="2800" dirty="0" smtClean="0"/>
              <a:t> which you do well to heed as a light that shines in a dark place, until the day dawns and the morning star rises in your hearts;</a:t>
            </a:r>
          </a:p>
          <a:p>
            <a:pPr algn="just"/>
            <a:r>
              <a:rPr lang="en-US" sz="2800" dirty="0" smtClean="0"/>
              <a:t>20 knowing this first, that </a:t>
            </a:r>
            <a:r>
              <a:rPr lang="en-US" sz="2800" b="1" dirty="0" smtClean="0">
                <a:solidFill>
                  <a:srgbClr val="FF0000"/>
                </a:solidFill>
              </a:rPr>
              <a:t>no prophecy of Scripture is of any private interpretation,</a:t>
            </a:r>
          </a:p>
          <a:p>
            <a:pPr algn="just"/>
            <a:r>
              <a:rPr lang="en-US" sz="2800" dirty="0" smtClean="0"/>
              <a:t>21 </a:t>
            </a:r>
            <a:r>
              <a:rPr lang="en-US" sz="2800" b="1" dirty="0" smtClean="0">
                <a:solidFill>
                  <a:srgbClr val="FF0000"/>
                </a:solidFill>
              </a:rPr>
              <a:t>for prophecy never came by the will of man, but holy men of God spoke as they were moved by the Holy Spirit.</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451318"/>
            <a:ext cx="8839200" cy="1815882"/>
          </a:xfrm>
          <a:prstGeom prst="rect">
            <a:avLst/>
          </a:prstGeom>
          <a:noFill/>
        </p:spPr>
        <p:txBody>
          <a:bodyPr wrap="square" rtlCol="0">
            <a:spAutoFit/>
          </a:bodyPr>
          <a:lstStyle/>
          <a:p>
            <a:pPr algn="just"/>
            <a:r>
              <a:rPr lang="en-US" sz="2800" dirty="0" smtClean="0"/>
              <a:t>II Corinthians 5:10 - For </a:t>
            </a:r>
            <a:r>
              <a:rPr lang="en-US" sz="2800" b="1" dirty="0" smtClean="0">
                <a:solidFill>
                  <a:srgbClr val="FF0000"/>
                </a:solidFill>
              </a:rPr>
              <a:t>we must all appear before the judgment seat of Christ,</a:t>
            </a:r>
            <a:r>
              <a:rPr lang="en-US" sz="2800" dirty="0" smtClean="0"/>
              <a:t> that </a:t>
            </a:r>
            <a:r>
              <a:rPr lang="en-US" sz="2800" b="1" dirty="0" smtClean="0">
                <a:solidFill>
                  <a:srgbClr val="FF0000"/>
                </a:solidFill>
              </a:rPr>
              <a:t>each one may</a:t>
            </a:r>
            <a:r>
              <a:rPr lang="en-US" sz="2800" dirty="0" smtClean="0"/>
              <a:t> </a:t>
            </a:r>
            <a:r>
              <a:rPr lang="en-US" sz="2800" b="1" dirty="0" smtClean="0">
                <a:solidFill>
                  <a:srgbClr val="FF0000"/>
                </a:solidFill>
              </a:rPr>
              <a:t>receive the things done in the body, according to what he has done, whether good or bad.</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170"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
        <p:nvSpPr>
          <p:cNvPr id="11" name="Flowchart: Process 10"/>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Flowchart: Process 8"/>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Data 9"/>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1" name="WordArt 11"/>
          <p:cNvSpPr>
            <a:spLocks noChangeArrowheads="1" noChangeShapeType="1" noTextEdit="1"/>
          </p:cNvSpPr>
          <p:nvPr/>
        </p:nvSpPr>
        <p:spPr bwMode="auto">
          <a:xfrm>
            <a:off x="152400" y="228600"/>
            <a:ext cx="8077200" cy="609600"/>
          </a:xfrm>
          <a:prstGeom prst="rect">
            <a:avLst/>
          </a:prstGeom>
        </p:spPr>
        <p:txBody>
          <a:bodyPr wrap="none" fromWordArt="1">
            <a:prstTxWarp prst="textPlain">
              <a:avLst>
                <a:gd name="adj" fmla="val 50000"/>
              </a:avLst>
            </a:prstTxWarp>
          </a:bodyPr>
          <a:lstStyle/>
          <a:p>
            <a:pPr algn="ctr">
              <a:defRPr/>
            </a:pPr>
            <a:r>
              <a:rPr lang="en-US" sz="3600" kern="10" dirty="0">
                <a:ln w="9525">
                  <a:solidFill>
                    <a:schemeClr val="bg1"/>
                  </a:solidFill>
                  <a:round/>
                  <a:headEnd/>
                  <a:tailEnd/>
                </a:ln>
                <a:solidFill>
                  <a:schemeClr val="bg1"/>
                </a:solidFill>
                <a:effectLst>
                  <a:glow rad="63500">
                    <a:schemeClr val="accent4">
                      <a:satMod val="175000"/>
                      <a:alpha val="40000"/>
                    </a:schemeClr>
                  </a:glow>
                  <a:outerShdw dist="35921" dir="2700000" algn="ctr" rotWithShape="0">
                    <a:srgbClr val="808080">
                      <a:alpha val="79999"/>
                    </a:srgbClr>
                  </a:outerShdw>
                </a:effectLst>
                <a:latin typeface="Book Antiqua"/>
              </a:rPr>
              <a:t>Can We Understand</a:t>
            </a:r>
          </a:p>
        </p:txBody>
      </p:sp>
      <p:sp>
        <p:nvSpPr>
          <p:cNvPr id="2052" name="WordArt 13"/>
          <p:cNvSpPr>
            <a:spLocks noChangeArrowheads="1" noChangeShapeType="1" noTextEdit="1"/>
          </p:cNvSpPr>
          <p:nvPr/>
        </p:nvSpPr>
        <p:spPr bwMode="auto">
          <a:xfrm>
            <a:off x="2209800" y="914400"/>
            <a:ext cx="6781800" cy="533400"/>
          </a:xfrm>
          <a:prstGeom prst="rect">
            <a:avLst/>
          </a:prstGeom>
        </p:spPr>
        <p:txBody>
          <a:bodyPr wrap="none" fromWordArt="1">
            <a:prstTxWarp prst="textPlain">
              <a:avLst>
                <a:gd name="adj" fmla="val 50000"/>
              </a:avLst>
            </a:prstTxWarp>
          </a:bodyPr>
          <a:lstStyle/>
          <a:p>
            <a:pPr algn="ctr">
              <a:defRPr/>
            </a:pPr>
            <a:r>
              <a:rPr lang="en-US" sz="3600" kern="10" dirty="0">
                <a:ln w="9525">
                  <a:solidFill>
                    <a:schemeClr val="bg1"/>
                  </a:solidFill>
                  <a:round/>
                  <a:headEnd/>
                  <a:tailEnd/>
                </a:ln>
                <a:solidFill>
                  <a:schemeClr val="bg1"/>
                </a:solidFill>
                <a:effectLst>
                  <a:glow rad="63500">
                    <a:schemeClr val="accent4">
                      <a:satMod val="175000"/>
                      <a:alpha val="40000"/>
                    </a:schemeClr>
                  </a:glow>
                  <a:outerShdw dist="35921" dir="2700000" algn="ctr" rotWithShape="0">
                    <a:srgbClr val="808080">
                      <a:alpha val="79999"/>
                    </a:srgbClr>
                  </a:outerShdw>
                </a:effectLst>
                <a:latin typeface="Book Antiqua"/>
              </a:rPr>
              <a:t>The Bible Alike?</a:t>
            </a:r>
          </a:p>
        </p:txBody>
      </p:sp>
      <p:sp>
        <p:nvSpPr>
          <p:cNvPr id="12" name="Text Box 17"/>
          <p:cNvSpPr txBox="1">
            <a:spLocks noChangeArrowheads="1"/>
          </p:cNvSpPr>
          <p:nvPr/>
        </p:nvSpPr>
        <p:spPr bwMode="auto">
          <a:xfrm>
            <a:off x="3200400" y="1828800"/>
            <a:ext cx="5715000" cy="1373188"/>
          </a:xfrm>
          <a:prstGeom prst="rect">
            <a:avLst/>
          </a:prstGeom>
          <a:noFill/>
          <a:ln w="9525">
            <a:noFill/>
            <a:miter lim="800000"/>
            <a:headEnd/>
            <a:tailEnd/>
          </a:ln>
        </p:spPr>
        <p:txBody>
          <a:bodyPr wrap="square">
            <a:spAutoFit/>
          </a:bodyPr>
          <a:lstStyle/>
          <a:p>
            <a:pPr algn="just">
              <a:spcBef>
                <a:spcPct val="50000"/>
              </a:spcBef>
            </a:pPr>
            <a:r>
              <a:rPr lang="en-US" sz="2800" dirty="0"/>
              <a:t>This question has been raised many times, but the </a:t>
            </a:r>
            <a:r>
              <a:rPr lang="en-US" sz="2800" b="1" dirty="0">
                <a:solidFill>
                  <a:srgbClr val="FF0000"/>
                </a:solidFill>
              </a:rPr>
              <a:t>“TRUTH” </a:t>
            </a:r>
            <a:r>
              <a:rPr lang="en-US" sz="2800" dirty="0"/>
              <a:t>is very clear…</a:t>
            </a:r>
            <a:r>
              <a:rPr lang="en-US" sz="2800" b="1" dirty="0">
                <a:solidFill>
                  <a:srgbClr val="FF0000"/>
                </a:solidFill>
              </a:rPr>
              <a:t>YES!</a:t>
            </a:r>
          </a:p>
        </p:txBody>
      </p:sp>
      <p:sp>
        <p:nvSpPr>
          <p:cNvPr id="13" name="Text Box 18"/>
          <p:cNvSpPr txBox="1">
            <a:spLocks noChangeArrowheads="1"/>
          </p:cNvSpPr>
          <p:nvPr/>
        </p:nvSpPr>
        <p:spPr bwMode="auto">
          <a:xfrm>
            <a:off x="3200400" y="3473450"/>
            <a:ext cx="5715000" cy="946150"/>
          </a:xfrm>
          <a:prstGeom prst="rect">
            <a:avLst/>
          </a:prstGeom>
          <a:noFill/>
          <a:ln w="9525">
            <a:noFill/>
            <a:miter lim="800000"/>
            <a:headEnd/>
            <a:tailEnd/>
          </a:ln>
        </p:spPr>
        <p:txBody>
          <a:bodyPr wrap="square">
            <a:spAutoFit/>
          </a:bodyPr>
          <a:lstStyle/>
          <a:p>
            <a:pPr algn="just">
              <a:spcBef>
                <a:spcPct val="50000"/>
              </a:spcBef>
            </a:pPr>
            <a:r>
              <a:rPr lang="en-US" sz="2800" dirty="0"/>
              <a:t>The Bible does not reveal multiple truths. </a:t>
            </a:r>
            <a:r>
              <a:rPr lang="en-US" sz="2800" b="1" dirty="0">
                <a:solidFill>
                  <a:srgbClr val="FF0000"/>
                </a:solidFill>
              </a:rPr>
              <a:t>ONLY ONE!</a:t>
            </a:r>
          </a:p>
        </p:txBody>
      </p:sp>
      <p:sp>
        <p:nvSpPr>
          <p:cNvPr id="14" name="Text Box 19"/>
          <p:cNvSpPr txBox="1">
            <a:spLocks noChangeArrowheads="1"/>
          </p:cNvSpPr>
          <p:nvPr/>
        </p:nvSpPr>
        <p:spPr bwMode="auto">
          <a:xfrm>
            <a:off x="3276600" y="4724400"/>
            <a:ext cx="5638800" cy="1373188"/>
          </a:xfrm>
          <a:prstGeom prst="rect">
            <a:avLst/>
          </a:prstGeom>
          <a:noFill/>
          <a:ln w="9525">
            <a:noFill/>
            <a:miter lim="800000"/>
            <a:headEnd/>
            <a:tailEnd/>
          </a:ln>
        </p:spPr>
        <p:txBody>
          <a:bodyPr wrap="square">
            <a:spAutoFit/>
          </a:bodyPr>
          <a:lstStyle/>
          <a:p>
            <a:pPr algn="just">
              <a:spcBef>
                <a:spcPct val="50000"/>
              </a:spcBef>
            </a:pPr>
            <a:r>
              <a:rPr lang="en-US" sz="2800" dirty="0"/>
              <a:t>The Bible will be understood alike by every one who </a:t>
            </a:r>
            <a:r>
              <a:rPr lang="en-US" sz="2800" b="1" dirty="0">
                <a:solidFill>
                  <a:srgbClr val="FF0000"/>
                </a:solidFill>
              </a:rPr>
              <a:t>HONESTLY</a:t>
            </a:r>
            <a:r>
              <a:rPr lang="en-US" sz="2800" dirty="0"/>
              <a:t> seeks to know it!</a:t>
            </a:r>
          </a:p>
        </p:txBody>
      </p:sp>
      <p:sp>
        <p:nvSpPr>
          <p:cNvPr id="15" name="Explosion 2 14"/>
          <p:cNvSpPr/>
          <p:nvPr/>
        </p:nvSpPr>
        <p:spPr>
          <a:xfrm>
            <a:off x="0" y="3813050"/>
            <a:ext cx="4034330" cy="3033995"/>
          </a:xfrm>
          <a:prstGeom prst="irregularSeal2">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TextBox 15"/>
          <p:cNvSpPr txBox="1"/>
          <p:nvPr/>
        </p:nvSpPr>
        <p:spPr>
          <a:xfrm rot="20680472">
            <a:off x="-234202" y="4512432"/>
            <a:ext cx="4062213" cy="1657377"/>
          </a:xfrm>
          <a:prstGeom prst="rect">
            <a:avLst/>
          </a:prstGeom>
          <a:noFill/>
        </p:spPr>
        <p:txBody>
          <a:bodyPr>
            <a:spAutoFit/>
          </a:bodyPr>
          <a:lstStyle/>
          <a:p>
            <a:pPr algn="ctr">
              <a:lnSpc>
                <a:spcPct val="90000"/>
              </a:lnSpc>
              <a:defRPr/>
            </a:pPr>
            <a:r>
              <a:rPr lang="en-US" sz="2800" b="1" dirty="0">
                <a:solidFill>
                  <a:srgbClr val="FFC000"/>
                </a:solidFill>
                <a:effectLst>
                  <a:glow rad="63500">
                    <a:srgbClr val="080808"/>
                  </a:glow>
                </a:effectLst>
                <a:latin typeface="Arial" pitchFamily="34" charset="0"/>
                <a:cs typeface="Arial" pitchFamily="34" charset="0"/>
              </a:rPr>
              <a:t>Obey The Gospel:</a:t>
            </a:r>
          </a:p>
          <a:p>
            <a:pPr algn="ctr">
              <a:lnSpc>
                <a:spcPct val="90000"/>
              </a:lnSpc>
              <a:defRPr/>
            </a:pPr>
            <a:endParaRPr lang="en-US" sz="500" b="1" dirty="0">
              <a:solidFill>
                <a:srgbClr val="FFC000"/>
              </a:solidFill>
              <a:effectLst>
                <a:glow rad="63500">
                  <a:srgbClr val="080808"/>
                </a:glow>
              </a:effectLst>
              <a:latin typeface="Arial" pitchFamily="34" charset="0"/>
              <a:cs typeface="Arial" pitchFamily="34" charset="0"/>
            </a:endParaRP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Believe, John 8:24</a:t>
            </a: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Repent, Luke 13:3</a:t>
            </a: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Confess, Matthew 10:32</a:t>
            </a: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Baptized, Mark 16:16</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 calcmode="lin" valueType="num">
                                      <p:cBhvr>
                                        <p:cTn id="24" dur="500" fill="hold"/>
                                        <p:tgtEl>
                                          <p:spTgt spid="15"/>
                                        </p:tgtEl>
                                        <p:attrNameLst>
                                          <p:attrName>style.rotation</p:attrName>
                                        </p:attrNameLst>
                                      </p:cBhvr>
                                      <p:tavLst>
                                        <p:tav tm="0">
                                          <p:val>
                                            <p:fltVal val="360"/>
                                          </p:val>
                                        </p:tav>
                                        <p:tav tm="100000">
                                          <p:val>
                                            <p:fltVal val="0"/>
                                          </p:val>
                                        </p:tav>
                                      </p:tavLst>
                                    </p:anim>
                                    <p:animEffect transition="in" filter="fade">
                                      <p:cBhvr>
                                        <p:cTn id="25" dur="500"/>
                                        <p:tgtEl>
                                          <p:spTgt spid="15"/>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 calcmode="lin" valueType="num">
                                      <p:cBhvr>
                                        <p:cTn id="30" dur="500" fill="hold"/>
                                        <p:tgtEl>
                                          <p:spTgt spid="16"/>
                                        </p:tgtEl>
                                        <p:attrNameLst>
                                          <p:attrName>style.rotation</p:attrName>
                                        </p:attrNameLst>
                                      </p:cBhvr>
                                      <p:tavLst>
                                        <p:tav tm="0">
                                          <p:val>
                                            <p:fltVal val="360"/>
                                          </p:val>
                                        </p:tav>
                                        <p:tav tm="100000">
                                          <p:val>
                                            <p:fltVal val="0"/>
                                          </p:val>
                                        </p:tav>
                                      </p:tavLst>
                                    </p:anim>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Flowchart: Process 15"/>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lowchart: Process 16"/>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Data 17"/>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7"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defRPr/>
            </a:pPr>
            <a:r>
              <a:rPr lang="en-US" sz="3600" b="1" dirty="0">
                <a:solidFill>
                  <a:schemeClr val="bg1"/>
                </a:solidFill>
                <a:effectLst>
                  <a:glow rad="63500">
                    <a:srgbClr val="080808"/>
                  </a:glow>
                </a:effectLst>
              </a:rPr>
              <a:t>The Bible was given to us by God to be </a:t>
            </a:r>
            <a:r>
              <a:rPr lang="en-US" sz="3600" b="1" dirty="0" smtClean="0">
                <a:solidFill>
                  <a:schemeClr val="bg1"/>
                </a:solidFill>
                <a:effectLst>
                  <a:glow rad="63500">
                    <a:srgbClr val="080808"/>
                  </a:glow>
                </a:effectLst>
              </a:rPr>
              <a:t>understood.</a:t>
            </a:r>
            <a:endParaRPr lang="en-US" sz="3600" b="1" dirty="0">
              <a:solidFill>
                <a:schemeClr val="bg1"/>
              </a:solidFill>
              <a:effectLst>
                <a:glow rad="63500">
                  <a:srgbClr val="080808"/>
                </a:glow>
              </a:effectLst>
            </a:endParaRPr>
          </a:p>
        </p:txBody>
      </p:sp>
      <p:sp>
        <p:nvSpPr>
          <p:cNvPr id="3076"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3077" name="WordArt 8"/>
          <p:cNvSpPr>
            <a:spLocks noChangeArrowheads="1" noChangeShapeType="1" noTextEdit="1"/>
          </p:cNvSpPr>
          <p:nvPr/>
        </p:nvSpPr>
        <p:spPr bwMode="auto">
          <a:xfrm>
            <a:off x="457200" y="381000"/>
            <a:ext cx="6096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1</a:t>
            </a:r>
          </a:p>
        </p:txBody>
      </p:sp>
      <p:sp>
        <p:nvSpPr>
          <p:cNvPr id="18441" name="Text Box 9"/>
          <p:cNvSpPr txBox="1">
            <a:spLocks noChangeArrowheads="1"/>
          </p:cNvSpPr>
          <p:nvPr/>
        </p:nvSpPr>
        <p:spPr bwMode="auto">
          <a:xfrm>
            <a:off x="2895600" y="1676400"/>
            <a:ext cx="6019800" cy="954088"/>
          </a:xfrm>
          <a:prstGeom prst="rect">
            <a:avLst/>
          </a:prstGeom>
          <a:noFill/>
          <a:ln w="9525">
            <a:noFill/>
            <a:miter lim="800000"/>
            <a:headEnd/>
            <a:tailEnd/>
          </a:ln>
          <a:effectLst/>
        </p:spPr>
        <p:txBody>
          <a:bodyPr>
            <a:spAutoFit/>
          </a:bodyPr>
          <a:lstStyle/>
          <a:p>
            <a:pPr marL="228600" indent="-228600" algn="just">
              <a:spcBef>
                <a:spcPct val="50000"/>
              </a:spcBef>
              <a:buFontTx/>
              <a:buChar char="•"/>
              <a:defRPr/>
            </a:pPr>
            <a:r>
              <a:rPr lang="en-US" sz="2800" dirty="0">
                <a:effectLst>
                  <a:outerShdw blurRad="38100" dist="38100" dir="2700000" algn="tl">
                    <a:srgbClr val="C0C0C0"/>
                  </a:outerShdw>
                </a:effectLst>
              </a:rPr>
              <a:t>Though the Bible has some 40 </a:t>
            </a:r>
            <a:r>
              <a:rPr lang="en-US" sz="2800" dirty="0" smtClean="0">
                <a:effectLst>
                  <a:outerShdw blurRad="38100" dist="38100" dir="2700000" algn="tl">
                    <a:srgbClr val="C0C0C0"/>
                  </a:outerShdw>
                </a:effectLst>
              </a:rPr>
              <a:t>writers, </a:t>
            </a:r>
            <a:r>
              <a:rPr lang="en-US" sz="2800" dirty="0">
                <a:effectLst>
                  <a:outerShdw blurRad="38100" dist="38100" dir="2700000" algn="tl">
                    <a:srgbClr val="C0C0C0"/>
                  </a:outerShdw>
                </a:effectLst>
              </a:rPr>
              <a:t>God is the </a:t>
            </a:r>
            <a:r>
              <a:rPr lang="en-US" sz="2800" dirty="0" smtClean="0">
                <a:effectLst>
                  <a:outerShdw blurRad="38100" dist="38100" dir="2700000" algn="tl">
                    <a:srgbClr val="C0C0C0"/>
                  </a:outerShdw>
                </a:effectLst>
              </a:rPr>
              <a:t>author. </a:t>
            </a:r>
            <a:r>
              <a:rPr lang="en-US" sz="2800" dirty="0">
                <a:effectLst>
                  <a:outerShdw blurRad="38100" dist="38100" dir="2700000" algn="tl">
                    <a:srgbClr val="C0C0C0"/>
                  </a:outerShdw>
                </a:effectLst>
              </a:rPr>
              <a:t>	                           </a:t>
            </a:r>
            <a:endParaRPr lang="en-US" sz="2400" b="1" dirty="0">
              <a:solidFill>
                <a:srgbClr val="FF0000"/>
              </a:solidFill>
            </a:endParaRPr>
          </a:p>
        </p:txBody>
      </p:sp>
      <p:sp>
        <p:nvSpPr>
          <p:cNvPr id="18442" name="Text Box 10"/>
          <p:cNvSpPr txBox="1">
            <a:spLocks noChangeArrowheads="1"/>
          </p:cNvSpPr>
          <p:nvPr/>
        </p:nvSpPr>
        <p:spPr bwMode="auto">
          <a:xfrm>
            <a:off x="2895600" y="4276725"/>
            <a:ext cx="6019800" cy="523875"/>
          </a:xfrm>
          <a:prstGeom prst="rect">
            <a:avLst/>
          </a:prstGeom>
          <a:noFill/>
          <a:ln w="9525">
            <a:noFill/>
            <a:miter lim="800000"/>
            <a:headEnd/>
            <a:tailEnd/>
          </a:ln>
          <a:effectLst/>
        </p:spPr>
        <p:txBody>
          <a:bodyPr>
            <a:spAutoFit/>
          </a:bodyPr>
          <a:lstStyle/>
          <a:p>
            <a:pPr marL="228600" indent="-228600" algn="ctr">
              <a:spcBef>
                <a:spcPct val="50000"/>
              </a:spcBef>
              <a:defRPr/>
            </a:pPr>
            <a:r>
              <a:rPr lang="en-US" sz="2400" b="1" dirty="0" smtClean="0">
                <a:solidFill>
                  <a:srgbClr val="FF0000"/>
                </a:solidFill>
                <a:effectLst>
                  <a:outerShdw blurRad="38100" dist="38100" dir="2700000" algn="tl">
                    <a:srgbClr val="C0C0C0"/>
                  </a:outerShdw>
                </a:effectLst>
              </a:rPr>
              <a:t>(I Peter 1:10-12; Ephesians 3:3-9)</a:t>
            </a:r>
            <a:r>
              <a:rPr lang="en-US" sz="2800" b="1" dirty="0" smtClean="0">
                <a:solidFill>
                  <a:srgbClr val="FF0000"/>
                </a:solidFill>
              </a:rPr>
              <a:t> </a:t>
            </a:r>
            <a:endParaRPr lang="en-US" sz="2800" b="1" dirty="0">
              <a:solidFill>
                <a:srgbClr val="FF0000"/>
              </a:solidFill>
            </a:endParaRPr>
          </a:p>
        </p:txBody>
      </p:sp>
      <p:sp>
        <p:nvSpPr>
          <p:cNvPr id="10" name="Text Box 9"/>
          <p:cNvSpPr txBox="1">
            <a:spLocks noChangeArrowheads="1"/>
          </p:cNvSpPr>
          <p:nvPr/>
        </p:nvSpPr>
        <p:spPr bwMode="auto">
          <a:xfrm>
            <a:off x="2895600" y="2654300"/>
            <a:ext cx="6019800" cy="461665"/>
          </a:xfrm>
          <a:prstGeom prst="rect">
            <a:avLst/>
          </a:prstGeom>
          <a:noFill/>
          <a:ln w="9525">
            <a:noFill/>
            <a:miter lim="800000"/>
            <a:headEnd/>
            <a:tailEnd/>
          </a:ln>
          <a:effectLst/>
        </p:spPr>
        <p:txBody>
          <a:bodyPr>
            <a:spAutoFit/>
          </a:bodyPr>
          <a:lstStyle/>
          <a:p>
            <a:pPr marL="228600" indent="-228600" algn="ctr">
              <a:spcBef>
                <a:spcPct val="50000"/>
              </a:spcBef>
              <a:defRPr/>
            </a:pPr>
            <a:r>
              <a:rPr lang="en-US" sz="2400" b="1" dirty="0" smtClean="0">
                <a:solidFill>
                  <a:srgbClr val="FF0000"/>
                </a:solidFill>
                <a:effectLst>
                  <a:outerShdw blurRad="38100" dist="38100" dir="2700000" algn="tl">
                    <a:srgbClr val="C0C0C0"/>
                  </a:outerShdw>
                </a:effectLst>
              </a:rPr>
              <a:t>(II </a:t>
            </a:r>
            <a:r>
              <a:rPr lang="en-US" sz="2400" b="1" dirty="0">
                <a:solidFill>
                  <a:srgbClr val="FF0000"/>
                </a:solidFill>
                <a:effectLst>
                  <a:outerShdw blurRad="38100" dist="38100" dir="2700000" algn="tl">
                    <a:srgbClr val="C0C0C0"/>
                  </a:outerShdw>
                </a:effectLst>
              </a:rPr>
              <a:t>Timothy </a:t>
            </a:r>
            <a:r>
              <a:rPr lang="en-US" sz="2400" b="1" dirty="0" smtClean="0">
                <a:solidFill>
                  <a:srgbClr val="FF0000"/>
                </a:solidFill>
                <a:effectLst>
                  <a:outerShdw blurRad="38100" dist="38100" dir="2700000" algn="tl">
                    <a:srgbClr val="C0C0C0"/>
                  </a:outerShdw>
                </a:effectLst>
              </a:rPr>
              <a:t>3:16; II Peter 1:19-21)</a:t>
            </a:r>
            <a:r>
              <a:rPr lang="en-US" sz="2400" b="1" dirty="0" smtClean="0">
                <a:solidFill>
                  <a:srgbClr val="FF0000"/>
                </a:solidFill>
              </a:rPr>
              <a:t> </a:t>
            </a:r>
            <a:endParaRPr lang="en-US" sz="2400" b="1" dirty="0">
              <a:solidFill>
                <a:srgbClr val="FF0000"/>
              </a:solidFill>
            </a:endParaRPr>
          </a:p>
        </p:txBody>
      </p:sp>
      <p:sp>
        <p:nvSpPr>
          <p:cNvPr id="11" name="Text Box 10"/>
          <p:cNvSpPr txBox="1">
            <a:spLocks noChangeArrowheads="1"/>
          </p:cNvSpPr>
          <p:nvPr/>
        </p:nvSpPr>
        <p:spPr bwMode="auto">
          <a:xfrm>
            <a:off x="2895600" y="3276600"/>
            <a:ext cx="6019800" cy="954088"/>
          </a:xfrm>
          <a:prstGeom prst="rect">
            <a:avLst/>
          </a:prstGeom>
          <a:noFill/>
          <a:ln w="9525">
            <a:noFill/>
            <a:miter lim="800000"/>
            <a:headEnd/>
            <a:tailEnd/>
          </a:ln>
          <a:effectLst/>
        </p:spPr>
        <p:txBody>
          <a:bodyPr>
            <a:spAutoFit/>
          </a:bodyPr>
          <a:lstStyle/>
          <a:p>
            <a:pPr marL="228600" indent="-228600" algn="just">
              <a:spcBef>
                <a:spcPct val="50000"/>
              </a:spcBef>
              <a:buFontTx/>
              <a:buChar char="•"/>
              <a:defRPr/>
            </a:pPr>
            <a:r>
              <a:rPr lang="en-US" sz="2800" dirty="0">
                <a:effectLst>
                  <a:outerShdw blurRad="38100" dist="38100" dir="2700000" algn="tl">
                    <a:srgbClr val="C0C0C0"/>
                  </a:outerShdw>
                </a:effectLst>
              </a:rPr>
              <a:t>The Old Testament contained a great </a:t>
            </a:r>
            <a:r>
              <a:rPr lang="en-US" sz="2800" dirty="0" smtClean="0">
                <a:effectLst>
                  <a:outerShdw blurRad="38100" dist="38100" dir="2700000" algn="tl">
                    <a:srgbClr val="C0C0C0"/>
                  </a:outerShdw>
                </a:effectLst>
              </a:rPr>
              <a:t>mystery.</a:t>
            </a:r>
            <a:r>
              <a:rPr lang="en-US" sz="2800" dirty="0">
                <a:effectLst>
                  <a:outerShdw blurRad="38100" dist="38100" dir="2700000" algn="tl">
                    <a:srgbClr val="C0C0C0"/>
                  </a:outerShdw>
                </a:effectLst>
              </a:rPr>
              <a:t>	                                              </a:t>
            </a:r>
            <a:endParaRPr lang="en-US" sz="2800" b="1" dirty="0">
              <a:solidFill>
                <a:srgbClr val="FF0000"/>
              </a:solidFill>
            </a:endParaRPr>
          </a:p>
        </p:txBody>
      </p:sp>
      <p:sp>
        <p:nvSpPr>
          <p:cNvPr id="3088" name="AutoShape 19" descr="Image result for bible study group clip ar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3089"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8442"/>
                                        </p:tgtEl>
                                        <p:attrNameLst>
                                          <p:attrName>style.visibility</p:attrName>
                                        </p:attrNameLst>
                                      </p:cBhvr>
                                      <p:to>
                                        <p:strVal val="visible"/>
                                      </p:to>
                                    </p:set>
                                    <p:animEffect transition="in" filter="fade">
                                      <p:cBhvr>
                                        <p:cTn id="11" dur="1000"/>
                                        <p:tgtEl>
                                          <p:spTgt spid="18442"/>
                                        </p:tgtEl>
                                      </p:cBhvr>
                                    </p:animEffect>
                                    <p:anim calcmode="lin" valueType="num">
                                      <p:cBhvr>
                                        <p:cTn id="12" dur="1000" fill="hold"/>
                                        <p:tgtEl>
                                          <p:spTgt spid="18442"/>
                                        </p:tgtEl>
                                        <p:attrNameLst>
                                          <p:attrName>ppt_x</p:attrName>
                                        </p:attrNameLst>
                                      </p:cBhvr>
                                      <p:tavLst>
                                        <p:tav tm="0">
                                          <p:val>
                                            <p:strVal val="#ppt_x"/>
                                          </p:val>
                                        </p:tav>
                                        <p:tav tm="100000">
                                          <p:val>
                                            <p:strVal val="#ppt_x"/>
                                          </p:val>
                                        </p:tav>
                                      </p:tavLst>
                                    </p:anim>
                                    <p:anim calcmode="lin" valueType="num">
                                      <p:cBhvr>
                                        <p:cTn id="13" dur="1000" fill="hold"/>
                                        <p:tgtEl>
                                          <p:spTgt spid="184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39200" cy="5693866"/>
          </a:xfrm>
          <a:prstGeom prst="rect">
            <a:avLst/>
          </a:prstGeom>
          <a:noFill/>
        </p:spPr>
        <p:txBody>
          <a:bodyPr wrap="square" rtlCol="0">
            <a:spAutoFit/>
          </a:bodyPr>
          <a:lstStyle/>
          <a:p>
            <a:pPr algn="just"/>
            <a:r>
              <a:rPr lang="en-US" sz="2800" dirty="0" smtClean="0"/>
              <a:t>I Peter 1:10-12 - </a:t>
            </a:r>
            <a:r>
              <a:rPr lang="en-US" sz="2800" b="1" dirty="0" smtClean="0">
                <a:solidFill>
                  <a:srgbClr val="FF0000"/>
                </a:solidFill>
              </a:rPr>
              <a:t>Of this salvation the prophets have inquired and searched carefully, who prophesied of the grace that would come to you,</a:t>
            </a:r>
          </a:p>
          <a:p>
            <a:pPr algn="just"/>
            <a:r>
              <a:rPr lang="en-US" sz="2800" dirty="0" smtClean="0"/>
              <a:t>11 searching what, or what manner of time, the Spirit of Christ who was in them was indicating when He testified beforehand the sufferings of Christ and the glories that would follow.</a:t>
            </a:r>
          </a:p>
          <a:p>
            <a:pPr algn="just"/>
            <a:r>
              <a:rPr lang="en-US" sz="2800" dirty="0" smtClean="0"/>
              <a:t>12 </a:t>
            </a:r>
            <a:r>
              <a:rPr lang="en-US" sz="2800" b="1" dirty="0" smtClean="0">
                <a:solidFill>
                  <a:srgbClr val="FF0000"/>
                </a:solidFill>
              </a:rPr>
              <a:t>To them it was revealed that, not to themselves, but to us they were ministering the things which now have been reported to you through those who have preached the gospel to you by the Holy Spirit sent from heaven--things which angels desire to look into.</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52246"/>
            <a:ext cx="8839200" cy="6124754"/>
          </a:xfrm>
          <a:prstGeom prst="rect">
            <a:avLst/>
          </a:prstGeom>
          <a:noFill/>
        </p:spPr>
        <p:txBody>
          <a:bodyPr wrap="square" rtlCol="0">
            <a:spAutoFit/>
          </a:bodyPr>
          <a:lstStyle/>
          <a:p>
            <a:pPr algn="just"/>
            <a:r>
              <a:rPr lang="en-US" sz="2800" dirty="0" smtClean="0"/>
              <a:t>Ephesians 3:3-9 - </a:t>
            </a:r>
            <a:r>
              <a:rPr lang="en-US" sz="2800" b="1" dirty="0" smtClean="0">
                <a:solidFill>
                  <a:srgbClr val="FF0000"/>
                </a:solidFill>
              </a:rPr>
              <a:t>how that by revelation He made known to me the mystery (as I have briefly written already,</a:t>
            </a:r>
          </a:p>
          <a:p>
            <a:pPr algn="just"/>
            <a:r>
              <a:rPr lang="en-US" sz="2800" dirty="0" smtClean="0"/>
              <a:t>4 by which, </a:t>
            </a:r>
            <a:r>
              <a:rPr lang="en-US" sz="2800" b="1" dirty="0" smtClean="0">
                <a:solidFill>
                  <a:srgbClr val="FF0000"/>
                </a:solidFill>
              </a:rPr>
              <a:t>when you read, you may understand my knowledge in the mystery of Christ),</a:t>
            </a:r>
          </a:p>
          <a:p>
            <a:pPr algn="just"/>
            <a:r>
              <a:rPr lang="en-US" sz="2800" dirty="0" smtClean="0"/>
              <a:t>5 </a:t>
            </a:r>
            <a:r>
              <a:rPr lang="en-US" sz="2800" b="1" dirty="0" smtClean="0">
                <a:solidFill>
                  <a:srgbClr val="FF0000"/>
                </a:solidFill>
              </a:rPr>
              <a:t>which in other ages was not made known to the sons of men, as it has now been revealed by the Spirit to His holy apostles and prophets:</a:t>
            </a:r>
          </a:p>
          <a:p>
            <a:pPr algn="just"/>
            <a:r>
              <a:rPr lang="en-US" sz="2800" dirty="0" smtClean="0"/>
              <a:t>6 that the Gentiles should be fellow heirs, of the same body, and partakers of His promise in Christ through the gospel,</a:t>
            </a:r>
          </a:p>
          <a:p>
            <a:pPr algn="just"/>
            <a:r>
              <a:rPr lang="en-US" sz="2800" dirty="0" smtClean="0"/>
              <a:t>7 of which I became a minister according to the gift of the grace of God given to me by the effective working of His power.</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20657"/>
            <a:ext cx="8839200" cy="3108543"/>
          </a:xfrm>
          <a:prstGeom prst="rect">
            <a:avLst/>
          </a:prstGeom>
          <a:noFill/>
        </p:spPr>
        <p:txBody>
          <a:bodyPr wrap="square" rtlCol="0">
            <a:spAutoFit/>
          </a:bodyPr>
          <a:lstStyle/>
          <a:p>
            <a:pPr algn="just"/>
            <a:r>
              <a:rPr lang="en-US" sz="2800" dirty="0" smtClean="0"/>
              <a:t>8 To me, who am less than the least of all the saints, this grace was given, that I should preach among the Gentiles the unsearchable riches of Christ,</a:t>
            </a:r>
          </a:p>
          <a:p>
            <a:pPr algn="just"/>
            <a:r>
              <a:rPr lang="en-US" sz="2800" dirty="0" smtClean="0"/>
              <a:t>9 and </a:t>
            </a:r>
            <a:r>
              <a:rPr lang="en-US" sz="2800" b="1" dirty="0" smtClean="0">
                <a:solidFill>
                  <a:srgbClr val="FF0000"/>
                </a:solidFill>
              </a:rPr>
              <a:t>to make all see what is the fellowship of the mystery, which from the beginning of the ages has been hidden in God who created all things through Jesus Christ;</a:t>
            </a:r>
            <a:endParaRPr lang="en-US" sz="28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0" y="762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0" y="1676400"/>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Flowchart: Process 15"/>
          <p:cNvSpPr/>
          <p:nvPr/>
        </p:nvSpPr>
        <p:spPr>
          <a:xfrm>
            <a:off x="0" y="152400"/>
            <a:ext cx="4343400" cy="1447800"/>
          </a:xfrm>
          <a:prstGeom prst="flowChartProcess">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lowchart: Process 16"/>
          <p:cNvSpPr/>
          <p:nvPr/>
        </p:nvSpPr>
        <p:spPr>
          <a:xfrm>
            <a:off x="4800600" y="152400"/>
            <a:ext cx="4343400" cy="1447800"/>
          </a:xfrm>
          <a:prstGeom prst="flowChartProcess">
            <a:avLst/>
          </a:prstGeom>
          <a:solidFill>
            <a:srgbClr val="A5002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Data 17"/>
          <p:cNvSpPr/>
          <p:nvPr/>
        </p:nvSpPr>
        <p:spPr>
          <a:xfrm>
            <a:off x="3200400" y="0"/>
            <a:ext cx="2057400" cy="1752600"/>
          </a:xfrm>
          <a:prstGeom prst="flowChartInputOutpu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7" name="Text Box 5"/>
          <p:cNvSpPr txBox="1">
            <a:spLocks noChangeArrowheads="1"/>
          </p:cNvSpPr>
          <p:nvPr/>
        </p:nvSpPr>
        <p:spPr bwMode="auto">
          <a:xfrm>
            <a:off x="1447800" y="228600"/>
            <a:ext cx="7467600" cy="1200329"/>
          </a:xfrm>
          <a:prstGeom prst="rect">
            <a:avLst/>
          </a:prstGeom>
          <a:noFill/>
          <a:ln w="9525">
            <a:noFill/>
            <a:miter lim="800000"/>
            <a:headEnd/>
            <a:tailEnd/>
          </a:ln>
          <a:effectLst/>
        </p:spPr>
        <p:txBody>
          <a:bodyPr wrap="square">
            <a:spAutoFit/>
          </a:bodyPr>
          <a:lstStyle/>
          <a:p>
            <a:pPr algn="just">
              <a:spcBef>
                <a:spcPct val="50000"/>
              </a:spcBef>
              <a:defRPr/>
            </a:pPr>
            <a:r>
              <a:rPr lang="en-US" sz="3600" b="1" dirty="0">
                <a:solidFill>
                  <a:schemeClr val="bg1"/>
                </a:solidFill>
                <a:effectLst>
                  <a:glow rad="63500">
                    <a:srgbClr val="080808"/>
                  </a:glow>
                </a:effectLst>
              </a:rPr>
              <a:t>The Bible was given to us by God to be </a:t>
            </a:r>
            <a:r>
              <a:rPr lang="en-US" sz="3600" b="1" dirty="0" smtClean="0">
                <a:solidFill>
                  <a:schemeClr val="bg1"/>
                </a:solidFill>
                <a:effectLst>
                  <a:glow rad="63500">
                    <a:srgbClr val="080808"/>
                  </a:glow>
                </a:effectLst>
              </a:rPr>
              <a:t>understood.</a:t>
            </a:r>
            <a:endParaRPr lang="en-US" sz="3600" b="1" dirty="0">
              <a:solidFill>
                <a:schemeClr val="bg1"/>
              </a:solidFill>
              <a:effectLst>
                <a:glow rad="63500">
                  <a:srgbClr val="080808"/>
                </a:glow>
              </a:effectLst>
            </a:endParaRPr>
          </a:p>
        </p:txBody>
      </p:sp>
      <p:sp>
        <p:nvSpPr>
          <p:cNvPr id="3076" name="Rectangle 7"/>
          <p:cNvSpPr>
            <a:spLocks noChangeArrowheads="1"/>
          </p:cNvSpPr>
          <p:nvPr/>
        </p:nvSpPr>
        <p:spPr bwMode="auto">
          <a:xfrm>
            <a:off x="152400" y="228600"/>
            <a:ext cx="1143000" cy="1219200"/>
          </a:xfrm>
          <a:prstGeom prst="rect">
            <a:avLst/>
          </a:prstGeom>
          <a:solidFill>
            <a:schemeClr val="bg1"/>
          </a:solidFill>
          <a:ln w="381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a:p>
        </p:txBody>
      </p:sp>
      <p:sp>
        <p:nvSpPr>
          <p:cNvPr id="3077" name="WordArt 8"/>
          <p:cNvSpPr>
            <a:spLocks noChangeArrowheads="1" noChangeShapeType="1" noTextEdit="1"/>
          </p:cNvSpPr>
          <p:nvPr/>
        </p:nvSpPr>
        <p:spPr bwMode="auto">
          <a:xfrm>
            <a:off x="457200" y="381000"/>
            <a:ext cx="609600" cy="9144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0000"/>
                </a:solidFill>
                <a:effectLst>
                  <a:glow rad="63500">
                    <a:schemeClr val="accent4">
                      <a:satMod val="175000"/>
                      <a:alpha val="40000"/>
                    </a:schemeClr>
                  </a:glow>
                  <a:outerShdw dist="35921" dir="2700000" algn="ctr" rotWithShape="0">
                    <a:srgbClr val="808080">
                      <a:alpha val="79999"/>
                    </a:srgbClr>
                  </a:outerShdw>
                </a:effectLst>
                <a:latin typeface="Comic Sans MS"/>
              </a:rPr>
              <a:t>1</a:t>
            </a:r>
          </a:p>
        </p:txBody>
      </p:sp>
      <p:sp>
        <p:nvSpPr>
          <p:cNvPr id="18441" name="Text Box 9"/>
          <p:cNvSpPr txBox="1">
            <a:spLocks noChangeArrowheads="1"/>
          </p:cNvSpPr>
          <p:nvPr/>
        </p:nvSpPr>
        <p:spPr bwMode="auto">
          <a:xfrm>
            <a:off x="2895600" y="1676400"/>
            <a:ext cx="6019800" cy="954088"/>
          </a:xfrm>
          <a:prstGeom prst="rect">
            <a:avLst/>
          </a:prstGeom>
          <a:noFill/>
          <a:ln w="9525">
            <a:noFill/>
            <a:miter lim="800000"/>
            <a:headEnd/>
            <a:tailEnd/>
          </a:ln>
          <a:effectLst/>
        </p:spPr>
        <p:txBody>
          <a:bodyPr>
            <a:spAutoFit/>
          </a:bodyPr>
          <a:lstStyle/>
          <a:p>
            <a:pPr marL="228600" indent="-228600" algn="just">
              <a:spcBef>
                <a:spcPct val="50000"/>
              </a:spcBef>
              <a:buFontTx/>
              <a:buChar char="•"/>
              <a:defRPr/>
            </a:pPr>
            <a:r>
              <a:rPr lang="en-US" sz="2800" dirty="0">
                <a:effectLst>
                  <a:outerShdw blurRad="38100" dist="38100" dir="2700000" algn="tl">
                    <a:srgbClr val="C0C0C0"/>
                  </a:outerShdw>
                </a:effectLst>
              </a:rPr>
              <a:t>Though the Bible has some 40 </a:t>
            </a:r>
            <a:r>
              <a:rPr lang="en-US" sz="2800" dirty="0" smtClean="0">
                <a:effectLst>
                  <a:outerShdw blurRad="38100" dist="38100" dir="2700000" algn="tl">
                    <a:srgbClr val="C0C0C0"/>
                  </a:outerShdw>
                </a:effectLst>
              </a:rPr>
              <a:t>writers, </a:t>
            </a:r>
            <a:r>
              <a:rPr lang="en-US" sz="2800" dirty="0">
                <a:effectLst>
                  <a:outerShdw blurRad="38100" dist="38100" dir="2700000" algn="tl">
                    <a:srgbClr val="C0C0C0"/>
                  </a:outerShdw>
                </a:effectLst>
              </a:rPr>
              <a:t>God is the </a:t>
            </a:r>
            <a:r>
              <a:rPr lang="en-US" sz="2800" dirty="0" smtClean="0">
                <a:effectLst>
                  <a:outerShdw blurRad="38100" dist="38100" dir="2700000" algn="tl">
                    <a:srgbClr val="C0C0C0"/>
                  </a:outerShdw>
                </a:effectLst>
              </a:rPr>
              <a:t>author. </a:t>
            </a:r>
            <a:r>
              <a:rPr lang="en-US" sz="2800" dirty="0">
                <a:effectLst>
                  <a:outerShdw blurRad="38100" dist="38100" dir="2700000" algn="tl">
                    <a:srgbClr val="C0C0C0"/>
                  </a:outerShdw>
                </a:effectLst>
              </a:rPr>
              <a:t>	                           </a:t>
            </a:r>
            <a:endParaRPr lang="en-US" sz="2400" b="1" dirty="0">
              <a:solidFill>
                <a:srgbClr val="FF0000"/>
              </a:solidFill>
            </a:endParaRPr>
          </a:p>
        </p:txBody>
      </p:sp>
      <p:sp>
        <p:nvSpPr>
          <p:cNvPr id="18442" name="Text Box 10"/>
          <p:cNvSpPr txBox="1">
            <a:spLocks noChangeArrowheads="1"/>
          </p:cNvSpPr>
          <p:nvPr/>
        </p:nvSpPr>
        <p:spPr bwMode="auto">
          <a:xfrm>
            <a:off x="2895600" y="4276725"/>
            <a:ext cx="6019800" cy="523875"/>
          </a:xfrm>
          <a:prstGeom prst="rect">
            <a:avLst/>
          </a:prstGeom>
          <a:noFill/>
          <a:ln w="9525">
            <a:noFill/>
            <a:miter lim="800000"/>
            <a:headEnd/>
            <a:tailEnd/>
          </a:ln>
          <a:effectLst/>
        </p:spPr>
        <p:txBody>
          <a:bodyPr>
            <a:spAutoFit/>
          </a:bodyPr>
          <a:lstStyle/>
          <a:p>
            <a:pPr marL="228600" indent="-228600" algn="ctr">
              <a:spcBef>
                <a:spcPct val="50000"/>
              </a:spcBef>
              <a:defRPr/>
            </a:pPr>
            <a:r>
              <a:rPr lang="en-US" sz="2400" b="1" dirty="0" smtClean="0">
                <a:solidFill>
                  <a:srgbClr val="FF0000"/>
                </a:solidFill>
                <a:effectLst>
                  <a:outerShdw blurRad="38100" dist="38100" dir="2700000" algn="tl">
                    <a:srgbClr val="C0C0C0"/>
                  </a:outerShdw>
                </a:effectLst>
              </a:rPr>
              <a:t>(I Peter 1:10-12; Ephesians 3:3-9)</a:t>
            </a:r>
            <a:r>
              <a:rPr lang="en-US" sz="2800" b="1" dirty="0" smtClean="0">
                <a:solidFill>
                  <a:srgbClr val="FF0000"/>
                </a:solidFill>
              </a:rPr>
              <a:t> </a:t>
            </a:r>
            <a:endParaRPr lang="en-US" sz="2800" b="1" dirty="0">
              <a:solidFill>
                <a:srgbClr val="FF0000"/>
              </a:solidFill>
            </a:endParaRPr>
          </a:p>
        </p:txBody>
      </p:sp>
      <p:sp>
        <p:nvSpPr>
          <p:cNvPr id="18443" name="Text Box 11"/>
          <p:cNvSpPr txBox="1">
            <a:spLocks noChangeArrowheads="1"/>
          </p:cNvSpPr>
          <p:nvPr/>
        </p:nvSpPr>
        <p:spPr bwMode="auto">
          <a:xfrm>
            <a:off x="2819400" y="5953125"/>
            <a:ext cx="6172200" cy="523220"/>
          </a:xfrm>
          <a:prstGeom prst="rect">
            <a:avLst/>
          </a:prstGeom>
          <a:noFill/>
          <a:ln w="9525">
            <a:noFill/>
            <a:miter lim="800000"/>
            <a:headEnd/>
            <a:tailEnd/>
          </a:ln>
          <a:effectLst/>
        </p:spPr>
        <p:txBody>
          <a:bodyPr wrap="square">
            <a:spAutoFit/>
          </a:bodyPr>
          <a:lstStyle/>
          <a:p>
            <a:pPr marL="228600" indent="-228600" algn="just">
              <a:spcBef>
                <a:spcPct val="50000"/>
              </a:spcBef>
              <a:defRPr/>
            </a:pPr>
            <a:r>
              <a:rPr lang="en-US" sz="2800" dirty="0">
                <a:effectLst>
                  <a:outerShdw blurRad="38100" dist="38100" dir="2700000" algn="tl">
                    <a:srgbClr val="C0C0C0"/>
                  </a:outerShdw>
                </a:effectLst>
              </a:rPr>
              <a:t> </a:t>
            </a:r>
            <a:r>
              <a:rPr lang="en-US" sz="2400" b="1" dirty="0" smtClean="0">
                <a:solidFill>
                  <a:srgbClr val="FF0000"/>
                </a:solidFill>
                <a:effectLst>
                  <a:outerShdw blurRad="38100" dist="38100" dir="2700000" algn="tl">
                    <a:srgbClr val="C0C0C0"/>
                  </a:outerShdw>
                </a:effectLst>
              </a:rPr>
              <a:t>(Ephesians 3:10-12; </a:t>
            </a:r>
            <a:r>
              <a:rPr lang="en-US" sz="2400" b="1" dirty="0">
                <a:solidFill>
                  <a:srgbClr val="FF0000"/>
                </a:solidFill>
                <a:effectLst>
                  <a:outerShdw blurRad="38100" dist="38100" dir="2700000" algn="tl">
                    <a:srgbClr val="C0C0C0"/>
                  </a:outerShdw>
                </a:effectLst>
              </a:rPr>
              <a:t>I Corinthians 2:9-12)</a:t>
            </a:r>
            <a:r>
              <a:rPr lang="en-US" sz="2400" b="1" dirty="0">
                <a:solidFill>
                  <a:srgbClr val="FF0000"/>
                </a:solidFill>
              </a:rPr>
              <a:t> </a:t>
            </a:r>
          </a:p>
        </p:txBody>
      </p:sp>
      <p:sp>
        <p:nvSpPr>
          <p:cNvPr id="10" name="Text Box 9"/>
          <p:cNvSpPr txBox="1">
            <a:spLocks noChangeArrowheads="1"/>
          </p:cNvSpPr>
          <p:nvPr/>
        </p:nvSpPr>
        <p:spPr bwMode="auto">
          <a:xfrm>
            <a:off x="2895600" y="2654300"/>
            <a:ext cx="6019800" cy="461665"/>
          </a:xfrm>
          <a:prstGeom prst="rect">
            <a:avLst/>
          </a:prstGeom>
          <a:noFill/>
          <a:ln w="9525">
            <a:noFill/>
            <a:miter lim="800000"/>
            <a:headEnd/>
            <a:tailEnd/>
          </a:ln>
          <a:effectLst/>
        </p:spPr>
        <p:txBody>
          <a:bodyPr>
            <a:spAutoFit/>
          </a:bodyPr>
          <a:lstStyle/>
          <a:p>
            <a:pPr marL="228600" indent="-228600" algn="ctr">
              <a:spcBef>
                <a:spcPct val="50000"/>
              </a:spcBef>
              <a:defRPr/>
            </a:pPr>
            <a:r>
              <a:rPr lang="en-US" sz="2400" b="1" dirty="0" smtClean="0">
                <a:solidFill>
                  <a:srgbClr val="FF0000"/>
                </a:solidFill>
                <a:effectLst>
                  <a:outerShdw blurRad="38100" dist="38100" dir="2700000" algn="tl">
                    <a:srgbClr val="C0C0C0"/>
                  </a:outerShdw>
                </a:effectLst>
              </a:rPr>
              <a:t>(II </a:t>
            </a:r>
            <a:r>
              <a:rPr lang="en-US" sz="2400" b="1" dirty="0">
                <a:solidFill>
                  <a:srgbClr val="FF0000"/>
                </a:solidFill>
                <a:effectLst>
                  <a:outerShdw blurRad="38100" dist="38100" dir="2700000" algn="tl">
                    <a:srgbClr val="C0C0C0"/>
                  </a:outerShdw>
                </a:effectLst>
              </a:rPr>
              <a:t>Timothy </a:t>
            </a:r>
            <a:r>
              <a:rPr lang="en-US" sz="2400" b="1" dirty="0" smtClean="0">
                <a:solidFill>
                  <a:srgbClr val="FF0000"/>
                </a:solidFill>
                <a:effectLst>
                  <a:outerShdw blurRad="38100" dist="38100" dir="2700000" algn="tl">
                    <a:srgbClr val="C0C0C0"/>
                  </a:outerShdw>
                </a:effectLst>
              </a:rPr>
              <a:t>3:16; II Peter 1:19-21)</a:t>
            </a:r>
            <a:r>
              <a:rPr lang="en-US" sz="2400" b="1" dirty="0" smtClean="0">
                <a:solidFill>
                  <a:srgbClr val="FF0000"/>
                </a:solidFill>
              </a:rPr>
              <a:t> </a:t>
            </a:r>
            <a:endParaRPr lang="en-US" sz="2400" b="1" dirty="0">
              <a:solidFill>
                <a:srgbClr val="FF0000"/>
              </a:solidFill>
            </a:endParaRPr>
          </a:p>
        </p:txBody>
      </p:sp>
      <p:sp>
        <p:nvSpPr>
          <p:cNvPr id="11" name="Text Box 10"/>
          <p:cNvSpPr txBox="1">
            <a:spLocks noChangeArrowheads="1"/>
          </p:cNvSpPr>
          <p:nvPr/>
        </p:nvSpPr>
        <p:spPr bwMode="auto">
          <a:xfrm>
            <a:off x="2895600" y="3276600"/>
            <a:ext cx="6019800" cy="954088"/>
          </a:xfrm>
          <a:prstGeom prst="rect">
            <a:avLst/>
          </a:prstGeom>
          <a:noFill/>
          <a:ln w="9525">
            <a:noFill/>
            <a:miter lim="800000"/>
            <a:headEnd/>
            <a:tailEnd/>
          </a:ln>
          <a:effectLst/>
        </p:spPr>
        <p:txBody>
          <a:bodyPr>
            <a:spAutoFit/>
          </a:bodyPr>
          <a:lstStyle/>
          <a:p>
            <a:pPr marL="228600" indent="-228600" algn="just">
              <a:spcBef>
                <a:spcPct val="50000"/>
              </a:spcBef>
              <a:buFontTx/>
              <a:buChar char="•"/>
              <a:defRPr/>
            </a:pPr>
            <a:r>
              <a:rPr lang="en-US" sz="2800" dirty="0">
                <a:effectLst>
                  <a:outerShdw blurRad="38100" dist="38100" dir="2700000" algn="tl">
                    <a:srgbClr val="C0C0C0"/>
                  </a:outerShdw>
                </a:effectLst>
              </a:rPr>
              <a:t>The Old Testament contained a great </a:t>
            </a:r>
            <a:r>
              <a:rPr lang="en-US" sz="2800" dirty="0" smtClean="0">
                <a:effectLst>
                  <a:outerShdw blurRad="38100" dist="38100" dir="2700000" algn="tl">
                    <a:srgbClr val="C0C0C0"/>
                  </a:outerShdw>
                </a:effectLst>
              </a:rPr>
              <a:t>mystery.</a:t>
            </a:r>
            <a:r>
              <a:rPr lang="en-US" sz="2800" dirty="0">
                <a:effectLst>
                  <a:outerShdw blurRad="38100" dist="38100" dir="2700000" algn="tl">
                    <a:srgbClr val="C0C0C0"/>
                  </a:outerShdw>
                </a:effectLst>
              </a:rPr>
              <a:t>	                                              </a:t>
            </a:r>
            <a:endParaRPr lang="en-US" sz="2800" b="1" dirty="0">
              <a:solidFill>
                <a:srgbClr val="FF0000"/>
              </a:solidFill>
            </a:endParaRPr>
          </a:p>
        </p:txBody>
      </p:sp>
      <p:sp>
        <p:nvSpPr>
          <p:cNvPr id="12" name="Text Box 11"/>
          <p:cNvSpPr txBox="1">
            <a:spLocks noChangeArrowheads="1"/>
          </p:cNvSpPr>
          <p:nvPr/>
        </p:nvSpPr>
        <p:spPr bwMode="auto">
          <a:xfrm>
            <a:off x="2895600" y="4953000"/>
            <a:ext cx="6019800" cy="954088"/>
          </a:xfrm>
          <a:prstGeom prst="rect">
            <a:avLst/>
          </a:prstGeom>
          <a:noFill/>
          <a:ln w="9525">
            <a:noFill/>
            <a:miter lim="800000"/>
            <a:headEnd/>
            <a:tailEnd/>
          </a:ln>
          <a:effectLst/>
        </p:spPr>
        <p:txBody>
          <a:bodyPr>
            <a:spAutoFit/>
          </a:bodyPr>
          <a:lstStyle/>
          <a:p>
            <a:pPr marL="228600" indent="-228600" algn="just">
              <a:spcBef>
                <a:spcPct val="50000"/>
              </a:spcBef>
              <a:buFontTx/>
              <a:buChar char="•"/>
              <a:defRPr/>
            </a:pPr>
            <a:r>
              <a:rPr lang="en-US" sz="2800" dirty="0">
                <a:effectLst>
                  <a:outerShdw blurRad="38100" dist="38100" dir="2700000" algn="tl">
                    <a:srgbClr val="C0C0C0"/>
                  </a:outerShdw>
                </a:effectLst>
              </a:rPr>
              <a:t>The Old Testament mystery is </a:t>
            </a:r>
            <a:r>
              <a:rPr lang="en-US" sz="2800" dirty="0" smtClean="0">
                <a:effectLst>
                  <a:outerShdw blurRad="38100" dist="38100" dir="2700000" algn="tl">
                    <a:srgbClr val="C0C0C0"/>
                  </a:outerShdw>
                </a:effectLst>
              </a:rPr>
              <a:t>revealed </a:t>
            </a:r>
            <a:r>
              <a:rPr lang="en-US" sz="2800" dirty="0">
                <a:effectLst>
                  <a:outerShdw blurRad="38100" dist="38100" dir="2700000" algn="tl">
                    <a:srgbClr val="C0C0C0"/>
                  </a:outerShdw>
                </a:effectLst>
              </a:rPr>
              <a:t>in the New </a:t>
            </a:r>
            <a:r>
              <a:rPr lang="en-US" sz="2800" dirty="0" smtClean="0">
                <a:effectLst>
                  <a:outerShdw blurRad="38100" dist="38100" dir="2700000" algn="tl">
                    <a:srgbClr val="C0C0C0"/>
                  </a:outerShdw>
                </a:effectLst>
              </a:rPr>
              <a:t>Testament.</a:t>
            </a:r>
            <a:r>
              <a:rPr lang="en-US" sz="2800" dirty="0">
                <a:effectLst>
                  <a:outerShdw blurRad="38100" dist="38100" dir="2700000" algn="tl">
                    <a:srgbClr val="C0C0C0"/>
                  </a:outerShdw>
                </a:effectLst>
              </a:rPr>
              <a:t>	</a:t>
            </a:r>
            <a:endParaRPr lang="en-US" sz="2400" b="1" dirty="0">
              <a:solidFill>
                <a:srgbClr val="FF0000"/>
              </a:solidFill>
            </a:endParaRPr>
          </a:p>
        </p:txBody>
      </p:sp>
      <p:sp>
        <p:nvSpPr>
          <p:cNvPr id="3088" name="AutoShape 19" descr="Image result for bible study group clip ar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3089"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 y="1981200"/>
            <a:ext cx="2971800" cy="4419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8443"/>
                                        </p:tgtEl>
                                        <p:attrNameLst>
                                          <p:attrName>style.visibility</p:attrName>
                                        </p:attrNameLst>
                                      </p:cBhvr>
                                      <p:to>
                                        <p:strVal val="visible"/>
                                      </p:to>
                                    </p:set>
                                    <p:animEffect transition="in" filter="fade">
                                      <p:cBhvr>
                                        <p:cTn id="11" dur="1000"/>
                                        <p:tgtEl>
                                          <p:spTgt spid="18443"/>
                                        </p:tgtEl>
                                      </p:cBhvr>
                                    </p:animEffect>
                                    <p:anim calcmode="lin" valueType="num">
                                      <p:cBhvr>
                                        <p:cTn id="12" dur="1000" fill="hold"/>
                                        <p:tgtEl>
                                          <p:spTgt spid="18443"/>
                                        </p:tgtEl>
                                        <p:attrNameLst>
                                          <p:attrName>ppt_x</p:attrName>
                                        </p:attrNameLst>
                                      </p:cBhvr>
                                      <p:tavLst>
                                        <p:tav tm="0">
                                          <p:val>
                                            <p:strVal val="#ppt_x"/>
                                          </p:val>
                                        </p:tav>
                                        <p:tav tm="100000">
                                          <p:val>
                                            <p:strVal val="#ppt_x"/>
                                          </p:val>
                                        </p:tav>
                                      </p:tavLst>
                                    </p:anim>
                                    <p:anim calcmode="lin" valueType="num">
                                      <p:cBhvr>
                                        <p:cTn id="13" dur="1000" fill="hold"/>
                                        <p:tgtEl>
                                          <p:spTgt spid="184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p:bldP spid="1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1987</TotalTime>
  <Words>3134</Words>
  <Application>Microsoft Office PowerPoint</Application>
  <PresentationFormat>On-screen Show (4:3)</PresentationFormat>
  <Paragraphs>176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Shepherd</dc:creator>
  <cp:lastModifiedBy>church of Christ</cp:lastModifiedBy>
  <cp:revision>70</cp:revision>
  <dcterms:created xsi:type="dcterms:W3CDTF">2009-08-10T16:23:46Z</dcterms:created>
  <dcterms:modified xsi:type="dcterms:W3CDTF">2016-08-21T21:20:56Z</dcterms:modified>
</cp:coreProperties>
</file>