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95" r:id="rId3"/>
    <p:sldId id="274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80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808"/>
    <a:srgbClr val="FFFFFF"/>
    <a:srgbClr val="C0C0C0"/>
    <a:srgbClr val="00CC99"/>
    <a:srgbClr val="FF33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CCDCC8-6DE9-4968-BFC1-D7E3FAB788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83693D-04FB-40F0-9498-1B5CD1A523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DF4EA5-5968-4180-A505-B83801A0B1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E125A5-4042-4B10-8BCC-DDAFF3D2FA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E30113-CD31-4ADD-80FF-2DD262DAEC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7C7E61-D005-4B2F-8496-978F15592D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98F865-EEA2-4CCF-9569-012CFAFBD1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648495-1B2A-4D57-A85C-68AD1D64A5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C46DE4-62B4-42D4-8BF9-B054D7835C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6CCADF-3678-42B2-81EE-A2677BEEE1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D72DE9-2213-4228-AE4F-BE8DBA030C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E19B4B-2CFB-4848-8EC3-8DFA681E609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 descr="http://www.openhandweb.org/files/openhand/images/mountain-meditation_0.jpg"/>
          <p:cNvPicPr>
            <a:picLocks noChangeAspect="1" noChangeArrowheads="1"/>
          </p:cNvPicPr>
          <p:nvPr/>
        </p:nvPicPr>
        <p:blipFill>
          <a:blip r:embed="rId2" cstate="print"/>
          <a:srcRect r="17427" b="4486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3" name="TextBox 22"/>
          <p:cNvSpPr txBox="1"/>
          <p:nvPr/>
        </p:nvSpPr>
        <p:spPr>
          <a:xfrm>
            <a:off x="1143000" y="416004"/>
            <a:ext cx="4876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  <a:effectLst>
                  <a:glow rad="101600">
                    <a:srgbClr val="080808"/>
                  </a:glow>
                </a:effectLst>
              </a:rPr>
              <a:t>SPIRITUAL</a:t>
            </a:r>
            <a:endParaRPr lang="en-US" sz="6600" b="1" dirty="0">
              <a:solidFill>
                <a:schemeClr val="bg1"/>
              </a:solidFill>
              <a:effectLst>
                <a:glow rad="101600">
                  <a:srgbClr val="080808"/>
                </a:glo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 rot="20744524">
            <a:off x="5256428" y="153976"/>
            <a:ext cx="38756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FFC000"/>
                </a:solidFill>
                <a:effectLst>
                  <a:glow rad="101600">
                    <a:srgbClr val="080808"/>
                  </a:glow>
                </a:effectLst>
                <a:latin typeface="Monotype Corsiva" pitchFamily="66" charset="0"/>
              </a:rPr>
              <a:t>Are You?</a:t>
            </a:r>
            <a:endParaRPr lang="en-US" sz="7200" b="1" dirty="0">
              <a:solidFill>
                <a:srgbClr val="FFC000"/>
              </a:solidFill>
              <a:effectLst>
                <a:glow rad="101600">
                  <a:srgbClr val="080808"/>
                </a:glo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http://www.openhandweb.org/files/openhand/images/mountain-meditation_0.jpg"/>
          <p:cNvPicPr>
            <a:picLocks noChangeAspect="1" noChangeArrowheads="1"/>
          </p:cNvPicPr>
          <p:nvPr/>
        </p:nvPicPr>
        <p:blipFill>
          <a:blip r:embed="rId2" cstate="print"/>
          <a:srcRect r="17427" b="4486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4" name="Pentagon 13"/>
          <p:cNvSpPr/>
          <p:nvPr/>
        </p:nvSpPr>
        <p:spPr>
          <a:xfrm flipH="1">
            <a:off x="5029200" y="1371600"/>
            <a:ext cx="4114800" cy="762000"/>
          </a:xfrm>
          <a:prstGeom prst="homePlate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What it is:</a:t>
            </a:r>
            <a:endParaRPr lang="en-US" sz="3600" b="1" dirty="0"/>
          </a:p>
        </p:txBody>
      </p:sp>
      <p:sp>
        <p:nvSpPr>
          <p:cNvPr id="27" name="Rounded Rectangle 26"/>
          <p:cNvSpPr/>
          <p:nvPr/>
        </p:nvSpPr>
        <p:spPr>
          <a:xfrm>
            <a:off x="76200" y="2362200"/>
            <a:ext cx="4648200" cy="4419600"/>
          </a:xfrm>
          <a:prstGeom prst="roundRect">
            <a:avLst>
              <a:gd name="adj" fmla="val 5245"/>
            </a:avLst>
          </a:prstGeom>
          <a:solidFill>
            <a:schemeClr val="tx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 rot="20744524">
            <a:off x="-346942" y="-99213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FFC000"/>
                </a:solidFill>
                <a:effectLst>
                  <a:glow rad="101600">
                    <a:srgbClr val="080808"/>
                  </a:glow>
                </a:effectLst>
                <a:latin typeface="Monotype Corsiva" pitchFamily="66" charset="0"/>
              </a:rPr>
              <a:t>How</a:t>
            </a:r>
            <a:endParaRPr lang="en-US" sz="7200" b="1" dirty="0">
              <a:solidFill>
                <a:srgbClr val="FFC000"/>
              </a:solidFill>
              <a:effectLst>
                <a:glow rad="101600">
                  <a:srgbClr val="080808"/>
                </a:glow>
              </a:effectLst>
              <a:latin typeface="Monotype Corsiva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43000" y="416004"/>
            <a:ext cx="4876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  <a:effectLst>
                  <a:glow rad="101600">
                    <a:srgbClr val="080808"/>
                  </a:glow>
                </a:effectLst>
              </a:rPr>
              <a:t>SPIRITUAL</a:t>
            </a:r>
            <a:endParaRPr lang="en-US" sz="6600" b="1" dirty="0">
              <a:solidFill>
                <a:schemeClr val="bg1"/>
              </a:solidFill>
              <a:effectLst>
                <a:glow rad="101600">
                  <a:srgbClr val="080808"/>
                </a:glo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 rot="20744524">
            <a:off x="5256428" y="153976"/>
            <a:ext cx="38756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FFC000"/>
                </a:solidFill>
                <a:effectLst>
                  <a:glow rad="101600">
                    <a:srgbClr val="080808"/>
                  </a:glow>
                </a:effectLst>
                <a:latin typeface="Monotype Corsiva" pitchFamily="66" charset="0"/>
              </a:rPr>
              <a:t>Are You?</a:t>
            </a:r>
            <a:endParaRPr lang="en-US" sz="7200" b="1" dirty="0">
              <a:solidFill>
                <a:srgbClr val="FFC000"/>
              </a:solidFill>
              <a:effectLst>
                <a:glow rad="101600">
                  <a:srgbClr val="080808"/>
                </a:glow>
              </a:effectLst>
              <a:latin typeface="Monotype Corsiva" pitchFamily="66" charset="0"/>
            </a:endParaRPr>
          </a:p>
        </p:txBody>
      </p:sp>
      <p:sp>
        <p:nvSpPr>
          <p:cNvPr id="16" name="Pentagon 15"/>
          <p:cNvSpPr/>
          <p:nvPr/>
        </p:nvSpPr>
        <p:spPr>
          <a:xfrm>
            <a:off x="0" y="1371600"/>
            <a:ext cx="4114800" cy="762000"/>
          </a:xfrm>
          <a:prstGeom prst="homePlat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What it is not:</a:t>
            </a:r>
            <a:endParaRPr lang="en-US" sz="3600" b="1" dirty="0"/>
          </a:p>
        </p:txBody>
      </p:sp>
      <p:sp>
        <p:nvSpPr>
          <p:cNvPr id="19" name="Double Wave 18"/>
          <p:cNvSpPr/>
          <p:nvPr/>
        </p:nvSpPr>
        <p:spPr>
          <a:xfrm rot="21212568">
            <a:off x="3464113" y="1353894"/>
            <a:ext cx="2438400" cy="762000"/>
          </a:xfrm>
          <a:prstGeom prst="doubleWave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WordArt 12"/>
          <p:cNvSpPr>
            <a:spLocks noChangeArrowheads="1" noChangeShapeType="1" noTextEdit="1"/>
          </p:cNvSpPr>
          <p:nvPr/>
        </p:nvSpPr>
        <p:spPr bwMode="auto">
          <a:xfrm>
            <a:off x="3657600" y="1447800"/>
            <a:ext cx="2057400" cy="6096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27449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ysClr val="windowText" lastClr="000000"/>
                </a:solidFill>
                <a:effectLst>
                  <a:glow rad="63500">
                    <a:srgbClr val="FFFFFF"/>
                  </a:glow>
                </a:effectLst>
                <a:latin typeface="Arial Black"/>
              </a:rPr>
              <a:t>The Question?</a:t>
            </a: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4876800" y="2209800"/>
            <a:ext cx="4267200" cy="831850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marL="239713" indent="-239713" algn="just">
              <a:spcBef>
                <a:spcPct val="50000"/>
              </a:spcBef>
              <a:buFontTx/>
              <a:buChar char="•"/>
            </a:pPr>
            <a:r>
              <a:rPr lang="en-US" sz="2400" b="1" dirty="0">
                <a:solidFill>
                  <a:schemeClr val="bg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How much do you long for God?</a:t>
            </a:r>
          </a:p>
        </p:txBody>
      </p:sp>
      <p:sp>
        <p:nvSpPr>
          <p:cNvPr id="12" name="Text Box 18"/>
          <p:cNvSpPr txBox="1">
            <a:spLocks noChangeArrowheads="1"/>
          </p:cNvSpPr>
          <p:nvPr/>
        </p:nvSpPr>
        <p:spPr bwMode="auto">
          <a:xfrm>
            <a:off x="4876800" y="3124200"/>
            <a:ext cx="4267200" cy="831850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marL="239713" indent="-239713" algn="just">
              <a:spcBef>
                <a:spcPct val="50000"/>
              </a:spcBef>
              <a:buFontTx/>
              <a:buChar char="•"/>
            </a:pPr>
            <a:r>
              <a:rPr lang="en-US" sz="2400" b="1" dirty="0">
                <a:solidFill>
                  <a:schemeClr val="bg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How much does God’s word mean to you?</a:t>
            </a: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152400" y="3330476"/>
            <a:ext cx="44196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en-US" sz="2400" b="1" dirty="0">
                <a:solidFill>
                  <a:schemeClr val="bg1"/>
                </a:solidFill>
              </a:rPr>
              <a:t>But He answered and said, "It is written, </a:t>
            </a:r>
            <a:r>
              <a:rPr lang="en-US" sz="2400" b="1" dirty="0">
                <a:solidFill>
                  <a:srgbClr val="FFC000"/>
                </a:solidFill>
              </a:rPr>
              <a:t>'Man shall not live by bread alone, but by every word that proceeds from the mouth of God.‘ 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</a:rPr>
              <a:t>		</a:t>
            </a:r>
            <a:r>
              <a:rPr lang="en-US" sz="2400" b="1" dirty="0" smtClean="0">
                <a:solidFill>
                  <a:schemeClr val="bg1"/>
                </a:solidFill>
              </a:rPr>
              <a:t>    - </a:t>
            </a:r>
            <a:r>
              <a:rPr lang="en-US" sz="2400" b="1" dirty="0">
                <a:solidFill>
                  <a:schemeClr val="bg1"/>
                </a:solidFill>
              </a:rPr>
              <a:t>Matthew 4:4.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12" grpId="0" animBg="1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" descr="http://www.openhandweb.org/files/openhand/images/mountain-meditation_0.jpg"/>
          <p:cNvPicPr>
            <a:picLocks noChangeAspect="1" noChangeArrowheads="1"/>
          </p:cNvPicPr>
          <p:nvPr/>
        </p:nvPicPr>
        <p:blipFill>
          <a:blip r:embed="rId2" cstate="print"/>
          <a:srcRect r="17427" b="4486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7" name="Pentagon 16"/>
          <p:cNvSpPr/>
          <p:nvPr/>
        </p:nvSpPr>
        <p:spPr>
          <a:xfrm flipH="1">
            <a:off x="5029200" y="1371600"/>
            <a:ext cx="4114800" cy="762000"/>
          </a:xfrm>
          <a:prstGeom prst="homePlate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What it is:</a:t>
            </a:r>
            <a:endParaRPr lang="en-US" sz="3600" b="1" dirty="0"/>
          </a:p>
        </p:txBody>
      </p:sp>
      <p:sp>
        <p:nvSpPr>
          <p:cNvPr id="27" name="Rounded Rectangle 26"/>
          <p:cNvSpPr/>
          <p:nvPr/>
        </p:nvSpPr>
        <p:spPr>
          <a:xfrm>
            <a:off x="76200" y="2362200"/>
            <a:ext cx="4648200" cy="4419600"/>
          </a:xfrm>
          <a:prstGeom prst="roundRect">
            <a:avLst>
              <a:gd name="adj" fmla="val 5245"/>
            </a:avLst>
          </a:prstGeom>
          <a:solidFill>
            <a:schemeClr val="tx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 rot="20744524">
            <a:off x="-346942" y="-99213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FFC000"/>
                </a:solidFill>
                <a:effectLst>
                  <a:glow rad="101600">
                    <a:srgbClr val="080808"/>
                  </a:glow>
                </a:effectLst>
                <a:latin typeface="Monotype Corsiva" pitchFamily="66" charset="0"/>
              </a:rPr>
              <a:t>How</a:t>
            </a:r>
            <a:endParaRPr lang="en-US" sz="7200" b="1" dirty="0">
              <a:solidFill>
                <a:srgbClr val="FFC000"/>
              </a:solidFill>
              <a:effectLst>
                <a:glow rad="101600">
                  <a:srgbClr val="080808"/>
                </a:glow>
              </a:effectLst>
              <a:latin typeface="Monotype Corsiva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43000" y="416004"/>
            <a:ext cx="4876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  <a:effectLst>
                  <a:glow rad="101600">
                    <a:srgbClr val="080808"/>
                  </a:glow>
                </a:effectLst>
              </a:rPr>
              <a:t>SPIRITUAL</a:t>
            </a:r>
            <a:endParaRPr lang="en-US" sz="6600" b="1" dirty="0">
              <a:solidFill>
                <a:schemeClr val="bg1"/>
              </a:solidFill>
              <a:effectLst>
                <a:glow rad="101600">
                  <a:srgbClr val="080808"/>
                </a:glo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 rot="20744524">
            <a:off x="5256428" y="153976"/>
            <a:ext cx="38756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FFC000"/>
                </a:solidFill>
                <a:effectLst>
                  <a:glow rad="101600">
                    <a:srgbClr val="080808"/>
                  </a:glow>
                </a:effectLst>
                <a:latin typeface="Monotype Corsiva" pitchFamily="66" charset="0"/>
              </a:rPr>
              <a:t>Are You?</a:t>
            </a:r>
            <a:endParaRPr lang="en-US" sz="7200" b="1" dirty="0">
              <a:solidFill>
                <a:srgbClr val="FFC000"/>
              </a:solidFill>
              <a:effectLst>
                <a:glow rad="101600">
                  <a:srgbClr val="080808"/>
                </a:glow>
              </a:effectLst>
              <a:latin typeface="Monotype Corsiva" pitchFamily="66" charset="0"/>
            </a:endParaRPr>
          </a:p>
        </p:txBody>
      </p:sp>
      <p:sp>
        <p:nvSpPr>
          <p:cNvPr id="16" name="Pentagon 15"/>
          <p:cNvSpPr/>
          <p:nvPr/>
        </p:nvSpPr>
        <p:spPr>
          <a:xfrm>
            <a:off x="0" y="1371600"/>
            <a:ext cx="4114800" cy="762000"/>
          </a:xfrm>
          <a:prstGeom prst="homePlat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What it is not:</a:t>
            </a:r>
            <a:endParaRPr lang="en-US" sz="3600" b="1" dirty="0"/>
          </a:p>
        </p:txBody>
      </p:sp>
      <p:sp>
        <p:nvSpPr>
          <p:cNvPr id="19" name="Double Wave 18"/>
          <p:cNvSpPr/>
          <p:nvPr/>
        </p:nvSpPr>
        <p:spPr>
          <a:xfrm rot="21212568">
            <a:off x="3464113" y="1353894"/>
            <a:ext cx="2438400" cy="762000"/>
          </a:xfrm>
          <a:prstGeom prst="doubleWave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WordArt 12"/>
          <p:cNvSpPr>
            <a:spLocks noChangeArrowheads="1" noChangeShapeType="1" noTextEdit="1"/>
          </p:cNvSpPr>
          <p:nvPr/>
        </p:nvSpPr>
        <p:spPr bwMode="auto">
          <a:xfrm>
            <a:off x="3657600" y="1447800"/>
            <a:ext cx="2057400" cy="6096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27449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ysClr val="windowText" lastClr="000000"/>
                </a:solidFill>
                <a:effectLst>
                  <a:glow rad="63500">
                    <a:srgbClr val="FFFFFF"/>
                  </a:glow>
                </a:effectLst>
                <a:latin typeface="Arial Black"/>
              </a:rPr>
              <a:t>The Question?</a:t>
            </a: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4876800" y="2209800"/>
            <a:ext cx="4267200" cy="831850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marL="239713" indent="-239713" algn="just">
              <a:spcBef>
                <a:spcPct val="50000"/>
              </a:spcBef>
              <a:buFontTx/>
              <a:buChar char="•"/>
            </a:pPr>
            <a:r>
              <a:rPr lang="en-US" sz="2400" b="1" dirty="0">
                <a:solidFill>
                  <a:schemeClr val="bg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How much do you long for God?</a:t>
            </a:r>
          </a:p>
        </p:txBody>
      </p:sp>
      <p:sp>
        <p:nvSpPr>
          <p:cNvPr id="12" name="Text Box 18"/>
          <p:cNvSpPr txBox="1">
            <a:spLocks noChangeArrowheads="1"/>
          </p:cNvSpPr>
          <p:nvPr/>
        </p:nvSpPr>
        <p:spPr bwMode="auto">
          <a:xfrm>
            <a:off x="4876800" y="3124200"/>
            <a:ext cx="4267200" cy="831850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marL="239713" indent="-239713" algn="just">
              <a:spcBef>
                <a:spcPct val="50000"/>
              </a:spcBef>
              <a:buFontTx/>
              <a:buChar char="•"/>
            </a:pPr>
            <a:r>
              <a:rPr lang="en-US" sz="2400" b="1" dirty="0">
                <a:solidFill>
                  <a:schemeClr val="bg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How much does God’s word mean to you?</a:t>
            </a:r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4876800" y="4038600"/>
            <a:ext cx="4267200" cy="831850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marL="239713" indent="-239713" algn="just">
              <a:spcBef>
                <a:spcPct val="50000"/>
              </a:spcBef>
              <a:buFontTx/>
              <a:buChar char="•"/>
            </a:pPr>
            <a:r>
              <a:rPr lang="en-US" sz="2400" b="1" dirty="0">
                <a:solidFill>
                  <a:schemeClr val="bg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How much time do you spend in prayer to God?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152400" y="2895600"/>
            <a:ext cx="44196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en-US" sz="2400" b="1" dirty="0">
                <a:solidFill>
                  <a:schemeClr val="bg1"/>
                </a:solidFill>
              </a:rPr>
              <a:t>"But you, </a:t>
            </a:r>
            <a:r>
              <a:rPr lang="en-US" sz="2400" b="1" dirty="0">
                <a:solidFill>
                  <a:srgbClr val="FFC000"/>
                </a:solidFill>
              </a:rPr>
              <a:t>when you pray, go into your room, </a:t>
            </a:r>
            <a:r>
              <a:rPr lang="en-US" sz="2400" b="1" dirty="0">
                <a:solidFill>
                  <a:schemeClr val="bg1"/>
                </a:solidFill>
              </a:rPr>
              <a:t>and when you have shut your door, pray to your Father who is in the secret place; and your </a:t>
            </a:r>
            <a:r>
              <a:rPr lang="en-US" sz="2400" b="1" dirty="0">
                <a:solidFill>
                  <a:srgbClr val="FFC000"/>
                </a:solidFill>
              </a:rPr>
              <a:t>Father who sees in secret </a:t>
            </a:r>
            <a:r>
              <a:rPr lang="en-US" sz="2400" b="1" dirty="0">
                <a:solidFill>
                  <a:schemeClr val="bg1"/>
                </a:solidFill>
              </a:rPr>
              <a:t>will reward you openly. 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</a:rPr>
              <a:t>	          </a:t>
            </a:r>
            <a:r>
              <a:rPr lang="en-US" sz="2400" b="1" dirty="0" smtClean="0">
                <a:solidFill>
                  <a:schemeClr val="bg1"/>
                </a:solidFill>
              </a:rPr>
              <a:t>    – </a:t>
            </a:r>
            <a:r>
              <a:rPr lang="en-US" sz="2400" b="1" dirty="0">
                <a:solidFill>
                  <a:schemeClr val="bg1"/>
                </a:solidFill>
              </a:rPr>
              <a:t>Matthew 6:6.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14" grpId="0" animBg="1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" descr="http://www.openhandweb.org/files/openhand/images/mountain-meditation_0.jpg"/>
          <p:cNvPicPr>
            <a:picLocks noChangeAspect="1" noChangeArrowheads="1"/>
          </p:cNvPicPr>
          <p:nvPr/>
        </p:nvPicPr>
        <p:blipFill>
          <a:blip r:embed="rId2" cstate="print"/>
          <a:srcRect r="17427" b="4486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6" name="Pentagon 25"/>
          <p:cNvSpPr/>
          <p:nvPr/>
        </p:nvSpPr>
        <p:spPr>
          <a:xfrm flipH="1">
            <a:off x="5029200" y="1371600"/>
            <a:ext cx="4114800" cy="762000"/>
          </a:xfrm>
          <a:prstGeom prst="homePlate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What it is:</a:t>
            </a:r>
            <a:endParaRPr lang="en-US" sz="3600" b="1" dirty="0"/>
          </a:p>
        </p:txBody>
      </p:sp>
      <p:sp>
        <p:nvSpPr>
          <p:cNvPr id="27" name="Rounded Rectangle 26"/>
          <p:cNvSpPr/>
          <p:nvPr/>
        </p:nvSpPr>
        <p:spPr>
          <a:xfrm>
            <a:off x="76200" y="2362200"/>
            <a:ext cx="4648200" cy="4419600"/>
          </a:xfrm>
          <a:prstGeom prst="roundRect">
            <a:avLst>
              <a:gd name="adj" fmla="val 5245"/>
            </a:avLst>
          </a:prstGeom>
          <a:solidFill>
            <a:schemeClr val="tx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 rot="20744524">
            <a:off x="-346942" y="-99213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FFC000"/>
                </a:solidFill>
                <a:effectLst>
                  <a:glow rad="101600">
                    <a:srgbClr val="080808"/>
                  </a:glow>
                </a:effectLst>
                <a:latin typeface="Monotype Corsiva" pitchFamily="66" charset="0"/>
              </a:rPr>
              <a:t>How</a:t>
            </a:r>
            <a:endParaRPr lang="en-US" sz="7200" b="1" dirty="0">
              <a:solidFill>
                <a:srgbClr val="FFC000"/>
              </a:solidFill>
              <a:effectLst>
                <a:glow rad="101600">
                  <a:srgbClr val="080808"/>
                </a:glow>
              </a:effectLst>
              <a:latin typeface="Monotype Corsiva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43000" y="416004"/>
            <a:ext cx="4876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  <a:effectLst>
                  <a:glow rad="101600">
                    <a:srgbClr val="080808"/>
                  </a:glow>
                </a:effectLst>
              </a:rPr>
              <a:t>SPIRITUAL</a:t>
            </a:r>
            <a:endParaRPr lang="en-US" sz="6600" b="1" dirty="0">
              <a:solidFill>
                <a:schemeClr val="bg1"/>
              </a:solidFill>
              <a:effectLst>
                <a:glow rad="101600">
                  <a:srgbClr val="080808"/>
                </a:glo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 rot="20744524">
            <a:off x="5256428" y="153976"/>
            <a:ext cx="38756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FFC000"/>
                </a:solidFill>
                <a:effectLst>
                  <a:glow rad="101600">
                    <a:srgbClr val="080808"/>
                  </a:glow>
                </a:effectLst>
                <a:latin typeface="Monotype Corsiva" pitchFamily="66" charset="0"/>
              </a:rPr>
              <a:t>Are You?</a:t>
            </a:r>
            <a:endParaRPr lang="en-US" sz="7200" b="1" dirty="0">
              <a:solidFill>
                <a:srgbClr val="FFC000"/>
              </a:solidFill>
              <a:effectLst>
                <a:glow rad="101600">
                  <a:srgbClr val="080808"/>
                </a:glow>
              </a:effectLst>
              <a:latin typeface="Monotype Corsiva" pitchFamily="66" charset="0"/>
            </a:endParaRPr>
          </a:p>
        </p:txBody>
      </p:sp>
      <p:sp>
        <p:nvSpPr>
          <p:cNvPr id="16" name="Pentagon 15"/>
          <p:cNvSpPr/>
          <p:nvPr/>
        </p:nvSpPr>
        <p:spPr>
          <a:xfrm>
            <a:off x="0" y="1371600"/>
            <a:ext cx="4114800" cy="762000"/>
          </a:xfrm>
          <a:prstGeom prst="homePlat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What it is not:</a:t>
            </a:r>
            <a:endParaRPr lang="en-US" sz="3600" b="1" dirty="0"/>
          </a:p>
        </p:txBody>
      </p:sp>
      <p:sp>
        <p:nvSpPr>
          <p:cNvPr id="19" name="Double Wave 18"/>
          <p:cNvSpPr/>
          <p:nvPr/>
        </p:nvSpPr>
        <p:spPr>
          <a:xfrm rot="21212568">
            <a:off x="3464113" y="1353894"/>
            <a:ext cx="2438400" cy="762000"/>
          </a:xfrm>
          <a:prstGeom prst="doubleWave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WordArt 12"/>
          <p:cNvSpPr>
            <a:spLocks noChangeArrowheads="1" noChangeShapeType="1" noTextEdit="1"/>
          </p:cNvSpPr>
          <p:nvPr/>
        </p:nvSpPr>
        <p:spPr bwMode="auto">
          <a:xfrm>
            <a:off x="3657600" y="1447800"/>
            <a:ext cx="2057400" cy="6096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27449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ysClr val="windowText" lastClr="000000"/>
                </a:solidFill>
                <a:effectLst>
                  <a:glow rad="63500">
                    <a:srgbClr val="FFFFFF"/>
                  </a:glow>
                </a:effectLst>
                <a:latin typeface="Arial Black"/>
              </a:rPr>
              <a:t>The Question?</a:t>
            </a: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4876800" y="2209800"/>
            <a:ext cx="4267200" cy="831850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marL="239713" indent="-239713" algn="just">
              <a:spcBef>
                <a:spcPct val="50000"/>
              </a:spcBef>
              <a:buFontTx/>
              <a:buChar char="•"/>
            </a:pPr>
            <a:r>
              <a:rPr lang="en-US" sz="2400" b="1" dirty="0">
                <a:solidFill>
                  <a:schemeClr val="bg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How much do you long for God?</a:t>
            </a:r>
          </a:p>
        </p:txBody>
      </p:sp>
      <p:sp>
        <p:nvSpPr>
          <p:cNvPr id="12" name="Text Box 18"/>
          <p:cNvSpPr txBox="1">
            <a:spLocks noChangeArrowheads="1"/>
          </p:cNvSpPr>
          <p:nvPr/>
        </p:nvSpPr>
        <p:spPr bwMode="auto">
          <a:xfrm>
            <a:off x="4876800" y="3124200"/>
            <a:ext cx="4267200" cy="831850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marL="239713" indent="-239713" algn="just">
              <a:spcBef>
                <a:spcPct val="50000"/>
              </a:spcBef>
              <a:buFontTx/>
              <a:buChar char="•"/>
            </a:pPr>
            <a:r>
              <a:rPr lang="en-US" sz="2400" b="1" dirty="0">
                <a:solidFill>
                  <a:schemeClr val="bg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How much does God’s word mean to you?</a:t>
            </a:r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4876800" y="4038600"/>
            <a:ext cx="4267200" cy="831850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marL="239713" indent="-239713" algn="just">
              <a:spcBef>
                <a:spcPct val="50000"/>
              </a:spcBef>
              <a:buFontTx/>
              <a:buChar char="•"/>
            </a:pPr>
            <a:r>
              <a:rPr lang="en-US" sz="2400" b="1" dirty="0">
                <a:solidFill>
                  <a:schemeClr val="bg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How much time do you spend in prayer to God?</a:t>
            </a:r>
          </a:p>
        </p:txBody>
      </p:sp>
      <p:sp>
        <p:nvSpPr>
          <p:cNvPr id="17" name="Text Box 20"/>
          <p:cNvSpPr txBox="1">
            <a:spLocks noChangeArrowheads="1"/>
          </p:cNvSpPr>
          <p:nvPr/>
        </p:nvSpPr>
        <p:spPr bwMode="auto">
          <a:xfrm>
            <a:off x="4876800" y="4953000"/>
            <a:ext cx="4267200" cy="831850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marL="239713" indent="-239713" algn="just">
              <a:spcBef>
                <a:spcPct val="50000"/>
              </a:spcBef>
              <a:buFontTx/>
              <a:buChar char="•"/>
            </a:pPr>
            <a:r>
              <a:rPr lang="en-US" sz="2400" b="1" dirty="0">
                <a:solidFill>
                  <a:schemeClr val="bg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How often do you take an honest look at yourself?</a:t>
            </a:r>
          </a:p>
        </p:txBody>
      </p:sp>
      <p:sp>
        <p:nvSpPr>
          <p:cNvPr id="25" name="Text Box 14"/>
          <p:cNvSpPr txBox="1">
            <a:spLocks noChangeArrowheads="1"/>
          </p:cNvSpPr>
          <p:nvPr/>
        </p:nvSpPr>
        <p:spPr bwMode="auto">
          <a:xfrm>
            <a:off x="152400" y="3048000"/>
            <a:ext cx="44196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FFC000"/>
                </a:solidFill>
              </a:rPr>
              <a:t>Examine yourselves </a:t>
            </a:r>
            <a:r>
              <a:rPr lang="en-US" sz="2400" b="1" dirty="0" smtClean="0">
                <a:solidFill>
                  <a:schemeClr val="bg1"/>
                </a:solidFill>
              </a:rPr>
              <a:t>as to whether you are in the faith. </a:t>
            </a:r>
            <a:r>
              <a:rPr lang="en-US" sz="2400" b="1" dirty="0" smtClean="0">
                <a:solidFill>
                  <a:srgbClr val="FFC000"/>
                </a:solidFill>
              </a:rPr>
              <a:t>Test yourselves. </a:t>
            </a:r>
            <a:r>
              <a:rPr lang="en-US" sz="2400" b="1" dirty="0" smtClean="0">
                <a:solidFill>
                  <a:schemeClr val="bg1"/>
                </a:solidFill>
              </a:rPr>
              <a:t>Do you not know yourselves, that Jesus Christ is in you? --unless indeed you are disqualified. 	    – II Corinthians 13:5.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17" grpId="0" animBg="1"/>
      <p:bldP spid="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" descr="http://www.openhandweb.org/files/openhand/images/mountain-meditation_0.jpg"/>
          <p:cNvPicPr>
            <a:picLocks noChangeAspect="1" noChangeArrowheads="1"/>
          </p:cNvPicPr>
          <p:nvPr/>
        </p:nvPicPr>
        <p:blipFill>
          <a:blip r:embed="rId2" cstate="print"/>
          <a:srcRect r="17427" b="4486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8" name="Pentagon 27"/>
          <p:cNvSpPr/>
          <p:nvPr/>
        </p:nvSpPr>
        <p:spPr>
          <a:xfrm flipH="1">
            <a:off x="5029200" y="1371600"/>
            <a:ext cx="4114800" cy="762000"/>
          </a:xfrm>
          <a:prstGeom prst="homePlate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What it is:</a:t>
            </a:r>
            <a:endParaRPr lang="en-US" sz="3600" b="1" dirty="0"/>
          </a:p>
        </p:txBody>
      </p:sp>
      <p:sp>
        <p:nvSpPr>
          <p:cNvPr id="27" name="Rounded Rectangle 26"/>
          <p:cNvSpPr/>
          <p:nvPr/>
        </p:nvSpPr>
        <p:spPr>
          <a:xfrm>
            <a:off x="76200" y="2362200"/>
            <a:ext cx="4648200" cy="4419600"/>
          </a:xfrm>
          <a:prstGeom prst="roundRect">
            <a:avLst>
              <a:gd name="adj" fmla="val 5245"/>
            </a:avLst>
          </a:prstGeom>
          <a:solidFill>
            <a:schemeClr val="tx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 rot="20744524">
            <a:off x="-346942" y="-99213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FFC000"/>
                </a:solidFill>
                <a:effectLst>
                  <a:glow rad="101600">
                    <a:srgbClr val="080808"/>
                  </a:glow>
                </a:effectLst>
                <a:latin typeface="Monotype Corsiva" pitchFamily="66" charset="0"/>
              </a:rPr>
              <a:t>How</a:t>
            </a:r>
            <a:endParaRPr lang="en-US" sz="7200" b="1" dirty="0">
              <a:solidFill>
                <a:srgbClr val="FFC000"/>
              </a:solidFill>
              <a:effectLst>
                <a:glow rad="101600">
                  <a:srgbClr val="080808"/>
                </a:glow>
              </a:effectLst>
              <a:latin typeface="Monotype Corsiva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43000" y="416004"/>
            <a:ext cx="4876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  <a:effectLst>
                  <a:glow rad="101600">
                    <a:srgbClr val="080808"/>
                  </a:glow>
                </a:effectLst>
              </a:rPr>
              <a:t>SPIRITUAL</a:t>
            </a:r>
            <a:endParaRPr lang="en-US" sz="6600" b="1" dirty="0">
              <a:solidFill>
                <a:schemeClr val="bg1"/>
              </a:solidFill>
              <a:effectLst>
                <a:glow rad="101600">
                  <a:srgbClr val="080808"/>
                </a:glo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 rot="20744524">
            <a:off x="5256428" y="153976"/>
            <a:ext cx="38756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FFC000"/>
                </a:solidFill>
                <a:effectLst>
                  <a:glow rad="101600">
                    <a:srgbClr val="080808"/>
                  </a:glow>
                </a:effectLst>
                <a:latin typeface="Monotype Corsiva" pitchFamily="66" charset="0"/>
              </a:rPr>
              <a:t>Are You?</a:t>
            </a:r>
            <a:endParaRPr lang="en-US" sz="7200" b="1" dirty="0">
              <a:solidFill>
                <a:srgbClr val="FFC000"/>
              </a:solidFill>
              <a:effectLst>
                <a:glow rad="101600">
                  <a:srgbClr val="080808"/>
                </a:glow>
              </a:effectLst>
              <a:latin typeface="Monotype Corsiva" pitchFamily="66" charset="0"/>
            </a:endParaRPr>
          </a:p>
        </p:txBody>
      </p:sp>
      <p:sp>
        <p:nvSpPr>
          <p:cNvPr id="16" name="Pentagon 15"/>
          <p:cNvSpPr/>
          <p:nvPr/>
        </p:nvSpPr>
        <p:spPr>
          <a:xfrm>
            <a:off x="0" y="1371600"/>
            <a:ext cx="4114800" cy="762000"/>
          </a:xfrm>
          <a:prstGeom prst="homePlat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What it is not:</a:t>
            </a:r>
            <a:endParaRPr lang="en-US" sz="3600" b="1" dirty="0"/>
          </a:p>
        </p:txBody>
      </p:sp>
      <p:sp>
        <p:nvSpPr>
          <p:cNvPr id="19" name="Double Wave 18"/>
          <p:cNvSpPr/>
          <p:nvPr/>
        </p:nvSpPr>
        <p:spPr>
          <a:xfrm rot="21212568">
            <a:off x="3464113" y="1353894"/>
            <a:ext cx="2438400" cy="762000"/>
          </a:xfrm>
          <a:prstGeom prst="doubleWave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WordArt 12"/>
          <p:cNvSpPr>
            <a:spLocks noChangeArrowheads="1" noChangeShapeType="1" noTextEdit="1"/>
          </p:cNvSpPr>
          <p:nvPr/>
        </p:nvSpPr>
        <p:spPr bwMode="auto">
          <a:xfrm>
            <a:off x="3657600" y="1447800"/>
            <a:ext cx="2057400" cy="6096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27449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ysClr val="windowText" lastClr="000000"/>
                </a:solidFill>
                <a:effectLst>
                  <a:glow rad="63500">
                    <a:srgbClr val="FFFFFF"/>
                  </a:glow>
                </a:effectLst>
                <a:latin typeface="Arial Black"/>
              </a:rPr>
              <a:t>The Question?</a:t>
            </a: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4876800" y="2209800"/>
            <a:ext cx="4267200" cy="831850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marL="239713" indent="-239713" algn="just">
              <a:spcBef>
                <a:spcPct val="50000"/>
              </a:spcBef>
              <a:buFontTx/>
              <a:buChar char="•"/>
            </a:pPr>
            <a:r>
              <a:rPr lang="en-US" sz="2400" b="1" dirty="0">
                <a:solidFill>
                  <a:schemeClr val="bg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How much do you long for God?</a:t>
            </a:r>
          </a:p>
        </p:txBody>
      </p:sp>
      <p:sp>
        <p:nvSpPr>
          <p:cNvPr id="12" name="Text Box 18"/>
          <p:cNvSpPr txBox="1">
            <a:spLocks noChangeArrowheads="1"/>
          </p:cNvSpPr>
          <p:nvPr/>
        </p:nvSpPr>
        <p:spPr bwMode="auto">
          <a:xfrm>
            <a:off x="4876800" y="3124200"/>
            <a:ext cx="4267200" cy="831850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marL="239713" indent="-239713" algn="just">
              <a:spcBef>
                <a:spcPct val="50000"/>
              </a:spcBef>
              <a:buFontTx/>
              <a:buChar char="•"/>
            </a:pPr>
            <a:r>
              <a:rPr lang="en-US" sz="2400" b="1" dirty="0">
                <a:solidFill>
                  <a:schemeClr val="bg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How much does God’s word mean to you?</a:t>
            </a:r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4876800" y="4038600"/>
            <a:ext cx="4267200" cy="831850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marL="239713" indent="-239713" algn="just">
              <a:spcBef>
                <a:spcPct val="50000"/>
              </a:spcBef>
              <a:buFontTx/>
              <a:buChar char="•"/>
            </a:pPr>
            <a:r>
              <a:rPr lang="en-US" sz="2400" b="1" dirty="0">
                <a:solidFill>
                  <a:schemeClr val="bg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How much time do you spend in prayer to God?</a:t>
            </a:r>
          </a:p>
        </p:txBody>
      </p:sp>
      <p:sp>
        <p:nvSpPr>
          <p:cNvPr id="17" name="Text Box 20"/>
          <p:cNvSpPr txBox="1">
            <a:spLocks noChangeArrowheads="1"/>
          </p:cNvSpPr>
          <p:nvPr/>
        </p:nvSpPr>
        <p:spPr bwMode="auto">
          <a:xfrm>
            <a:off x="4876800" y="4953000"/>
            <a:ext cx="4267200" cy="831850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marL="239713" indent="-239713" algn="just">
              <a:spcBef>
                <a:spcPct val="50000"/>
              </a:spcBef>
              <a:buFontTx/>
              <a:buChar char="•"/>
            </a:pPr>
            <a:r>
              <a:rPr lang="en-US" sz="2400" b="1">
                <a:solidFill>
                  <a:schemeClr val="bg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How often do you take an honest look at yourself?</a:t>
            </a:r>
          </a:p>
        </p:txBody>
      </p:sp>
      <p:sp>
        <p:nvSpPr>
          <p:cNvPr id="15" name="Text Box 21"/>
          <p:cNvSpPr txBox="1">
            <a:spLocks noChangeArrowheads="1"/>
          </p:cNvSpPr>
          <p:nvPr/>
        </p:nvSpPr>
        <p:spPr bwMode="auto">
          <a:xfrm>
            <a:off x="4876800" y="5867400"/>
            <a:ext cx="4267200" cy="831850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marL="239713" indent="-239713" algn="just">
              <a:spcBef>
                <a:spcPct val="50000"/>
              </a:spcBef>
              <a:buFontTx/>
              <a:buChar char="•"/>
            </a:pPr>
            <a:r>
              <a:rPr lang="en-US" sz="2400" b="1" dirty="0">
                <a:solidFill>
                  <a:schemeClr val="bg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How ready are you </a:t>
            </a:r>
            <a:r>
              <a:rPr lang="en-US" sz="2400" b="1" dirty="0" smtClean="0">
                <a:solidFill>
                  <a:schemeClr val="bg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to be obedient to </a:t>
            </a:r>
            <a:r>
              <a:rPr lang="en-US" sz="2400" b="1" dirty="0">
                <a:solidFill>
                  <a:schemeClr val="bg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God?</a:t>
            </a:r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152400" y="2743200"/>
            <a:ext cx="44196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en-US" sz="2400" b="1" dirty="0" smtClean="0">
                <a:solidFill>
                  <a:schemeClr val="bg1"/>
                </a:solidFill>
              </a:rPr>
              <a:t>17 But God be thanked that though you were slaves of sin, yet </a:t>
            </a:r>
            <a:r>
              <a:rPr lang="en-US" sz="2400" b="1" dirty="0" smtClean="0">
                <a:solidFill>
                  <a:srgbClr val="FFC000"/>
                </a:solidFill>
              </a:rPr>
              <a:t>you obeyed from the heart that form of doctrine to which you were delivered.</a:t>
            </a:r>
          </a:p>
          <a:p>
            <a:pPr algn="just"/>
            <a:r>
              <a:rPr lang="en-US" sz="2400" b="1" dirty="0" smtClean="0">
                <a:solidFill>
                  <a:schemeClr val="bg1"/>
                </a:solidFill>
              </a:rPr>
              <a:t>18 And having been </a:t>
            </a:r>
            <a:r>
              <a:rPr lang="en-US" sz="2400" b="1" dirty="0" smtClean="0">
                <a:solidFill>
                  <a:srgbClr val="FFC000"/>
                </a:solidFill>
              </a:rPr>
              <a:t>set free from sin, </a:t>
            </a:r>
            <a:r>
              <a:rPr lang="en-US" sz="2400" b="1" dirty="0" smtClean="0">
                <a:solidFill>
                  <a:schemeClr val="bg1"/>
                </a:solidFill>
              </a:rPr>
              <a:t>you became slaves of righteousness. </a:t>
            </a:r>
          </a:p>
          <a:p>
            <a:pPr algn="just"/>
            <a:r>
              <a:rPr lang="en-US" sz="2400" b="1" dirty="0" smtClean="0">
                <a:solidFill>
                  <a:schemeClr val="bg1"/>
                </a:solidFill>
              </a:rPr>
              <a:t>	       – Romans 6:17-18.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15" grpId="0" animBg="1"/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" descr="http://www.openhandweb.org/files/openhand/images/mountain-meditation_0.jpg"/>
          <p:cNvPicPr>
            <a:picLocks noChangeAspect="1" noChangeArrowheads="1"/>
          </p:cNvPicPr>
          <p:nvPr/>
        </p:nvPicPr>
        <p:blipFill>
          <a:blip r:embed="rId2" cstate="print"/>
          <a:srcRect r="17427" b="4486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7" name="Pentagon 16"/>
          <p:cNvSpPr/>
          <p:nvPr/>
        </p:nvSpPr>
        <p:spPr>
          <a:xfrm flipH="1">
            <a:off x="5029200" y="1371600"/>
            <a:ext cx="4114800" cy="762000"/>
          </a:xfrm>
          <a:prstGeom prst="homePlate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What it is:</a:t>
            </a:r>
            <a:endParaRPr lang="en-US" sz="3600" b="1" dirty="0"/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0" y="2209800"/>
            <a:ext cx="4267200" cy="8318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marL="239713" indent="-239713" algn="just">
              <a:spcBef>
                <a:spcPct val="50000"/>
              </a:spcBef>
              <a:buFontTx/>
              <a:buChar char="•"/>
            </a:pPr>
            <a:r>
              <a:rPr lang="en-US" sz="2400" b="1" dirty="0">
                <a:solidFill>
                  <a:schemeClr val="bg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Do you have good morals, and ethics.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0" y="4038600"/>
            <a:ext cx="4267200" cy="8318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marL="239713" indent="-239713" algn="just">
              <a:spcBef>
                <a:spcPct val="50000"/>
              </a:spcBef>
              <a:buFontTx/>
              <a:buChar char="•"/>
            </a:pPr>
            <a:r>
              <a:rPr lang="en-US" sz="2400" b="1">
                <a:solidFill>
                  <a:schemeClr val="bg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Do you express kindness to your fellowman.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0" y="3124200"/>
            <a:ext cx="4267200" cy="8318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marL="239713" indent="-239713" algn="just">
              <a:spcBef>
                <a:spcPct val="50000"/>
              </a:spcBef>
              <a:buFontTx/>
              <a:buChar char="•"/>
            </a:pPr>
            <a:r>
              <a:rPr lang="en-US" sz="2400" b="1">
                <a:solidFill>
                  <a:schemeClr val="bg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Do you love and care for your family.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0" y="5867400"/>
            <a:ext cx="4267200" cy="8318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marL="239713" indent="-239713" algn="just">
              <a:spcBef>
                <a:spcPct val="50000"/>
              </a:spcBef>
              <a:buFontTx/>
              <a:buChar char="•"/>
            </a:pPr>
            <a:r>
              <a:rPr lang="en-US" sz="2400" b="1" dirty="0">
                <a:solidFill>
                  <a:schemeClr val="bg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Do you attend the services of the church.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0" y="4953000"/>
            <a:ext cx="4267200" cy="8318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marL="239713" indent="-239713" algn="just">
              <a:spcBef>
                <a:spcPct val="50000"/>
              </a:spcBef>
              <a:buFontTx/>
              <a:buChar char="•"/>
            </a:pPr>
            <a:r>
              <a:rPr lang="en-US" sz="2400" b="1" dirty="0">
                <a:solidFill>
                  <a:schemeClr val="bg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Do you work hard, or are you a good manager.</a:t>
            </a:r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4876800" y="2209800"/>
            <a:ext cx="4267200" cy="831850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marL="239713" indent="-239713" algn="just">
              <a:spcBef>
                <a:spcPct val="50000"/>
              </a:spcBef>
              <a:buFontTx/>
              <a:buChar char="•"/>
            </a:pPr>
            <a:r>
              <a:rPr lang="en-US" sz="2400" b="1" dirty="0">
                <a:solidFill>
                  <a:schemeClr val="bg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How much do you long for God?</a:t>
            </a:r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4876800" y="3124200"/>
            <a:ext cx="4267200" cy="831850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marL="239713" indent="-239713" algn="just">
              <a:spcBef>
                <a:spcPct val="50000"/>
              </a:spcBef>
              <a:buFontTx/>
              <a:buChar char="•"/>
            </a:pPr>
            <a:r>
              <a:rPr lang="en-US" sz="2400" b="1" dirty="0">
                <a:solidFill>
                  <a:schemeClr val="bg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How much does God’s word mean to you?</a:t>
            </a:r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4876800" y="4038600"/>
            <a:ext cx="4267200" cy="831850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marL="239713" indent="-239713" algn="just">
              <a:spcBef>
                <a:spcPct val="50000"/>
              </a:spcBef>
              <a:buFontTx/>
              <a:buChar char="•"/>
            </a:pPr>
            <a:r>
              <a:rPr lang="en-US" sz="2400" b="1" dirty="0">
                <a:solidFill>
                  <a:schemeClr val="bg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How much time do you spend in prayer to God?</a:t>
            </a:r>
          </a:p>
        </p:txBody>
      </p:sp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4876800" y="4953000"/>
            <a:ext cx="4267200" cy="831850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marL="239713" indent="-239713" algn="just">
              <a:spcBef>
                <a:spcPct val="50000"/>
              </a:spcBef>
              <a:buFontTx/>
              <a:buChar char="•"/>
            </a:pPr>
            <a:r>
              <a:rPr lang="en-US" sz="2400" b="1">
                <a:solidFill>
                  <a:schemeClr val="bg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How often do you take an honest look at yourself?</a:t>
            </a:r>
          </a:p>
        </p:txBody>
      </p:sp>
      <p:sp>
        <p:nvSpPr>
          <p:cNvPr id="20501" name="Text Box 21"/>
          <p:cNvSpPr txBox="1">
            <a:spLocks noChangeArrowheads="1"/>
          </p:cNvSpPr>
          <p:nvPr/>
        </p:nvSpPr>
        <p:spPr bwMode="auto">
          <a:xfrm>
            <a:off x="4876800" y="5867400"/>
            <a:ext cx="4267200" cy="830997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marL="239713" indent="-239713" algn="just">
              <a:spcBef>
                <a:spcPct val="50000"/>
              </a:spcBef>
              <a:buFontTx/>
              <a:buChar char="•"/>
            </a:pPr>
            <a:r>
              <a:rPr lang="en-US" sz="2400" b="1" dirty="0">
                <a:solidFill>
                  <a:schemeClr val="bg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How ready are you </a:t>
            </a:r>
            <a:r>
              <a:rPr lang="en-US" sz="2400" b="1" dirty="0" smtClean="0">
                <a:solidFill>
                  <a:schemeClr val="bg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to be obedient to </a:t>
            </a:r>
            <a:r>
              <a:rPr lang="en-US" sz="2400" b="1" dirty="0">
                <a:solidFill>
                  <a:schemeClr val="bg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God?</a:t>
            </a:r>
          </a:p>
        </p:txBody>
      </p:sp>
      <p:sp>
        <p:nvSpPr>
          <p:cNvPr id="22" name="TextBox 21"/>
          <p:cNvSpPr txBox="1"/>
          <p:nvPr/>
        </p:nvSpPr>
        <p:spPr>
          <a:xfrm rot="20744524">
            <a:off x="-346942" y="-99213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FFC000"/>
                </a:solidFill>
                <a:effectLst>
                  <a:glow rad="101600">
                    <a:srgbClr val="080808"/>
                  </a:glow>
                </a:effectLst>
                <a:latin typeface="Monotype Corsiva" pitchFamily="66" charset="0"/>
              </a:rPr>
              <a:t>How</a:t>
            </a:r>
            <a:endParaRPr lang="en-US" sz="7200" b="1" dirty="0">
              <a:solidFill>
                <a:srgbClr val="FFC000"/>
              </a:solidFill>
              <a:effectLst>
                <a:glow rad="101600">
                  <a:srgbClr val="080808"/>
                </a:glow>
              </a:effectLst>
              <a:latin typeface="Monotype Corsiva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43000" y="416004"/>
            <a:ext cx="4876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  <a:effectLst>
                  <a:glow rad="101600">
                    <a:srgbClr val="080808"/>
                  </a:glow>
                </a:effectLst>
              </a:rPr>
              <a:t>SPIRITUAL</a:t>
            </a:r>
            <a:endParaRPr lang="en-US" sz="6600" b="1" dirty="0">
              <a:solidFill>
                <a:schemeClr val="bg1"/>
              </a:solidFill>
              <a:effectLst>
                <a:glow rad="101600">
                  <a:srgbClr val="080808"/>
                </a:glo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 rot="20744524">
            <a:off x="5256428" y="153976"/>
            <a:ext cx="38756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FFC000"/>
                </a:solidFill>
                <a:effectLst>
                  <a:glow rad="101600">
                    <a:srgbClr val="080808"/>
                  </a:glow>
                </a:effectLst>
                <a:latin typeface="Monotype Corsiva" pitchFamily="66" charset="0"/>
              </a:rPr>
              <a:t>Are You?</a:t>
            </a:r>
            <a:endParaRPr lang="en-US" sz="7200" b="1" dirty="0">
              <a:solidFill>
                <a:srgbClr val="FFC000"/>
              </a:solidFill>
              <a:effectLst>
                <a:glow rad="101600">
                  <a:srgbClr val="080808"/>
                </a:glow>
              </a:effectLst>
              <a:latin typeface="Monotype Corsiva" pitchFamily="66" charset="0"/>
            </a:endParaRPr>
          </a:p>
        </p:txBody>
      </p:sp>
      <p:sp>
        <p:nvSpPr>
          <p:cNvPr id="16" name="Pentagon 15"/>
          <p:cNvSpPr/>
          <p:nvPr/>
        </p:nvSpPr>
        <p:spPr>
          <a:xfrm>
            <a:off x="0" y="1371600"/>
            <a:ext cx="4114800" cy="762000"/>
          </a:xfrm>
          <a:prstGeom prst="homePlat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What it is not:</a:t>
            </a:r>
            <a:endParaRPr lang="en-US" sz="3600" b="1" dirty="0"/>
          </a:p>
        </p:txBody>
      </p:sp>
      <p:sp>
        <p:nvSpPr>
          <p:cNvPr id="19" name="Double Wave 18"/>
          <p:cNvSpPr/>
          <p:nvPr/>
        </p:nvSpPr>
        <p:spPr>
          <a:xfrm rot="21212568">
            <a:off x="3464113" y="1353894"/>
            <a:ext cx="2438400" cy="762000"/>
          </a:xfrm>
          <a:prstGeom prst="doubleWave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WordArt 12"/>
          <p:cNvSpPr>
            <a:spLocks noChangeArrowheads="1" noChangeShapeType="1" noTextEdit="1"/>
          </p:cNvSpPr>
          <p:nvPr/>
        </p:nvSpPr>
        <p:spPr bwMode="auto">
          <a:xfrm>
            <a:off x="3657600" y="1447800"/>
            <a:ext cx="2057400" cy="6096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27449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ysClr val="windowText" lastClr="000000"/>
                </a:solidFill>
                <a:effectLst>
                  <a:glow rad="63500">
                    <a:srgbClr val="FFFFFF"/>
                  </a:glow>
                </a:effectLst>
                <a:latin typeface="Arial Black"/>
              </a:rPr>
              <a:t>The Question?</a:t>
            </a:r>
          </a:p>
        </p:txBody>
      </p:sp>
      <p:sp>
        <p:nvSpPr>
          <p:cNvPr id="20" name="Explosion 2 19"/>
          <p:cNvSpPr/>
          <p:nvPr/>
        </p:nvSpPr>
        <p:spPr>
          <a:xfrm>
            <a:off x="2895600" y="3824005"/>
            <a:ext cx="4034330" cy="3033995"/>
          </a:xfrm>
          <a:prstGeom prst="irregularSeal2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 rot="20680472">
            <a:off x="2661398" y="4464666"/>
            <a:ext cx="4062213" cy="165737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sz="2800" b="1" dirty="0">
                <a:solidFill>
                  <a:sysClr val="windowText" lastClr="0000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Obey The Gospel:</a:t>
            </a:r>
          </a:p>
          <a:p>
            <a:pPr algn="ctr">
              <a:lnSpc>
                <a:spcPct val="90000"/>
              </a:lnSpc>
              <a:defRPr/>
            </a:pPr>
            <a:endParaRPr lang="en-US" sz="500" b="1" dirty="0">
              <a:solidFill>
                <a:sysClr val="windowText" lastClr="000000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en-US" sz="2000" dirty="0">
                <a:solidFill>
                  <a:sysClr val="windowText" lastClr="0000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Believe, John 8:24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2000" dirty="0">
                <a:solidFill>
                  <a:sysClr val="windowText" lastClr="0000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Repent, Luke 13:3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2000" dirty="0">
                <a:solidFill>
                  <a:sysClr val="windowText" lastClr="0000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Confess, Matthew 10:32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2000" dirty="0">
                <a:solidFill>
                  <a:sysClr val="windowText" lastClr="0000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Baptized, Mark 16:16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openhandweb.org/files/openhand/images/mountain-meditation_0.jpg"/>
          <p:cNvPicPr>
            <a:picLocks noChangeAspect="1" noChangeArrowheads="1"/>
          </p:cNvPicPr>
          <p:nvPr/>
        </p:nvPicPr>
        <p:blipFill>
          <a:blip r:embed="rId2" cstate="print"/>
          <a:srcRect r="17427" b="4486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Rounded Rectangle 3"/>
          <p:cNvSpPr/>
          <p:nvPr/>
        </p:nvSpPr>
        <p:spPr>
          <a:xfrm>
            <a:off x="152400" y="914400"/>
            <a:ext cx="7162800" cy="5638800"/>
          </a:xfrm>
          <a:prstGeom prst="roundRect">
            <a:avLst>
              <a:gd name="adj" fmla="val 7376"/>
            </a:avLst>
          </a:prstGeom>
          <a:solidFill>
            <a:schemeClr val="tx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4800" y="1295400"/>
            <a:ext cx="6858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chemeClr val="bg1"/>
                </a:solidFill>
                <a:effectLst>
                  <a:glow rad="63500">
                    <a:srgbClr val="080808"/>
                  </a:glow>
                </a:effectLst>
              </a:rPr>
              <a:t>1 Brethren, if a man is overtaken in any trespass, </a:t>
            </a:r>
            <a:r>
              <a:rPr lang="en-US" sz="2800" dirty="0" smtClean="0">
                <a:solidFill>
                  <a:srgbClr val="FFC000"/>
                </a:solidFill>
                <a:effectLst>
                  <a:glow rad="63500">
                    <a:srgbClr val="080808"/>
                  </a:glow>
                </a:effectLst>
              </a:rPr>
              <a:t>you who are spiritual</a:t>
            </a:r>
            <a:r>
              <a:rPr lang="en-US" sz="2800" dirty="0" smtClean="0">
                <a:solidFill>
                  <a:schemeClr val="bg1"/>
                </a:solidFill>
                <a:effectLst>
                  <a:glow rad="63500">
                    <a:srgbClr val="080808"/>
                  </a:glow>
                </a:effectLst>
              </a:rPr>
              <a:t> restore such a one in a spirit of gentleness, considering yourself lest you also be tempted.</a:t>
            </a:r>
          </a:p>
          <a:p>
            <a:pPr algn="just"/>
            <a:r>
              <a:rPr lang="en-US" sz="2800" dirty="0" smtClean="0">
                <a:solidFill>
                  <a:schemeClr val="bg1"/>
                </a:solidFill>
                <a:effectLst>
                  <a:glow rad="63500">
                    <a:srgbClr val="080808"/>
                  </a:glow>
                </a:effectLst>
              </a:rPr>
              <a:t>2 Bear one another's burdens, and so fulfill the law of Christ.</a:t>
            </a:r>
          </a:p>
          <a:p>
            <a:pPr algn="just"/>
            <a:r>
              <a:rPr lang="en-US" sz="2800" dirty="0" smtClean="0">
                <a:solidFill>
                  <a:schemeClr val="bg1"/>
                </a:solidFill>
                <a:effectLst>
                  <a:glow rad="63500">
                    <a:srgbClr val="080808"/>
                  </a:glow>
                </a:effectLst>
              </a:rPr>
              <a:t>3 For if anyone thinks himself to be something, when he is nothing, he deceives himself. </a:t>
            </a:r>
          </a:p>
          <a:p>
            <a:pPr algn="just"/>
            <a:r>
              <a:rPr lang="en-US" sz="2800" dirty="0" smtClean="0">
                <a:solidFill>
                  <a:schemeClr val="bg1"/>
                </a:solidFill>
                <a:effectLst>
                  <a:glow rad="63500">
                    <a:srgbClr val="080808"/>
                  </a:glow>
                </a:effectLst>
              </a:rPr>
              <a:t>				  - Galatians 6:1-3. </a:t>
            </a:r>
            <a:endParaRPr lang="en-US" sz="2800" dirty="0">
              <a:solidFill>
                <a:schemeClr val="bg1"/>
              </a:solidFill>
              <a:effectLst>
                <a:glow rad="63500">
                  <a:srgbClr val="080808"/>
                </a:glo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://www.openhandweb.org/files/openhand/images/mountain-meditation_0.jpg"/>
          <p:cNvPicPr>
            <a:picLocks noChangeAspect="1" noChangeArrowheads="1"/>
          </p:cNvPicPr>
          <p:nvPr/>
        </p:nvPicPr>
        <p:blipFill>
          <a:blip r:embed="rId2" cstate="print"/>
          <a:srcRect r="17427" b="4486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" name="Rounded Rectangle 9"/>
          <p:cNvSpPr/>
          <p:nvPr/>
        </p:nvSpPr>
        <p:spPr>
          <a:xfrm>
            <a:off x="152400" y="914400"/>
            <a:ext cx="7162800" cy="5638800"/>
          </a:xfrm>
          <a:prstGeom prst="roundRect">
            <a:avLst>
              <a:gd name="adj" fmla="val 7376"/>
            </a:avLst>
          </a:prstGeom>
          <a:solidFill>
            <a:schemeClr val="tx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28600" y="1066800"/>
            <a:ext cx="6934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chemeClr val="bg1"/>
                </a:solidFill>
                <a:effectLst>
                  <a:glow rad="63500">
                    <a:srgbClr val="080808"/>
                  </a:glow>
                </a:effectLst>
              </a:rPr>
              <a:t>1 And I, brethren, </a:t>
            </a:r>
            <a:r>
              <a:rPr lang="en-US" sz="2800" dirty="0" smtClean="0">
                <a:solidFill>
                  <a:srgbClr val="FFC000"/>
                </a:solidFill>
                <a:effectLst>
                  <a:glow rad="63500">
                    <a:srgbClr val="080808"/>
                  </a:glow>
                </a:effectLst>
              </a:rPr>
              <a:t>could not speak to you as to spiritual people </a:t>
            </a:r>
            <a:r>
              <a:rPr lang="en-US" sz="2800" dirty="0" smtClean="0">
                <a:solidFill>
                  <a:schemeClr val="bg1"/>
                </a:solidFill>
                <a:effectLst>
                  <a:glow rad="63500">
                    <a:srgbClr val="080808"/>
                  </a:glow>
                </a:effectLst>
              </a:rPr>
              <a:t>but as to carnal, as to babes in Christ.</a:t>
            </a:r>
          </a:p>
          <a:p>
            <a:pPr algn="just"/>
            <a:r>
              <a:rPr lang="en-US" sz="2800" dirty="0" smtClean="0">
                <a:solidFill>
                  <a:schemeClr val="bg1"/>
                </a:solidFill>
                <a:effectLst>
                  <a:glow rad="63500">
                    <a:srgbClr val="080808"/>
                  </a:glow>
                </a:effectLst>
              </a:rPr>
              <a:t>2 I fed you with milk and not with solid food; for until now you were not able to receive it, and even now you are still not able;</a:t>
            </a:r>
          </a:p>
          <a:p>
            <a:pPr algn="just"/>
            <a:r>
              <a:rPr lang="en-US" sz="2800" dirty="0" smtClean="0">
                <a:solidFill>
                  <a:schemeClr val="bg1"/>
                </a:solidFill>
                <a:effectLst>
                  <a:glow rad="63500">
                    <a:srgbClr val="080808"/>
                  </a:glow>
                </a:effectLst>
              </a:rPr>
              <a:t>3 for you are still carnal. For where there are envy, strife, and divisions among you, are you not carnal and behaving like mere men?                             </a:t>
            </a:r>
          </a:p>
          <a:p>
            <a:pPr algn="just"/>
            <a:r>
              <a:rPr lang="en-US" sz="2800" dirty="0" smtClean="0">
                <a:solidFill>
                  <a:schemeClr val="bg1"/>
                </a:solidFill>
                <a:effectLst>
                  <a:glow rad="63500">
                    <a:srgbClr val="080808"/>
                  </a:glow>
                </a:effectLst>
              </a:rPr>
              <a:t>                                   - I Corinthians 3:1-3. </a:t>
            </a:r>
            <a:endParaRPr lang="en-US" sz="2800" dirty="0">
              <a:solidFill>
                <a:schemeClr val="bg1"/>
              </a:solidFill>
              <a:effectLst>
                <a:glow rad="63500">
                  <a:srgbClr val="080808"/>
                </a:glo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" descr="http://www.openhandweb.org/files/openhand/images/mountain-meditation_0.jpg"/>
          <p:cNvPicPr>
            <a:picLocks noChangeAspect="1" noChangeArrowheads="1"/>
          </p:cNvPicPr>
          <p:nvPr/>
        </p:nvPicPr>
        <p:blipFill>
          <a:blip r:embed="rId2" cstate="print"/>
          <a:srcRect r="17427" b="4486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7" name="Rounded Rectangle 26"/>
          <p:cNvSpPr/>
          <p:nvPr/>
        </p:nvSpPr>
        <p:spPr>
          <a:xfrm>
            <a:off x="4419600" y="2362200"/>
            <a:ext cx="4648200" cy="4419600"/>
          </a:xfrm>
          <a:prstGeom prst="roundRect">
            <a:avLst>
              <a:gd name="adj" fmla="val 5245"/>
            </a:avLst>
          </a:prstGeom>
          <a:solidFill>
            <a:schemeClr val="tx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0" y="2209800"/>
            <a:ext cx="4267200" cy="8318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marL="239713" indent="-239713" algn="just">
              <a:spcBef>
                <a:spcPct val="50000"/>
              </a:spcBef>
              <a:buFontTx/>
              <a:buChar char="•"/>
            </a:pPr>
            <a:r>
              <a:rPr lang="en-US" sz="2400" b="1" dirty="0">
                <a:solidFill>
                  <a:schemeClr val="bg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Do you have good morals, and ethics.</a:t>
            </a:r>
          </a:p>
        </p:txBody>
      </p:sp>
      <p:sp>
        <p:nvSpPr>
          <p:cNvPr id="22" name="TextBox 21"/>
          <p:cNvSpPr txBox="1"/>
          <p:nvPr/>
        </p:nvSpPr>
        <p:spPr>
          <a:xfrm rot="20744524">
            <a:off x="-346942" y="-99213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FFC000"/>
                </a:solidFill>
                <a:effectLst>
                  <a:glow rad="101600">
                    <a:srgbClr val="080808"/>
                  </a:glow>
                </a:effectLst>
                <a:latin typeface="Monotype Corsiva" pitchFamily="66" charset="0"/>
              </a:rPr>
              <a:t>How</a:t>
            </a:r>
            <a:endParaRPr lang="en-US" sz="7200" b="1" dirty="0">
              <a:solidFill>
                <a:srgbClr val="FFC000"/>
              </a:solidFill>
              <a:effectLst>
                <a:glow rad="101600">
                  <a:srgbClr val="080808"/>
                </a:glow>
              </a:effectLst>
              <a:latin typeface="Monotype Corsiva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43000" y="416004"/>
            <a:ext cx="4876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  <a:effectLst>
                  <a:glow rad="101600">
                    <a:srgbClr val="080808"/>
                  </a:glow>
                </a:effectLst>
              </a:rPr>
              <a:t>SPIRITUAL</a:t>
            </a:r>
            <a:endParaRPr lang="en-US" sz="6600" b="1" dirty="0">
              <a:solidFill>
                <a:schemeClr val="bg1"/>
              </a:solidFill>
              <a:effectLst>
                <a:glow rad="101600">
                  <a:srgbClr val="080808"/>
                </a:glo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 rot="20744524">
            <a:off x="5256428" y="153976"/>
            <a:ext cx="38756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FFC000"/>
                </a:solidFill>
                <a:effectLst>
                  <a:glow rad="101600">
                    <a:srgbClr val="080808"/>
                  </a:glow>
                </a:effectLst>
                <a:latin typeface="Monotype Corsiva" pitchFamily="66" charset="0"/>
              </a:rPr>
              <a:t>Are You?</a:t>
            </a:r>
            <a:endParaRPr lang="en-US" sz="7200" b="1" dirty="0">
              <a:solidFill>
                <a:srgbClr val="FFC000"/>
              </a:solidFill>
              <a:effectLst>
                <a:glow rad="101600">
                  <a:srgbClr val="080808"/>
                </a:glow>
              </a:effectLst>
              <a:latin typeface="Monotype Corsiva" pitchFamily="66" charset="0"/>
            </a:endParaRPr>
          </a:p>
        </p:txBody>
      </p:sp>
      <p:sp>
        <p:nvSpPr>
          <p:cNvPr id="16" name="Pentagon 15"/>
          <p:cNvSpPr/>
          <p:nvPr/>
        </p:nvSpPr>
        <p:spPr>
          <a:xfrm>
            <a:off x="0" y="1371600"/>
            <a:ext cx="4114800" cy="762000"/>
          </a:xfrm>
          <a:prstGeom prst="homePlat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What it is not:</a:t>
            </a:r>
            <a:endParaRPr lang="en-US" sz="3600" b="1" dirty="0"/>
          </a:p>
        </p:txBody>
      </p:sp>
      <p:sp>
        <p:nvSpPr>
          <p:cNvPr id="19" name="Double Wave 18"/>
          <p:cNvSpPr/>
          <p:nvPr/>
        </p:nvSpPr>
        <p:spPr>
          <a:xfrm rot="21212568">
            <a:off x="3464113" y="1353894"/>
            <a:ext cx="2438400" cy="762000"/>
          </a:xfrm>
          <a:prstGeom prst="doubleWave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WordArt 12"/>
          <p:cNvSpPr>
            <a:spLocks noChangeArrowheads="1" noChangeShapeType="1" noTextEdit="1"/>
          </p:cNvSpPr>
          <p:nvPr/>
        </p:nvSpPr>
        <p:spPr bwMode="auto">
          <a:xfrm>
            <a:off x="3657600" y="1447800"/>
            <a:ext cx="2057400" cy="6096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27449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ysClr val="windowText" lastClr="000000"/>
                </a:solidFill>
                <a:effectLst>
                  <a:glow rad="63500">
                    <a:srgbClr val="FFFFFF"/>
                  </a:glow>
                </a:effectLst>
                <a:latin typeface="Arial Black"/>
              </a:rPr>
              <a:t>The Question?</a:t>
            </a:r>
          </a:p>
        </p:txBody>
      </p:sp>
      <p:sp>
        <p:nvSpPr>
          <p:cNvPr id="26" name="Text Box 13"/>
          <p:cNvSpPr txBox="1">
            <a:spLocks noChangeArrowheads="1"/>
          </p:cNvSpPr>
          <p:nvPr/>
        </p:nvSpPr>
        <p:spPr bwMode="auto">
          <a:xfrm>
            <a:off x="4495800" y="2755880"/>
            <a:ext cx="4572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en-US" sz="2400" b="1" dirty="0">
                <a:solidFill>
                  <a:schemeClr val="bg1"/>
                </a:solidFill>
              </a:rPr>
              <a:t>11 "The Pharisee stood and prayed thus with himself, 'God, I thank You that I am not like other men--</a:t>
            </a:r>
            <a:r>
              <a:rPr lang="en-US" sz="2400" b="1" dirty="0" err="1">
                <a:solidFill>
                  <a:srgbClr val="FFC000"/>
                </a:solidFill>
              </a:rPr>
              <a:t>extortioners</a:t>
            </a:r>
            <a:r>
              <a:rPr lang="en-US" sz="2400" b="1" dirty="0">
                <a:solidFill>
                  <a:srgbClr val="FFC000"/>
                </a:solidFill>
              </a:rPr>
              <a:t>, unjust, adulterers, or even as this tax collector. </a:t>
            </a:r>
            <a:endParaRPr lang="en-US" sz="2400" b="1" dirty="0" smtClean="0">
              <a:solidFill>
                <a:srgbClr val="FFC000"/>
              </a:solidFill>
            </a:endParaRPr>
          </a:p>
          <a:p>
            <a:pPr algn="just"/>
            <a:r>
              <a:rPr lang="en-US" sz="2400" b="1" dirty="0" smtClean="0">
                <a:solidFill>
                  <a:schemeClr val="bg1"/>
                </a:solidFill>
              </a:rPr>
              <a:t>12 </a:t>
            </a:r>
            <a:r>
              <a:rPr lang="en-US" sz="2400" b="1" dirty="0">
                <a:solidFill>
                  <a:srgbClr val="FFC000"/>
                </a:solidFill>
              </a:rPr>
              <a:t>'I fast twice a week; I give tithes of all that I possess.‘          </a:t>
            </a:r>
            <a:r>
              <a:rPr lang="en-US" sz="2400" b="1" dirty="0">
                <a:solidFill>
                  <a:schemeClr val="bg1"/>
                </a:solidFill>
              </a:rPr>
              <a:t>		   </a:t>
            </a:r>
            <a:r>
              <a:rPr lang="en-US" sz="2400" b="1" dirty="0" smtClean="0">
                <a:solidFill>
                  <a:schemeClr val="bg1"/>
                </a:solidFill>
              </a:rPr>
              <a:t>- </a:t>
            </a:r>
            <a:r>
              <a:rPr lang="en-US" sz="2400" b="1" dirty="0">
                <a:solidFill>
                  <a:schemeClr val="bg1"/>
                </a:solidFill>
              </a:rPr>
              <a:t>Luke 18:11-12.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0487" grpId="0" animBg="1"/>
      <p:bldP spid="22" grpId="0"/>
      <p:bldP spid="16" grpId="0" animBg="1"/>
      <p:bldP spid="19" grpId="0" animBg="1"/>
      <p:bldP spid="18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http://www.openhandweb.org/files/openhand/images/mountain-meditation_0.jpg"/>
          <p:cNvPicPr>
            <a:picLocks noChangeAspect="1" noChangeArrowheads="1"/>
          </p:cNvPicPr>
          <p:nvPr/>
        </p:nvPicPr>
        <p:blipFill>
          <a:blip r:embed="rId2" cstate="print"/>
          <a:srcRect r="17427" b="4486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7" name="Rounded Rectangle 26"/>
          <p:cNvSpPr/>
          <p:nvPr/>
        </p:nvSpPr>
        <p:spPr>
          <a:xfrm>
            <a:off x="4419600" y="2362200"/>
            <a:ext cx="4648200" cy="4419600"/>
          </a:xfrm>
          <a:prstGeom prst="roundRect">
            <a:avLst>
              <a:gd name="adj" fmla="val 5245"/>
            </a:avLst>
          </a:prstGeom>
          <a:solidFill>
            <a:schemeClr val="tx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0" y="2209800"/>
            <a:ext cx="4267200" cy="8318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marL="239713" indent="-239713" algn="just">
              <a:spcBef>
                <a:spcPct val="50000"/>
              </a:spcBef>
              <a:buFontTx/>
              <a:buChar char="•"/>
            </a:pPr>
            <a:r>
              <a:rPr lang="en-US" sz="2400" b="1" dirty="0">
                <a:solidFill>
                  <a:schemeClr val="bg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Do you have good morals, and ethics.</a:t>
            </a:r>
          </a:p>
        </p:txBody>
      </p:sp>
      <p:sp>
        <p:nvSpPr>
          <p:cNvPr id="22" name="TextBox 21"/>
          <p:cNvSpPr txBox="1"/>
          <p:nvPr/>
        </p:nvSpPr>
        <p:spPr>
          <a:xfrm rot="20744524">
            <a:off x="-346942" y="-99213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FFC000"/>
                </a:solidFill>
                <a:effectLst>
                  <a:glow rad="101600">
                    <a:srgbClr val="080808"/>
                  </a:glow>
                </a:effectLst>
                <a:latin typeface="Monotype Corsiva" pitchFamily="66" charset="0"/>
              </a:rPr>
              <a:t>How</a:t>
            </a:r>
            <a:endParaRPr lang="en-US" sz="7200" b="1" dirty="0">
              <a:solidFill>
                <a:srgbClr val="FFC000"/>
              </a:solidFill>
              <a:effectLst>
                <a:glow rad="101600">
                  <a:srgbClr val="080808"/>
                </a:glow>
              </a:effectLst>
              <a:latin typeface="Monotype Corsiva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43000" y="416004"/>
            <a:ext cx="4876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  <a:effectLst>
                  <a:glow rad="101600">
                    <a:srgbClr val="080808"/>
                  </a:glow>
                </a:effectLst>
              </a:rPr>
              <a:t>SPIRITUAL</a:t>
            </a:r>
            <a:endParaRPr lang="en-US" sz="6600" b="1" dirty="0">
              <a:solidFill>
                <a:schemeClr val="bg1"/>
              </a:solidFill>
              <a:effectLst>
                <a:glow rad="101600">
                  <a:srgbClr val="080808"/>
                </a:glo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 rot="20744524">
            <a:off x="5256428" y="153976"/>
            <a:ext cx="38756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FFC000"/>
                </a:solidFill>
                <a:effectLst>
                  <a:glow rad="101600">
                    <a:srgbClr val="080808"/>
                  </a:glow>
                </a:effectLst>
                <a:latin typeface="Monotype Corsiva" pitchFamily="66" charset="0"/>
              </a:rPr>
              <a:t>Are You?</a:t>
            </a:r>
            <a:endParaRPr lang="en-US" sz="7200" b="1" dirty="0">
              <a:solidFill>
                <a:srgbClr val="FFC000"/>
              </a:solidFill>
              <a:effectLst>
                <a:glow rad="101600">
                  <a:srgbClr val="080808"/>
                </a:glow>
              </a:effectLst>
              <a:latin typeface="Monotype Corsiva" pitchFamily="66" charset="0"/>
            </a:endParaRPr>
          </a:p>
        </p:txBody>
      </p:sp>
      <p:sp>
        <p:nvSpPr>
          <p:cNvPr id="16" name="Pentagon 15"/>
          <p:cNvSpPr/>
          <p:nvPr/>
        </p:nvSpPr>
        <p:spPr>
          <a:xfrm>
            <a:off x="0" y="1371600"/>
            <a:ext cx="4114800" cy="762000"/>
          </a:xfrm>
          <a:prstGeom prst="homePlat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What it is not:</a:t>
            </a:r>
            <a:endParaRPr lang="en-US" sz="3600" b="1" dirty="0"/>
          </a:p>
        </p:txBody>
      </p:sp>
      <p:sp>
        <p:nvSpPr>
          <p:cNvPr id="19" name="Double Wave 18"/>
          <p:cNvSpPr/>
          <p:nvPr/>
        </p:nvSpPr>
        <p:spPr>
          <a:xfrm rot="21212568">
            <a:off x="3464113" y="1353894"/>
            <a:ext cx="2438400" cy="762000"/>
          </a:xfrm>
          <a:prstGeom prst="doubleWave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WordArt 12"/>
          <p:cNvSpPr>
            <a:spLocks noChangeArrowheads="1" noChangeShapeType="1" noTextEdit="1"/>
          </p:cNvSpPr>
          <p:nvPr/>
        </p:nvSpPr>
        <p:spPr bwMode="auto">
          <a:xfrm>
            <a:off x="3657600" y="1447800"/>
            <a:ext cx="2057400" cy="6096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27449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ysClr val="windowText" lastClr="000000"/>
                </a:solidFill>
                <a:effectLst>
                  <a:glow rad="63500">
                    <a:srgbClr val="FFFFFF"/>
                  </a:glow>
                </a:effectLst>
                <a:latin typeface="Arial Black"/>
              </a:rPr>
              <a:t>The Question?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0" y="3124200"/>
            <a:ext cx="4267200" cy="8318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marL="239713" indent="-239713" algn="just">
              <a:spcBef>
                <a:spcPct val="50000"/>
              </a:spcBef>
              <a:buFontTx/>
              <a:buChar char="•"/>
            </a:pPr>
            <a:r>
              <a:rPr lang="en-US" sz="2400" b="1">
                <a:solidFill>
                  <a:schemeClr val="bg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Do you love and care for your family.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4495800" y="2743200"/>
            <a:ext cx="44196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en-US" sz="2400" b="1" dirty="0">
                <a:solidFill>
                  <a:schemeClr val="bg1"/>
                </a:solidFill>
              </a:rPr>
              <a:t>12 "Or if he asks for an egg, will he offer him a scorpion? 13 </a:t>
            </a:r>
            <a:r>
              <a:rPr lang="en-US" sz="2400" b="1" dirty="0">
                <a:solidFill>
                  <a:srgbClr val="FFC000"/>
                </a:solidFill>
              </a:rPr>
              <a:t>"If you then, being evil, know how to give good gifts to your children, </a:t>
            </a:r>
            <a:r>
              <a:rPr lang="en-US" sz="2400" b="1" dirty="0">
                <a:solidFill>
                  <a:schemeClr val="bg1"/>
                </a:solidFill>
              </a:rPr>
              <a:t>how much more will your heavenly Father give the Holy Spirit to those who ask Him!“          	       </a:t>
            </a:r>
            <a:r>
              <a:rPr lang="en-US" sz="2400" b="1" dirty="0" smtClean="0">
                <a:solidFill>
                  <a:schemeClr val="bg1"/>
                </a:solidFill>
              </a:rPr>
              <a:t>     - </a:t>
            </a:r>
            <a:r>
              <a:rPr lang="en-US" sz="2400" b="1" dirty="0">
                <a:solidFill>
                  <a:schemeClr val="bg1"/>
                </a:solidFill>
              </a:rPr>
              <a:t>Luke 11:12-13.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12" grpId="0" animBg="1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http://www.openhandweb.org/files/openhand/images/mountain-meditation_0.jpg"/>
          <p:cNvPicPr>
            <a:picLocks noChangeAspect="1" noChangeArrowheads="1"/>
          </p:cNvPicPr>
          <p:nvPr/>
        </p:nvPicPr>
        <p:blipFill>
          <a:blip r:embed="rId2" cstate="print"/>
          <a:srcRect r="17427" b="4486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7" name="Rounded Rectangle 26"/>
          <p:cNvSpPr/>
          <p:nvPr/>
        </p:nvSpPr>
        <p:spPr>
          <a:xfrm>
            <a:off x="4419600" y="2362200"/>
            <a:ext cx="4648200" cy="4419600"/>
          </a:xfrm>
          <a:prstGeom prst="roundRect">
            <a:avLst>
              <a:gd name="adj" fmla="val 5245"/>
            </a:avLst>
          </a:prstGeom>
          <a:solidFill>
            <a:schemeClr val="tx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0" y="2209800"/>
            <a:ext cx="4267200" cy="8318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marL="239713" indent="-239713" algn="just">
              <a:spcBef>
                <a:spcPct val="50000"/>
              </a:spcBef>
              <a:buFontTx/>
              <a:buChar char="•"/>
            </a:pPr>
            <a:r>
              <a:rPr lang="en-US" sz="2400" b="1" dirty="0">
                <a:solidFill>
                  <a:schemeClr val="bg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Do you have good morals, and ethics.</a:t>
            </a:r>
          </a:p>
        </p:txBody>
      </p:sp>
      <p:sp>
        <p:nvSpPr>
          <p:cNvPr id="22" name="TextBox 21"/>
          <p:cNvSpPr txBox="1"/>
          <p:nvPr/>
        </p:nvSpPr>
        <p:spPr>
          <a:xfrm rot="20744524">
            <a:off x="-346942" y="-99213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FFC000"/>
                </a:solidFill>
                <a:effectLst>
                  <a:glow rad="101600">
                    <a:srgbClr val="080808"/>
                  </a:glow>
                </a:effectLst>
                <a:latin typeface="Monotype Corsiva" pitchFamily="66" charset="0"/>
              </a:rPr>
              <a:t>How</a:t>
            </a:r>
            <a:endParaRPr lang="en-US" sz="7200" b="1" dirty="0">
              <a:solidFill>
                <a:srgbClr val="FFC000"/>
              </a:solidFill>
              <a:effectLst>
                <a:glow rad="101600">
                  <a:srgbClr val="080808"/>
                </a:glow>
              </a:effectLst>
              <a:latin typeface="Monotype Corsiva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43000" y="416004"/>
            <a:ext cx="4876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  <a:effectLst>
                  <a:glow rad="101600">
                    <a:srgbClr val="080808"/>
                  </a:glow>
                </a:effectLst>
              </a:rPr>
              <a:t>SPIRITUAL</a:t>
            </a:r>
            <a:endParaRPr lang="en-US" sz="6600" b="1" dirty="0">
              <a:solidFill>
                <a:schemeClr val="bg1"/>
              </a:solidFill>
              <a:effectLst>
                <a:glow rad="101600">
                  <a:srgbClr val="080808"/>
                </a:glo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 rot="20744524">
            <a:off x="5256428" y="153976"/>
            <a:ext cx="38756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FFC000"/>
                </a:solidFill>
                <a:effectLst>
                  <a:glow rad="101600">
                    <a:srgbClr val="080808"/>
                  </a:glow>
                </a:effectLst>
                <a:latin typeface="Monotype Corsiva" pitchFamily="66" charset="0"/>
              </a:rPr>
              <a:t>Are You?</a:t>
            </a:r>
            <a:endParaRPr lang="en-US" sz="7200" b="1" dirty="0">
              <a:solidFill>
                <a:srgbClr val="FFC000"/>
              </a:solidFill>
              <a:effectLst>
                <a:glow rad="101600">
                  <a:srgbClr val="080808"/>
                </a:glow>
              </a:effectLst>
              <a:latin typeface="Monotype Corsiva" pitchFamily="66" charset="0"/>
            </a:endParaRPr>
          </a:p>
        </p:txBody>
      </p:sp>
      <p:sp>
        <p:nvSpPr>
          <p:cNvPr id="16" name="Pentagon 15"/>
          <p:cNvSpPr/>
          <p:nvPr/>
        </p:nvSpPr>
        <p:spPr>
          <a:xfrm>
            <a:off x="0" y="1371600"/>
            <a:ext cx="4114800" cy="762000"/>
          </a:xfrm>
          <a:prstGeom prst="homePlat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What it is not:</a:t>
            </a:r>
            <a:endParaRPr lang="en-US" sz="3600" b="1" dirty="0"/>
          </a:p>
        </p:txBody>
      </p:sp>
      <p:sp>
        <p:nvSpPr>
          <p:cNvPr id="19" name="Double Wave 18"/>
          <p:cNvSpPr/>
          <p:nvPr/>
        </p:nvSpPr>
        <p:spPr>
          <a:xfrm rot="21212568">
            <a:off x="3464113" y="1353894"/>
            <a:ext cx="2438400" cy="762000"/>
          </a:xfrm>
          <a:prstGeom prst="doubleWave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WordArt 12"/>
          <p:cNvSpPr>
            <a:spLocks noChangeArrowheads="1" noChangeShapeType="1" noTextEdit="1"/>
          </p:cNvSpPr>
          <p:nvPr/>
        </p:nvSpPr>
        <p:spPr bwMode="auto">
          <a:xfrm>
            <a:off x="3657600" y="1447800"/>
            <a:ext cx="2057400" cy="6096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27449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ysClr val="windowText" lastClr="000000"/>
                </a:solidFill>
                <a:effectLst>
                  <a:glow rad="63500">
                    <a:srgbClr val="FFFFFF"/>
                  </a:glow>
                </a:effectLst>
                <a:latin typeface="Arial Black"/>
              </a:rPr>
              <a:t>The Question?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0" y="3124200"/>
            <a:ext cx="4267200" cy="8318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marL="239713" indent="-239713" algn="just">
              <a:spcBef>
                <a:spcPct val="50000"/>
              </a:spcBef>
              <a:buFontTx/>
              <a:buChar char="•"/>
            </a:pPr>
            <a:r>
              <a:rPr lang="en-US" sz="2400" b="1">
                <a:solidFill>
                  <a:schemeClr val="bg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Do you love and care for your family.</a:t>
            </a: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0" y="4038600"/>
            <a:ext cx="4267200" cy="8318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marL="239713" indent="-239713" algn="just">
              <a:spcBef>
                <a:spcPct val="50000"/>
              </a:spcBef>
              <a:buFontTx/>
              <a:buChar char="•"/>
            </a:pPr>
            <a:r>
              <a:rPr lang="en-US" sz="2400" b="1">
                <a:solidFill>
                  <a:schemeClr val="bg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Do you express kindness to your fellowman.</a:t>
            </a: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4495800" y="2590800"/>
            <a:ext cx="43434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en-US" sz="2400" b="1" dirty="0">
                <a:solidFill>
                  <a:schemeClr val="bg1"/>
                </a:solidFill>
              </a:rPr>
              <a:t>"Therefore, </a:t>
            </a:r>
            <a:r>
              <a:rPr lang="en-US" sz="2400" b="1" dirty="0">
                <a:solidFill>
                  <a:srgbClr val="FFC000"/>
                </a:solidFill>
              </a:rPr>
              <a:t>when you do a charitable deed, do not sound a trumpet before you as the hypocrites do in the synagogues and in the streets, that they may have glory from men. </a:t>
            </a:r>
            <a:r>
              <a:rPr lang="en-US" sz="2400" b="1" dirty="0">
                <a:solidFill>
                  <a:schemeClr val="bg1"/>
                </a:solidFill>
              </a:rPr>
              <a:t>Assuredly, I say to you, they have their reward.      		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algn="just"/>
            <a:r>
              <a:rPr lang="en-US" sz="2400" b="1" dirty="0" smtClean="0">
                <a:solidFill>
                  <a:schemeClr val="bg1"/>
                </a:solidFill>
              </a:rPr>
              <a:t>                         - </a:t>
            </a:r>
            <a:r>
              <a:rPr lang="en-US" sz="2400" b="1" dirty="0">
                <a:solidFill>
                  <a:schemeClr val="bg1"/>
                </a:solidFill>
              </a:rPr>
              <a:t>Matthew 6:2.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14" grpId="0" animBg="1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" descr="http://www.openhandweb.org/files/openhand/images/mountain-meditation_0.jpg"/>
          <p:cNvPicPr>
            <a:picLocks noChangeAspect="1" noChangeArrowheads="1"/>
          </p:cNvPicPr>
          <p:nvPr/>
        </p:nvPicPr>
        <p:blipFill>
          <a:blip r:embed="rId2" cstate="print"/>
          <a:srcRect r="17427" b="4486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7" name="Rounded Rectangle 26"/>
          <p:cNvSpPr/>
          <p:nvPr/>
        </p:nvSpPr>
        <p:spPr>
          <a:xfrm>
            <a:off x="4419600" y="2362200"/>
            <a:ext cx="4648200" cy="4419600"/>
          </a:xfrm>
          <a:prstGeom prst="roundRect">
            <a:avLst>
              <a:gd name="adj" fmla="val 5245"/>
            </a:avLst>
          </a:prstGeom>
          <a:solidFill>
            <a:schemeClr val="tx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0" y="2209800"/>
            <a:ext cx="4267200" cy="8318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marL="239713" indent="-239713" algn="just">
              <a:spcBef>
                <a:spcPct val="50000"/>
              </a:spcBef>
              <a:buFontTx/>
              <a:buChar char="•"/>
            </a:pPr>
            <a:r>
              <a:rPr lang="en-US" sz="2400" b="1" dirty="0">
                <a:solidFill>
                  <a:schemeClr val="bg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Do you have good morals, and ethics.</a:t>
            </a:r>
          </a:p>
        </p:txBody>
      </p:sp>
      <p:sp>
        <p:nvSpPr>
          <p:cNvPr id="22" name="TextBox 21"/>
          <p:cNvSpPr txBox="1"/>
          <p:nvPr/>
        </p:nvSpPr>
        <p:spPr>
          <a:xfrm rot="20744524">
            <a:off x="-346942" y="-99213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FFC000"/>
                </a:solidFill>
                <a:effectLst>
                  <a:glow rad="101600">
                    <a:srgbClr val="080808"/>
                  </a:glow>
                </a:effectLst>
                <a:latin typeface="Monotype Corsiva" pitchFamily="66" charset="0"/>
              </a:rPr>
              <a:t>How</a:t>
            </a:r>
            <a:endParaRPr lang="en-US" sz="7200" b="1" dirty="0">
              <a:solidFill>
                <a:srgbClr val="FFC000"/>
              </a:solidFill>
              <a:effectLst>
                <a:glow rad="101600">
                  <a:srgbClr val="080808"/>
                </a:glow>
              </a:effectLst>
              <a:latin typeface="Monotype Corsiva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43000" y="416004"/>
            <a:ext cx="4876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  <a:effectLst>
                  <a:glow rad="101600">
                    <a:srgbClr val="080808"/>
                  </a:glow>
                </a:effectLst>
              </a:rPr>
              <a:t>SPIRITUAL</a:t>
            </a:r>
            <a:endParaRPr lang="en-US" sz="6600" b="1" dirty="0">
              <a:solidFill>
                <a:schemeClr val="bg1"/>
              </a:solidFill>
              <a:effectLst>
                <a:glow rad="101600">
                  <a:srgbClr val="080808"/>
                </a:glo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 rot="20744524">
            <a:off x="5256428" y="153976"/>
            <a:ext cx="38756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FFC000"/>
                </a:solidFill>
                <a:effectLst>
                  <a:glow rad="101600">
                    <a:srgbClr val="080808"/>
                  </a:glow>
                </a:effectLst>
                <a:latin typeface="Monotype Corsiva" pitchFamily="66" charset="0"/>
              </a:rPr>
              <a:t>Are You?</a:t>
            </a:r>
            <a:endParaRPr lang="en-US" sz="7200" b="1" dirty="0">
              <a:solidFill>
                <a:srgbClr val="FFC000"/>
              </a:solidFill>
              <a:effectLst>
                <a:glow rad="101600">
                  <a:srgbClr val="080808"/>
                </a:glow>
              </a:effectLst>
              <a:latin typeface="Monotype Corsiva" pitchFamily="66" charset="0"/>
            </a:endParaRPr>
          </a:p>
        </p:txBody>
      </p:sp>
      <p:sp>
        <p:nvSpPr>
          <p:cNvPr id="16" name="Pentagon 15"/>
          <p:cNvSpPr/>
          <p:nvPr/>
        </p:nvSpPr>
        <p:spPr>
          <a:xfrm>
            <a:off x="0" y="1371600"/>
            <a:ext cx="4114800" cy="762000"/>
          </a:xfrm>
          <a:prstGeom prst="homePlat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What it is not:</a:t>
            </a:r>
            <a:endParaRPr lang="en-US" sz="3600" b="1" dirty="0"/>
          </a:p>
        </p:txBody>
      </p:sp>
      <p:sp>
        <p:nvSpPr>
          <p:cNvPr id="19" name="Double Wave 18"/>
          <p:cNvSpPr/>
          <p:nvPr/>
        </p:nvSpPr>
        <p:spPr>
          <a:xfrm rot="21212568">
            <a:off x="3464113" y="1353894"/>
            <a:ext cx="2438400" cy="762000"/>
          </a:xfrm>
          <a:prstGeom prst="doubleWave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WordArt 12"/>
          <p:cNvSpPr>
            <a:spLocks noChangeArrowheads="1" noChangeShapeType="1" noTextEdit="1"/>
          </p:cNvSpPr>
          <p:nvPr/>
        </p:nvSpPr>
        <p:spPr bwMode="auto">
          <a:xfrm>
            <a:off x="3657600" y="1447800"/>
            <a:ext cx="2057400" cy="6096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27449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ysClr val="windowText" lastClr="000000"/>
                </a:solidFill>
                <a:effectLst>
                  <a:glow rad="63500">
                    <a:srgbClr val="FFFFFF"/>
                  </a:glow>
                </a:effectLst>
                <a:latin typeface="Arial Black"/>
              </a:rPr>
              <a:t>The Question?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0" y="3124200"/>
            <a:ext cx="4267200" cy="8318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marL="239713" indent="-239713" algn="just">
              <a:spcBef>
                <a:spcPct val="50000"/>
              </a:spcBef>
              <a:buFontTx/>
              <a:buChar char="•"/>
            </a:pPr>
            <a:r>
              <a:rPr lang="en-US" sz="2400" b="1">
                <a:solidFill>
                  <a:schemeClr val="bg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Do you love and care for your family.</a:t>
            </a: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0" y="4038600"/>
            <a:ext cx="4267200" cy="8318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marL="239713" indent="-239713" algn="just">
              <a:spcBef>
                <a:spcPct val="50000"/>
              </a:spcBef>
              <a:buFontTx/>
              <a:buChar char="•"/>
            </a:pPr>
            <a:r>
              <a:rPr lang="en-US" sz="2400" b="1">
                <a:solidFill>
                  <a:schemeClr val="bg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Do you express kindness to your fellowman.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0" y="4953000"/>
            <a:ext cx="4267200" cy="8318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marL="239713" indent="-239713" algn="just">
              <a:spcBef>
                <a:spcPct val="50000"/>
              </a:spcBef>
              <a:buFontTx/>
              <a:buChar char="•"/>
            </a:pPr>
            <a:r>
              <a:rPr lang="en-US" sz="2400" b="1" dirty="0">
                <a:solidFill>
                  <a:schemeClr val="bg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Do you work hard, or are you a good manager.</a:t>
            </a:r>
          </a:p>
        </p:txBody>
      </p:sp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4495800" y="2438400"/>
            <a:ext cx="4419600" cy="400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en-US" sz="2400" b="1" dirty="0">
                <a:solidFill>
                  <a:schemeClr val="bg1"/>
                </a:solidFill>
              </a:rPr>
              <a:t>19 'And I will say to my soul, </a:t>
            </a:r>
            <a:r>
              <a:rPr lang="en-US" sz="2400" b="1" dirty="0">
                <a:solidFill>
                  <a:srgbClr val="FFC000"/>
                </a:solidFill>
              </a:rPr>
              <a:t>"Soul, you have many goods laid up for many years; take your ease; eat, drink, and be merry."‘ </a:t>
            </a:r>
            <a:endParaRPr lang="en-US" sz="2400" b="1" dirty="0" smtClean="0">
              <a:solidFill>
                <a:srgbClr val="FFC000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en-US" sz="2400" b="1" dirty="0" smtClean="0">
                <a:solidFill>
                  <a:schemeClr val="bg1"/>
                </a:solidFill>
              </a:rPr>
              <a:t>20 </a:t>
            </a:r>
            <a:r>
              <a:rPr lang="en-US" sz="2400" b="1" dirty="0">
                <a:solidFill>
                  <a:srgbClr val="FFC000"/>
                </a:solidFill>
              </a:rPr>
              <a:t>"But God said to him, 'Fool!</a:t>
            </a:r>
            <a:r>
              <a:rPr lang="en-US" sz="2400" b="1" dirty="0">
                <a:solidFill>
                  <a:schemeClr val="bg1"/>
                </a:solidFill>
              </a:rPr>
              <a:t> This night your soul will be required of you; then whose        will those things be which  you </a:t>
            </a:r>
            <a:r>
              <a:rPr lang="en-US" sz="2400" b="1" dirty="0" smtClean="0">
                <a:solidFill>
                  <a:schemeClr val="bg1"/>
                </a:solidFill>
              </a:rPr>
              <a:t>have provided</a:t>
            </a:r>
            <a:r>
              <a:rPr lang="en-US" sz="2400" b="1" dirty="0">
                <a:solidFill>
                  <a:schemeClr val="bg1"/>
                </a:solidFill>
              </a:rPr>
              <a:t>?‘                             	       </a:t>
            </a:r>
            <a:r>
              <a:rPr lang="en-US" sz="2400" b="1" dirty="0" smtClean="0">
                <a:solidFill>
                  <a:schemeClr val="bg1"/>
                </a:solidFill>
              </a:rPr>
              <a:t>     - </a:t>
            </a:r>
            <a:r>
              <a:rPr lang="en-US" sz="2400" b="1" dirty="0">
                <a:solidFill>
                  <a:schemeClr val="bg1"/>
                </a:solidFill>
              </a:rPr>
              <a:t>Luke 12:19-20.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17" grpId="0" animBg="1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" descr="http://www.openhandweb.org/files/openhand/images/mountain-meditation_0.jpg"/>
          <p:cNvPicPr>
            <a:picLocks noChangeAspect="1" noChangeArrowheads="1"/>
          </p:cNvPicPr>
          <p:nvPr/>
        </p:nvPicPr>
        <p:blipFill>
          <a:blip r:embed="rId2" cstate="print"/>
          <a:srcRect r="17427" b="4486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7" name="Rounded Rectangle 26"/>
          <p:cNvSpPr/>
          <p:nvPr/>
        </p:nvSpPr>
        <p:spPr>
          <a:xfrm>
            <a:off x="4419600" y="2362200"/>
            <a:ext cx="4648200" cy="4419600"/>
          </a:xfrm>
          <a:prstGeom prst="roundRect">
            <a:avLst>
              <a:gd name="adj" fmla="val 5245"/>
            </a:avLst>
          </a:prstGeom>
          <a:solidFill>
            <a:schemeClr val="tx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0" y="2209800"/>
            <a:ext cx="4267200" cy="8318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marL="239713" indent="-239713" algn="just">
              <a:spcBef>
                <a:spcPct val="50000"/>
              </a:spcBef>
              <a:buFontTx/>
              <a:buChar char="•"/>
            </a:pPr>
            <a:r>
              <a:rPr lang="en-US" sz="2400" b="1" dirty="0">
                <a:solidFill>
                  <a:schemeClr val="bg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Do you have good morals, and ethics.</a:t>
            </a:r>
          </a:p>
        </p:txBody>
      </p:sp>
      <p:sp>
        <p:nvSpPr>
          <p:cNvPr id="22" name="TextBox 21"/>
          <p:cNvSpPr txBox="1"/>
          <p:nvPr/>
        </p:nvSpPr>
        <p:spPr>
          <a:xfrm rot="20744524">
            <a:off x="-346942" y="-99213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FFC000"/>
                </a:solidFill>
                <a:effectLst>
                  <a:glow rad="101600">
                    <a:srgbClr val="080808"/>
                  </a:glow>
                </a:effectLst>
                <a:latin typeface="Monotype Corsiva" pitchFamily="66" charset="0"/>
              </a:rPr>
              <a:t>How</a:t>
            </a:r>
            <a:endParaRPr lang="en-US" sz="7200" b="1" dirty="0">
              <a:solidFill>
                <a:srgbClr val="FFC000"/>
              </a:solidFill>
              <a:effectLst>
                <a:glow rad="101600">
                  <a:srgbClr val="080808"/>
                </a:glow>
              </a:effectLst>
              <a:latin typeface="Monotype Corsiva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43000" y="416004"/>
            <a:ext cx="4876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  <a:effectLst>
                  <a:glow rad="101600">
                    <a:srgbClr val="080808"/>
                  </a:glow>
                </a:effectLst>
              </a:rPr>
              <a:t>SPIRITUAL</a:t>
            </a:r>
            <a:endParaRPr lang="en-US" sz="6600" b="1" dirty="0">
              <a:solidFill>
                <a:schemeClr val="bg1"/>
              </a:solidFill>
              <a:effectLst>
                <a:glow rad="101600">
                  <a:srgbClr val="080808"/>
                </a:glo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 rot="20744524">
            <a:off x="5256428" y="153976"/>
            <a:ext cx="38756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FFC000"/>
                </a:solidFill>
                <a:effectLst>
                  <a:glow rad="101600">
                    <a:srgbClr val="080808"/>
                  </a:glow>
                </a:effectLst>
                <a:latin typeface="Monotype Corsiva" pitchFamily="66" charset="0"/>
              </a:rPr>
              <a:t>Are You?</a:t>
            </a:r>
            <a:endParaRPr lang="en-US" sz="7200" b="1" dirty="0">
              <a:solidFill>
                <a:srgbClr val="FFC000"/>
              </a:solidFill>
              <a:effectLst>
                <a:glow rad="101600">
                  <a:srgbClr val="080808"/>
                </a:glow>
              </a:effectLst>
              <a:latin typeface="Monotype Corsiva" pitchFamily="66" charset="0"/>
            </a:endParaRPr>
          </a:p>
        </p:txBody>
      </p:sp>
      <p:sp>
        <p:nvSpPr>
          <p:cNvPr id="16" name="Pentagon 15"/>
          <p:cNvSpPr/>
          <p:nvPr/>
        </p:nvSpPr>
        <p:spPr>
          <a:xfrm>
            <a:off x="0" y="1371600"/>
            <a:ext cx="4114800" cy="762000"/>
          </a:xfrm>
          <a:prstGeom prst="homePlat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What it is not:</a:t>
            </a:r>
            <a:endParaRPr lang="en-US" sz="3600" b="1" dirty="0"/>
          </a:p>
        </p:txBody>
      </p:sp>
      <p:sp>
        <p:nvSpPr>
          <p:cNvPr id="19" name="Double Wave 18"/>
          <p:cNvSpPr/>
          <p:nvPr/>
        </p:nvSpPr>
        <p:spPr>
          <a:xfrm rot="21212568">
            <a:off x="3464113" y="1353894"/>
            <a:ext cx="2438400" cy="762000"/>
          </a:xfrm>
          <a:prstGeom prst="doubleWave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WordArt 12"/>
          <p:cNvSpPr>
            <a:spLocks noChangeArrowheads="1" noChangeShapeType="1" noTextEdit="1"/>
          </p:cNvSpPr>
          <p:nvPr/>
        </p:nvSpPr>
        <p:spPr bwMode="auto">
          <a:xfrm>
            <a:off x="3657600" y="1447800"/>
            <a:ext cx="2057400" cy="6096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27449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ysClr val="windowText" lastClr="000000"/>
                </a:solidFill>
                <a:effectLst>
                  <a:glow rad="63500">
                    <a:srgbClr val="FFFFFF"/>
                  </a:glow>
                </a:effectLst>
                <a:latin typeface="Arial Black"/>
              </a:rPr>
              <a:t>The Question?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0" y="3124200"/>
            <a:ext cx="4267200" cy="8318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marL="239713" indent="-239713" algn="just">
              <a:spcBef>
                <a:spcPct val="50000"/>
              </a:spcBef>
              <a:buFontTx/>
              <a:buChar char="•"/>
            </a:pPr>
            <a:r>
              <a:rPr lang="en-US" sz="2400" b="1">
                <a:solidFill>
                  <a:schemeClr val="bg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Do you love and care for your family.</a:t>
            </a: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0" y="4038600"/>
            <a:ext cx="4267200" cy="8318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marL="239713" indent="-239713" algn="just">
              <a:spcBef>
                <a:spcPct val="50000"/>
              </a:spcBef>
              <a:buFontTx/>
              <a:buChar char="•"/>
            </a:pPr>
            <a:r>
              <a:rPr lang="en-US" sz="2400" b="1">
                <a:solidFill>
                  <a:schemeClr val="bg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Do you express kindness to your fellowman.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0" y="4953000"/>
            <a:ext cx="4267200" cy="8318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marL="239713" indent="-239713" algn="just">
              <a:spcBef>
                <a:spcPct val="50000"/>
              </a:spcBef>
              <a:buFontTx/>
              <a:buChar char="•"/>
            </a:pPr>
            <a:r>
              <a:rPr lang="en-US" sz="2400" b="1" dirty="0">
                <a:solidFill>
                  <a:schemeClr val="bg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Do you work hard, or are you a good manager.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0" y="5867400"/>
            <a:ext cx="4267200" cy="8318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marL="239713" indent="-239713" algn="just">
              <a:spcBef>
                <a:spcPct val="50000"/>
              </a:spcBef>
              <a:buFontTx/>
              <a:buChar char="•"/>
            </a:pPr>
            <a:r>
              <a:rPr lang="en-US" sz="2400" b="1" dirty="0">
                <a:solidFill>
                  <a:schemeClr val="bg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Do you attend the services of the church.</a:t>
            </a:r>
          </a:p>
        </p:txBody>
      </p:sp>
      <p:sp>
        <p:nvSpPr>
          <p:cNvPr id="25" name="Text Box 19"/>
          <p:cNvSpPr txBox="1">
            <a:spLocks noChangeArrowheads="1"/>
          </p:cNvSpPr>
          <p:nvPr/>
        </p:nvSpPr>
        <p:spPr bwMode="auto">
          <a:xfrm>
            <a:off x="4495800" y="2895600"/>
            <a:ext cx="4495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en-US" sz="2400" b="1" dirty="0">
                <a:solidFill>
                  <a:schemeClr val="bg1"/>
                </a:solidFill>
              </a:rPr>
              <a:t>8 'These people draw near to Me with their mouth, And honor Me with their lips, But </a:t>
            </a:r>
            <a:r>
              <a:rPr lang="en-US" sz="2400" b="1" dirty="0">
                <a:solidFill>
                  <a:srgbClr val="FFC000"/>
                </a:solidFill>
              </a:rPr>
              <a:t>their heart </a:t>
            </a:r>
            <a:r>
              <a:rPr lang="en-US" sz="2400" b="1" dirty="0" smtClean="0">
                <a:solidFill>
                  <a:srgbClr val="FFC000"/>
                </a:solidFill>
              </a:rPr>
              <a:t>is far </a:t>
            </a:r>
            <a:r>
              <a:rPr lang="en-US" sz="2400" b="1" dirty="0">
                <a:solidFill>
                  <a:srgbClr val="FFC000"/>
                </a:solidFill>
              </a:rPr>
              <a:t>from Me. </a:t>
            </a:r>
            <a:endParaRPr lang="en-US" sz="2400" b="1" dirty="0" smtClean="0">
              <a:solidFill>
                <a:srgbClr val="FFC000"/>
              </a:solidFill>
            </a:endParaRPr>
          </a:p>
          <a:p>
            <a:pPr algn="just"/>
            <a:r>
              <a:rPr lang="en-US" sz="2400" b="1" dirty="0" smtClean="0">
                <a:solidFill>
                  <a:schemeClr val="bg1"/>
                </a:solidFill>
              </a:rPr>
              <a:t>9 </a:t>
            </a:r>
            <a:r>
              <a:rPr lang="en-US" sz="2400" b="1" dirty="0">
                <a:solidFill>
                  <a:schemeClr val="bg1"/>
                </a:solidFill>
              </a:rPr>
              <a:t>And </a:t>
            </a:r>
            <a:r>
              <a:rPr lang="en-US" sz="2400" b="1" dirty="0" smtClean="0">
                <a:solidFill>
                  <a:srgbClr val="FFC000"/>
                </a:solidFill>
              </a:rPr>
              <a:t>in vain </a:t>
            </a:r>
            <a:r>
              <a:rPr lang="en-US" sz="2400" b="1" dirty="0">
                <a:solidFill>
                  <a:srgbClr val="FFC000"/>
                </a:solidFill>
              </a:rPr>
              <a:t>they worship Me, Teaching as </a:t>
            </a:r>
            <a:r>
              <a:rPr lang="en-US" sz="2400" b="1" dirty="0" smtClean="0">
                <a:solidFill>
                  <a:srgbClr val="FFC000"/>
                </a:solidFill>
              </a:rPr>
              <a:t>doctrines the commandments </a:t>
            </a:r>
            <a:r>
              <a:rPr lang="en-US" sz="2400" b="1" dirty="0">
                <a:solidFill>
                  <a:srgbClr val="FFC000"/>
                </a:solidFill>
              </a:rPr>
              <a:t>of men.'           </a:t>
            </a:r>
            <a:r>
              <a:rPr lang="en-US" sz="2400" b="1" dirty="0">
                <a:solidFill>
                  <a:schemeClr val="bg1"/>
                </a:solidFill>
              </a:rPr>
              <a:t>	     </a:t>
            </a:r>
            <a:r>
              <a:rPr lang="en-US" sz="2400" b="1" dirty="0" smtClean="0">
                <a:solidFill>
                  <a:schemeClr val="bg1"/>
                </a:solidFill>
              </a:rPr>
              <a:t>     - </a:t>
            </a:r>
            <a:r>
              <a:rPr lang="en-US" sz="2400" b="1" dirty="0">
                <a:solidFill>
                  <a:schemeClr val="bg1"/>
                </a:solidFill>
              </a:rPr>
              <a:t>Matthew 15:8-9.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15" grpId="0" animBg="1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" descr="http://www.openhandweb.org/files/openhand/images/mountain-meditation_0.jpg"/>
          <p:cNvPicPr>
            <a:picLocks noChangeAspect="1" noChangeArrowheads="1"/>
          </p:cNvPicPr>
          <p:nvPr/>
        </p:nvPicPr>
        <p:blipFill>
          <a:blip r:embed="rId2" cstate="print"/>
          <a:srcRect r="17427" b="4486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8" name="Pentagon 27"/>
          <p:cNvSpPr/>
          <p:nvPr/>
        </p:nvSpPr>
        <p:spPr>
          <a:xfrm flipH="1">
            <a:off x="5029200" y="1371600"/>
            <a:ext cx="4114800" cy="762000"/>
          </a:xfrm>
          <a:prstGeom prst="homePlate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What it is:</a:t>
            </a:r>
            <a:endParaRPr lang="en-US" sz="3600" b="1" dirty="0"/>
          </a:p>
        </p:txBody>
      </p:sp>
      <p:sp>
        <p:nvSpPr>
          <p:cNvPr id="27" name="Rounded Rectangle 26"/>
          <p:cNvSpPr/>
          <p:nvPr/>
        </p:nvSpPr>
        <p:spPr>
          <a:xfrm>
            <a:off x="76200" y="2362200"/>
            <a:ext cx="4648200" cy="4419600"/>
          </a:xfrm>
          <a:prstGeom prst="roundRect">
            <a:avLst>
              <a:gd name="adj" fmla="val 5245"/>
            </a:avLst>
          </a:prstGeom>
          <a:solidFill>
            <a:schemeClr val="tx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 rot="20744524">
            <a:off x="-346942" y="-99213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FFC000"/>
                </a:solidFill>
                <a:effectLst>
                  <a:glow rad="101600">
                    <a:srgbClr val="080808"/>
                  </a:glow>
                </a:effectLst>
                <a:latin typeface="Monotype Corsiva" pitchFamily="66" charset="0"/>
              </a:rPr>
              <a:t>How</a:t>
            </a:r>
            <a:endParaRPr lang="en-US" sz="7200" b="1" dirty="0">
              <a:solidFill>
                <a:srgbClr val="FFC000"/>
              </a:solidFill>
              <a:effectLst>
                <a:glow rad="101600">
                  <a:srgbClr val="080808"/>
                </a:glow>
              </a:effectLst>
              <a:latin typeface="Monotype Corsiva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43000" y="416004"/>
            <a:ext cx="4876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  <a:effectLst>
                  <a:glow rad="101600">
                    <a:srgbClr val="080808"/>
                  </a:glow>
                </a:effectLst>
              </a:rPr>
              <a:t>SPIRITUAL</a:t>
            </a:r>
            <a:endParaRPr lang="en-US" sz="6600" b="1" dirty="0">
              <a:solidFill>
                <a:schemeClr val="bg1"/>
              </a:solidFill>
              <a:effectLst>
                <a:glow rad="101600">
                  <a:srgbClr val="080808"/>
                </a:glo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 rot="20744524">
            <a:off x="5256428" y="153976"/>
            <a:ext cx="38756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FFC000"/>
                </a:solidFill>
                <a:effectLst>
                  <a:glow rad="101600">
                    <a:srgbClr val="080808"/>
                  </a:glow>
                </a:effectLst>
                <a:latin typeface="Monotype Corsiva" pitchFamily="66" charset="0"/>
              </a:rPr>
              <a:t>Are You?</a:t>
            </a:r>
            <a:endParaRPr lang="en-US" sz="7200" b="1" dirty="0">
              <a:solidFill>
                <a:srgbClr val="FFC000"/>
              </a:solidFill>
              <a:effectLst>
                <a:glow rad="101600">
                  <a:srgbClr val="080808"/>
                </a:glow>
              </a:effectLst>
              <a:latin typeface="Monotype Corsiva" pitchFamily="66" charset="0"/>
            </a:endParaRPr>
          </a:p>
        </p:txBody>
      </p:sp>
      <p:sp>
        <p:nvSpPr>
          <p:cNvPr id="16" name="Pentagon 15"/>
          <p:cNvSpPr/>
          <p:nvPr/>
        </p:nvSpPr>
        <p:spPr>
          <a:xfrm>
            <a:off x="0" y="1371600"/>
            <a:ext cx="4114800" cy="762000"/>
          </a:xfrm>
          <a:prstGeom prst="homePlat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What it is not:</a:t>
            </a:r>
            <a:endParaRPr lang="en-US" sz="3600" b="1" dirty="0"/>
          </a:p>
        </p:txBody>
      </p:sp>
      <p:sp>
        <p:nvSpPr>
          <p:cNvPr id="19" name="Double Wave 18"/>
          <p:cNvSpPr/>
          <p:nvPr/>
        </p:nvSpPr>
        <p:spPr>
          <a:xfrm rot="21212568">
            <a:off x="3464113" y="1353894"/>
            <a:ext cx="2438400" cy="762000"/>
          </a:xfrm>
          <a:prstGeom prst="doubleWave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WordArt 12"/>
          <p:cNvSpPr>
            <a:spLocks noChangeArrowheads="1" noChangeShapeType="1" noTextEdit="1"/>
          </p:cNvSpPr>
          <p:nvPr/>
        </p:nvSpPr>
        <p:spPr bwMode="auto">
          <a:xfrm>
            <a:off x="3657600" y="1447800"/>
            <a:ext cx="2057400" cy="6096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27449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ysClr val="windowText" lastClr="000000"/>
                </a:solidFill>
                <a:effectLst>
                  <a:glow rad="63500">
                    <a:srgbClr val="FFFFFF"/>
                  </a:glow>
                </a:effectLst>
                <a:latin typeface="Arial Black"/>
              </a:rPr>
              <a:t>The Question?</a:t>
            </a: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4876800" y="2209800"/>
            <a:ext cx="4267200" cy="831850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marL="239713" indent="-239713" algn="just">
              <a:spcBef>
                <a:spcPct val="50000"/>
              </a:spcBef>
              <a:buFontTx/>
              <a:buChar char="•"/>
            </a:pPr>
            <a:r>
              <a:rPr lang="en-US" sz="2400" b="1" dirty="0">
                <a:solidFill>
                  <a:schemeClr val="bg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How much do you long for God?</a:t>
            </a:r>
          </a:p>
        </p:txBody>
      </p:sp>
      <p:sp>
        <p:nvSpPr>
          <p:cNvPr id="26" name="Text Box 21"/>
          <p:cNvSpPr txBox="1">
            <a:spLocks noChangeArrowheads="1"/>
          </p:cNvSpPr>
          <p:nvPr/>
        </p:nvSpPr>
        <p:spPr bwMode="auto">
          <a:xfrm>
            <a:off x="228600" y="2896612"/>
            <a:ext cx="43434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en-US" sz="2400" b="1" dirty="0">
                <a:solidFill>
                  <a:schemeClr val="bg1"/>
                </a:solidFill>
              </a:rPr>
              <a:t>So he answered and said," </a:t>
            </a:r>
            <a:r>
              <a:rPr lang="en-US" sz="2400" b="1" dirty="0">
                <a:solidFill>
                  <a:srgbClr val="FFC000"/>
                </a:solidFill>
              </a:rPr>
              <a:t>'You shall love the LORD your God </a:t>
            </a:r>
            <a:r>
              <a:rPr lang="en-US" sz="2400" b="1" dirty="0">
                <a:solidFill>
                  <a:schemeClr val="bg1"/>
                </a:solidFill>
              </a:rPr>
              <a:t>with all your </a:t>
            </a:r>
            <a:r>
              <a:rPr lang="en-US" sz="2400" b="1" dirty="0">
                <a:solidFill>
                  <a:srgbClr val="FFC000"/>
                </a:solidFill>
              </a:rPr>
              <a:t>heart, </a:t>
            </a:r>
            <a:r>
              <a:rPr lang="en-US" sz="2400" b="1" dirty="0">
                <a:solidFill>
                  <a:schemeClr val="bg1"/>
                </a:solidFill>
              </a:rPr>
              <a:t>with all your </a:t>
            </a:r>
            <a:r>
              <a:rPr lang="en-US" sz="2400" b="1" dirty="0">
                <a:solidFill>
                  <a:srgbClr val="FFC000"/>
                </a:solidFill>
              </a:rPr>
              <a:t>soul,</a:t>
            </a:r>
            <a:r>
              <a:rPr lang="en-US" sz="2400" b="1" dirty="0">
                <a:solidFill>
                  <a:schemeClr val="bg1"/>
                </a:solidFill>
              </a:rPr>
              <a:t> with all your </a:t>
            </a:r>
            <a:r>
              <a:rPr lang="en-US" sz="2400" b="1" dirty="0">
                <a:solidFill>
                  <a:srgbClr val="FFC000"/>
                </a:solidFill>
              </a:rPr>
              <a:t>strength,</a:t>
            </a:r>
            <a:r>
              <a:rPr lang="en-US" sz="2400" b="1" dirty="0">
                <a:solidFill>
                  <a:schemeClr val="bg1"/>
                </a:solidFill>
              </a:rPr>
              <a:t> and with all your </a:t>
            </a:r>
            <a:r>
              <a:rPr lang="en-US" sz="2400" b="1" dirty="0">
                <a:solidFill>
                  <a:srgbClr val="FFC000"/>
                </a:solidFill>
              </a:rPr>
              <a:t>mind,' </a:t>
            </a:r>
            <a:r>
              <a:rPr lang="en-US" sz="2400" b="1" dirty="0">
                <a:solidFill>
                  <a:schemeClr val="bg1"/>
                </a:solidFill>
              </a:rPr>
              <a:t>and 'your neighbor as yourself.' 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</a:rPr>
              <a:t>		  </a:t>
            </a:r>
            <a:r>
              <a:rPr lang="en-US" sz="2400" b="1" dirty="0" smtClean="0">
                <a:solidFill>
                  <a:schemeClr val="bg1"/>
                </a:solidFill>
              </a:rPr>
              <a:t>   - </a:t>
            </a:r>
            <a:r>
              <a:rPr lang="en-US" sz="2400" b="1" dirty="0">
                <a:solidFill>
                  <a:schemeClr val="bg1"/>
                </a:solidFill>
              </a:rPr>
              <a:t>Luke 10:27.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7" grpId="0" animBg="1"/>
      <p:bldP spid="20" grpId="0" animBg="1"/>
      <p:bldP spid="26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</TotalTime>
  <Words>1182</Words>
  <Application>Microsoft Office PowerPoint</Application>
  <PresentationFormat>On-screen Show (4:3)</PresentationFormat>
  <Paragraphs>136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Tim Shepherd</dc:creator>
  <cp:lastModifiedBy>church of Christ</cp:lastModifiedBy>
  <cp:revision>43</cp:revision>
  <dcterms:created xsi:type="dcterms:W3CDTF">2007-04-01T13:19:58Z</dcterms:created>
  <dcterms:modified xsi:type="dcterms:W3CDTF">2016-08-22T00:23:46Z</dcterms:modified>
</cp:coreProperties>
</file>