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3" r:id="rId3"/>
    <p:sldId id="280" r:id="rId4"/>
    <p:sldId id="264" r:id="rId5"/>
    <p:sldId id="267" r:id="rId6"/>
    <p:sldId id="268" r:id="rId7"/>
    <p:sldId id="269" r:id="rId8"/>
    <p:sldId id="281" r:id="rId9"/>
    <p:sldId id="265" r:id="rId10"/>
    <p:sldId id="266" r:id="rId11"/>
    <p:sldId id="263" r:id="rId12"/>
    <p:sldId id="261" r:id="rId13"/>
    <p:sldId id="270" r:id="rId14"/>
    <p:sldId id="271" r:id="rId15"/>
    <p:sldId id="273" r:id="rId16"/>
    <p:sldId id="274" r:id="rId17"/>
    <p:sldId id="275" r:id="rId18"/>
    <p:sldId id="276" r:id="rId19"/>
    <p:sldId id="277" r:id="rId20"/>
    <p:sldId id="278"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0000"/>
    <a:srgbClr val="FF0000"/>
    <a:srgbClr val="0808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8" d="100"/>
          <a:sy n="68" d="100"/>
        </p:scale>
        <p:origin x="-49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82A729-993B-49D0-9F36-6AD02F88DB73}" type="datetimeFigureOut">
              <a:rPr lang="en-US" smtClean="0"/>
              <a:pPr/>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1FEF04-8C44-490A-B3BA-B7B441E9DCC1}" type="slidenum">
              <a:rPr lang="en-US" smtClean="0"/>
              <a:pPr/>
              <a:t>‹#›</a:t>
            </a:fld>
            <a:endParaRPr lang="en-US" dirty="0"/>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2A729-993B-49D0-9F36-6AD02F88DB73}" type="datetimeFigureOut">
              <a:rPr lang="en-US" smtClean="0"/>
              <a:pPr/>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1FEF04-8C44-490A-B3BA-B7B441E9DCC1}" type="slidenum">
              <a:rPr lang="en-US" smtClean="0"/>
              <a:pPr/>
              <a:t>‹#›</a:t>
            </a:fld>
            <a:endParaRPr lang="en-US"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2A729-993B-49D0-9F36-6AD02F88DB73}" type="datetimeFigureOut">
              <a:rPr lang="en-US" smtClean="0"/>
              <a:pPr/>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1FEF04-8C44-490A-B3BA-B7B441E9DCC1}" type="slidenum">
              <a:rPr lang="en-US" smtClean="0"/>
              <a:pPr/>
              <a:t>‹#›</a:t>
            </a:fld>
            <a:endParaRPr lang="en-US"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82A729-993B-49D0-9F36-6AD02F88DB73}" type="datetimeFigureOut">
              <a:rPr lang="en-US" smtClean="0"/>
              <a:pPr/>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1FEF04-8C44-490A-B3BA-B7B441E9DCC1}" type="slidenum">
              <a:rPr lang="en-US" smtClean="0"/>
              <a:pPr/>
              <a:t>‹#›</a:t>
            </a:fld>
            <a:endParaRPr lang="en-US"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82A729-993B-49D0-9F36-6AD02F88DB73}" type="datetimeFigureOut">
              <a:rPr lang="en-US" smtClean="0"/>
              <a:pPr/>
              <a:t>8/22/2016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1FEF04-8C44-490A-B3BA-B7B441E9DCC1}" type="slidenum">
              <a:rPr lang="en-US" smtClean="0"/>
              <a:pPr/>
              <a:t>‹#›</a:t>
            </a:fld>
            <a:endParaRPr lang="en-US" dirty="0"/>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82A729-993B-49D0-9F36-6AD02F88DB73}" type="datetimeFigureOut">
              <a:rPr lang="en-US" smtClean="0"/>
              <a:pPr/>
              <a:t>8/22/2016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1FEF04-8C44-490A-B3BA-B7B441E9DCC1}" type="slidenum">
              <a:rPr lang="en-US" smtClean="0"/>
              <a:pPr/>
              <a:t>‹#›</a:t>
            </a:fld>
            <a:endParaRPr lang="en-US"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82A729-993B-49D0-9F36-6AD02F88DB73}" type="datetimeFigureOut">
              <a:rPr lang="en-US" smtClean="0"/>
              <a:pPr/>
              <a:t>8/22/2016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1FEF04-8C44-490A-B3BA-B7B441E9DCC1}" type="slidenum">
              <a:rPr lang="en-US" smtClean="0"/>
              <a:pPr/>
              <a:t>‹#›</a:t>
            </a:fld>
            <a:endParaRPr lang="en-US"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82A729-993B-49D0-9F36-6AD02F88DB73}" type="datetimeFigureOut">
              <a:rPr lang="en-US" smtClean="0"/>
              <a:pPr/>
              <a:t>8/22/2016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1FEF04-8C44-490A-B3BA-B7B441E9DCC1}" type="slidenum">
              <a:rPr lang="en-US" smtClean="0"/>
              <a:pPr/>
              <a:t>‹#›</a:t>
            </a:fld>
            <a:endParaRPr lang="en-US"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2A729-993B-49D0-9F36-6AD02F88DB73}" type="datetimeFigureOut">
              <a:rPr lang="en-US" smtClean="0"/>
              <a:pPr/>
              <a:t>8/22/2016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1FEF04-8C44-490A-B3BA-B7B441E9DCC1}" type="slidenum">
              <a:rPr lang="en-US" smtClean="0"/>
              <a:pPr/>
              <a:t>‹#›</a:t>
            </a:fld>
            <a:endParaRPr lang="en-US"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2A729-993B-49D0-9F36-6AD02F88DB73}" type="datetimeFigureOut">
              <a:rPr lang="en-US" smtClean="0"/>
              <a:pPr/>
              <a:t>8/22/2016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1FEF04-8C44-490A-B3BA-B7B441E9DCC1}" type="slidenum">
              <a:rPr lang="en-US" smtClean="0"/>
              <a:pPr/>
              <a:t>‹#›</a:t>
            </a:fld>
            <a:endParaRPr lang="en-US"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2A729-993B-49D0-9F36-6AD02F88DB73}" type="datetimeFigureOut">
              <a:rPr lang="en-US" smtClean="0"/>
              <a:pPr/>
              <a:t>8/22/2016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1FEF04-8C44-490A-B3BA-B7B441E9DCC1}" type="slidenum">
              <a:rPr lang="en-US" smtClean="0"/>
              <a:pPr/>
              <a:t>‹#›</a:t>
            </a:fld>
            <a:endParaRPr lang="en-US"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2A729-993B-49D0-9F36-6AD02F88DB73}" type="datetimeFigureOut">
              <a:rPr lang="en-US" smtClean="0"/>
              <a:pPr/>
              <a:t>8/22/2016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FEF04-8C44-490A-B3BA-B7B441E9DCC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l="14820" t="37680" r="48010" b="19200"/>
          <a:stretch>
            <a:fillRect/>
          </a:stretch>
        </p:blipFill>
        <p:spPr bwMode="auto">
          <a:xfrm>
            <a:off x="0" y="1"/>
            <a:ext cx="4531790" cy="6858000"/>
          </a:xfrm>
          <a:prstGeom prst="rect">
            <a:avLst/>
          </a:prstGeom>
          <a:noFill/>
          <a:ln w="9525">
            <a:noFill/>
            <a:miter lim="800000"/>
            <a:headEnd/>
            <a:tailEnd/>
          </a:ln>
        </p:spPr>
      </p:pic>
      <p:sp>
        <p:nvSpPr>
          <p:cNvPr id="4" name="TextBox 3"/>
          <p:cNvSpPr txBox="1"/>
          <p:nvPr/>
        </p:nvSpPr>
        <p:spPr>
          <a:xfrm>
            <a:off x="2651750" y="1299056"/>
            <a:ext cx="6298419" cy="1200329"/>
          </a:xfrm>
          <a:prstGeom prst="rect">
            <a:avLst/>
          </a:prstGeom>
          <a:noFill/>
          <a:ln>
            <a:noFill/>
          </a:ln>
        </p:spPr>
        <p:txBody>
          <a:bodyPr wrap="square" rtlCol="0">
            <a:spAutoFit/>
          </a:bodyPr>
          <a:lstStyle/>
          <a:p>
            <a:r>
              <a:rPr lang="en-US" sz="3600" dirty="0" smtClean="0">
                <a:effectLst>
                  <a:glow rad="63500">
                    <a:srgbClr val="FFFFFF"/>
                  </a:glow>
                </a:effectLst>
              </a:rPr>
              <a:t>Is it possible to believe in God and not believe God?</a:t>
            </a:r>
            <a:endParaRPr lang="en-US" sz="3600" dirty="0">
              <a:effectLst>
                <a:glow rad="63500">
                  <a:srgbClr val="FFFFFF"/>
                </a:glow>
              </a:effectLst>
            </a:endParaRPr>
          </a:p>
        </p:txBody>
      </p:sp>
      <p:sp>
        <p:nvSpPr>
          <p:cNvPr id="7" name="TextBox 6"/>
          <p:cNvSpPr txBox="1"/>
          <p:nvPr/>
        </p:nvSpPr>
        <p:spPr>
          <a:xfrm>
            <a:off x="2651750" y="0"/>
            <a:ext cx="6260016" cy="1446550"/>
          </a:xfrm>
          <a:prstGeom prst="rect">
            <a:avLst/>
          </a:prstGeom>
          <a:noFill/>
        </p:spPr>
        <p:txBody>
          <a:bodyPr wrap="square" rtlCol="0">
            <a:spAutoFit/>
          </a:bodyPr>
          <a:lstStyle/>
          <a:p>
            <a:pPr algn="ctr"/>
            <a:r>
              <a:rPr lang="en-US" sz="8800" dirty="0" smtClean="0">
                <a:effectLst>
                  <a:glow rad="63500">
                    <a:srgbClr val="FFFFFF"/>
                  </a:glow>
                </a:effectLst>
                <a:latin typeface="Impact" pitchFamily="34" charset="0"/>
              </a:rPr>
              <a:t>FAITH IN GOD</a:t>
            </a:r>
            <a:endParaRPr lang="en-US" sz="8800" dirty="0">
              <a:effectLst>
                <a:glow rad="63500">
                  <a:srgbClr val="FFFFFF"/>
                </a:glow>
              </a:effectLst>
              <a:latin typeface="Impact"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425" y="164575"/>
            <a:ext cx="8833150" cy="6650410"/>
          </a:xfrm>
          <a:prstGeom prst="rect">
            <a:avLst/>
          </a:prstGeom>
          <a:noFill/>
        </p:spPr>
        <p:txBody>
          <a:bodyPr wrap="square" rtlCol="0">
            <a:spAutoFit/>
          </a:bodyPr>
          <a:lstStyle/>
          <a:p>
            <a:pPr algn="just">
              <a:lnSpc>
                <a:spcPct val="80000"/>
              </a:lnSpc>
            </a:pPr>
            <a:r>
              <a:rPr lang="en-US" sz="2800" dirty="0" smtClean="0"/>
              <a:t>26 I weighed into their hand six hundred and fifty talents of silver, silver articles weighing one hundred talents, one hundred talents of gold,</a:t>
            </a:r>
          </a:p>
          <a:p>
            <a:pPr algn="just">
              <a:lnSpc>
                <a:spcPct val="80000"/>
              </a:lnSpc>
            </a:pPr>
            <a:r>
              <a:rPr lang="en-US" sz="2800" dirty="0" smtClean="0"/>
              <a:t>27 twenty gold basins worth a thousand drachmas, and two vessels of fine polished bronze, precious as gold.</a:t>
            </a:r>
          </a:p>
          <a:p>
            <a:pPr algn="just">
              <a:lnSpc>
                <a:spcPct val="80000"/>
              </a:lnSpc>
            </a:pPr>
            <a:r>
              <a:rPr lang="en-US" sz="2800" dirty="0" smtClean="0"/>
              <a:t>28 And I said to them, "You are holy to the LORD; the articles are holy also; and the silver and the gold are a freewill offering to the LORD God of your fathers.</a:t>
            </a:r>
          </a:p>
          <a:p>
            <a:pPr algn="just">
              <a:lnSpc>
                <a:spcPct val="80000"/>
              </a:lnSpc>
            </a:pPr>
            <a:r>
              <a:rPr lang="en-US" sz="2800" dirty="0" smtClean="0"/>
              <a:t>29 "Watch and keep them until you weigh them before the leaders of the priests and the Levites and heads of the fathers' houses of Israel in Jerusalem, in the chambers of the house of the LORD.“</a:t>
            </a:r>
          </a:p>
          <a:p>
            <a:pPr algn="just">
              <a:lnSpc>
                <a:spcPct val="80000"/>
              </a:lnSpc>
            </a:pPr>
            <a:r>
              <a:rPr lang="en-US" sz="2800" dirty="0" smtClean="0"/>
              <a:t>30 So the priests and the Levites received the silver and the gold and the articles by weight, to bring them to Jerusalem to the house of our God.</a:t>
            </a:r>
          </a:p>
          <a:p>
            <a:pPr algn="just">
              <a:lnSpc>
                <a:spcPct val="80000"/>
              </a:lnSpc>
            </a:pPr>
            <a:r>
              <a:rPr lang="en-US" sz="2800" dirty="0" smtClean="0"/>
              <a:t>31 </a:t>
            </a:r>
            <a:r>
              <a:rPr lang="en-US" sz="2800" dirty="0" smtClean="0">
                <a:solidFill>
                  <a:srgbClr val="FF0000"/>
                </a:solidFill>
              </a:rPr>
              <a:t>Then we departed from the river of Ahava on the twelfth day of the first month, to go to Jerusalem. And </a:t>
            </a:r>
            <a:r>
              <a:rPr lang="en-US" sz="2800" u="sng" dirty="0" smtClean="0">
                <a:solidFill>
                  <a:srgbClr val="FF0000"/>
                </a:solidFill>
              </a:rPr>
              <a:t>the hand of our God was upon us, and He delivered us from the hand of the enemy and from ambush along the road.</a:t>
            </a:r>
            <a:endParaRPr lang="en-US" sz="2800" u="sng"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425" y="126170"/>
            <a:ext cx="8833150" cy="6641818"/>
          </a:xfrm>
          <a:prstGeom prst="rect">
            <a:avLst/>
          </a:prstGeom>
          <a:noFill/>
        </p:spPr>
        <p:txBody>
          <a:bodyPr wrap="square" rtlCol="0">
            <a:spAutoFit/>
          </a:bodyPr>
          <a:lstStyle/>
          <a:p>
            <a:pPr algn="just">
              <a:lnSpc>
                <a:spcPct val="95000"/>
              </a:lnSpc>
            </a:pPr>
            <a:r>
              <a:rPr lang="en-US" sz="2800" b="1" dirty="0" smtClean="0"/>
              <a:t>Acts 27:20-25 </a:t>
            </a:r>
            <a:r>
              <a:rPr lang="en-US" sz="2800" dirty="0" smtClean="0"/>
              <a:t>- Now when neither sun nor stars appeared for many days, and no small tempest beat on us, </a:t>
            </a:r>
            <a:r>
              <a:rPr lang="en-US" sz="2800" u="sng" dirty="0" smtClean="0">
                <a:solidFill>
                  <a:srgbClr val="FF0000"/>
                </a:solidFill>
              </a:rPr>
              <a:t>all hope that we would be saved was finally given up.</a:t>
            </a:r>
            <a:r>
              <a:rPr lang="en-US" sz="2800" dirty="0" smtClean="0">
                <a:solidFill>
                  <a:srgbClr val="FF0000"/>
                </a:solidFill>
              </a:rPr>
              <a:t> </a:t>
            </a:r>
          </a:p>
          <a:p>
            <a:pPr algn="just">
              <a:lnSpc>
                <a:spcPct val="95000"/>
              </a:lnSpc>
            </a:pPr>
            <a:r>
              <a:rPr lang="en-US" sz="2800" dirty="0" smtClean="0"/>
              <a:t>21 But after long abstinence from food, then </a:t>
            </a:r>
            <a:r>
              <a:rPr lang="en-US" sz="2800" dirty="0" smtClean="0">
                <a:solidFill>
                  <a:srgbClr val="FF0000"/>
                </a:solidFill>
              </a:rPr>
              <a:t>Paul</a:t>
            </a:r>
            <a:r>
              <a:rPr lang="en-US" sz="2800" dirty="0" smtClean="0"/>
              <a:t> stood in the midst of them and said, "Men, you should have listened to me, and not have sailed from Crete and incurred this disaster and loss.</a:t>
            </a:r>
          </a:p>
          <a:p>
            <a:pPr algn="just">
              <a:lnSpc>
                <a:spcPct val="95000"/>
              </a:lnSpc>
            </a:pPr>
            <a:r>
              <a:rPr lang="en-US" sz="2800" dirty="0" smtClean="0"/>
              <a:t>22 </a:t>
            </a:r>
            <a:r>
              <a:rPr lang="en-US" sz="2800" dirty="0" smtClean="0">
                <a:solidFill>
                  <a:srgbClr val="FF0000"/>
                </a:solidFill>
              </a:rPr>
              <a:t>"And now I urge you to take heart, for there will be no loss of life among you, but only of the ship.</a:t>
            </a:r>
          </a:p>
          <a:p>
            <a:pPr algn="just">
              <a:lnSpc>
                <a:spcPct val="95000"/>
              </a:lnSpc>
            </a:pPr>
            <a:r>
              <a:rPr lang="en-US" sz="2800" dirty="0" smtClean="0"/>
              <a:t>23 </a:t>
            </a:r>
            <a:r>
              <a:rPr lang="en-US" sz="2800" dirty="0" smtClean="0">
                <a:solidFill>
                  <a:srgbClr val="FF0000"/>
                </a:solidFill>
              </a:rPr>
              <a:t>"For there stood by me this night an angel of the God to whom I belong and whom I serve,</a:t>
            </a:r>
          </a:p>
          <a:p>
            <a:pPr algn="just">
              <a:lnSpc>
                <a:spcPct val="95000"/>
              </a:lnSpc>
            </a:pPr>
            <a:r>
              <a:rPr lang="en-US" sz="2800" dirty="0" smtClean="0"/>
              <a:t>24 </a:t>
            </a:r>
            <a:r>
              <a:rPr lang="en-US" sz="2800" dirty="0" smtClean="0">
                <a:solidFill>
                  <a:srgbClr val="FF0000"/>
                </a:solidFill>
              </a:rPr>
              <a:t>"saying, 'Do not be afraid, Paul; you must be brought before Caesar; and indeed God has granted you all those who sail with you.'</a:t>
            </a:r>
          </a:p>
          <a:p>
            <a:pPr algn="just">
              <a:lnSpc>
                <a:spcPct val="95000"/>
              </a:lnSpc>
            </a:pPr>
            <a:r>
              <a:rPr lang="en-US" sz="2800" dirty="0" smtClean="0"/>
              <a:t>25 </a:t>
            </a:r>
            <a:r>
              <a:rPr lang="en-US" sz="2800" dirty="0" smtClean="0">
                <a:solidFill>
                  <a:srgbClr val="FF0000"/>
                </a:solidFill>
              </a:rPr>
              <a:t>"Therefore take heart, men, </a:t>
            </a:r>
            <a:r>
              <a:rPr lang="en-US" sz="2800" u="sng" dirty="0" smtClean="0">
                <a:solidFill>
                  <a:srgbClr val="FF0000"/>
                </a:solidFill>
              </a:rPr>
              <a:t>for I believe God</a:t>
            </a:r>
            <a:r>
              <a:rPr lang="en-US" sz="2800" dirty="0" smtClean="0">
                <a:solidFill>
                  <a:srgbClr val="FF0000"/>
                </a:solidFill>
              </a:rPr>
              <a:t> that it will be just as it was told me.</a:t>
            </a:r>
            <a:endParaRPr lang="en-US" sz="2800"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l="14820" t="37680" r="48010" b="19200"/>
          <a:stretch>
            <a:fillRect/>
          </a:stretch>
        </p:blipFill>
        <p:spPr bwMode="auto">
          <a:xfrm>
            <a:off x="0" y="1"/>
            <a:ext cx="4531790" cy="6858000"/>
          </a:xfrm>
          <a:prstGeom prst="rect">
            <a:avLst/>
          </a:prstGeom>
          <a:noFill/>
          <a:ln w="9525">
            <a:noFill/>
            <a:miter lim="800000"/>
            <a:headEnd/>
            <a:tailEnd/>
          </a:ln>
        </p:spPr>
      </p:pic>
      <p:sp>
        <p:nvSpPr>
          <p:cNvPr id="4" name="TextBox 3"/>
          <p:cNvSpPr txBox="1"/>
          <p:nvPr/>
        </p:nvSpPr>
        <p:spPr>
          <a:xfrm>
            <a:off x="2651750" y="1299056"/>
            <a:ext cx="6298419" cy="1200329"/>
          </a:xfrm>
          <a:prstGeom prst="rect">
            <a:avLst/>
          </a:prstGeom>
          <a:noFill/>
          <a:ln>
            <a:noFill/>
          </a:ln>
        </p:spPr>
        <p:txBody>
          <a:bodyPr wrap="square" rtlCol="0">
            <a:spAutoFit/>
          </a:bodyPr>
          <a:lstStyle/>
          <a:p>
            <a:r>
              <a:rPr lang="en-US" sz="3600" dirty="0" smtClean="0">
                <a:effectLst>
                  <a:glow rad="63500">
                    <a:srgbClr val="FFFFFF"/>
                  </a:glow>
                </a:effectLst>
              </a:rPr>
              <a:t>Is it possible to believe in God and not believe God?</a:t>
            </a:r>
            <a:endParaRPr lang="en-US" sz="3600" dirty="0">
              <a:effectLst>
                <a:glow rad="63500">
                  <a:srgbClr val="FFFFFF"/>
                </a:glow>
              </a:effectLst>
            </a:endParaRPr>
          </a:p>
        </p:txBody>
      </p:sp>
      <p:sp>
        <p:nvSpPr>
          <p:cNvPr id="3" name="TextBox 2"/>
          <p:cNvSpPr txBox="1"/>
          <p:nvPr/>
        </p:nvSpPr>
        <p:spPr>
          <a:xfrm>
            <a:off x="2651750" y="2660900"/>
            <a:ext cx="6298420" cy="1200329"/>
          </a:xfrm>
          <a:prstGeom prst="rect">
            <a:avLst/>
          </a:prstGeom>
          <a:noFill/>
          <a:ln>
            <a:noFill/>
          </a:ln>
        </p:spPr>
        <p:txBody>
          <a:bodyPr wrap="square" rtlCol="0">
            <a:spAutoFit/>
          </a:bodyPr>
          <a:lstStyle/>
          <a:p>
            <a:r>
              <a:rPr lang="en-US" sz="3600" dirty="0" smtClean="0">
                <a:effectLst>
                  <a:glow rad="63500">
                    <a:srgbClr val="FFFFFF"/>
                  </a:glow>
                </a:effectLst>
              </a:rPr>
              <a:t>Examples of those who believed in God but did not believe God?</a:t>
            </a:r>
            <a:endParaRPr lang="en-US" sz="3600" dirty="0">
              <a:effectLst>
                <a:glow rad="63500">
                  <a:srgbClr val="FFFFFF"/>
                </a:glow>
              </a:effectLst>
            </a:endParaRPr>
          </a:p>
        </p:txBody>
      </p:sp>
      <p:sp>
        <p:nvSpPr>
          <p:cNvPr id="5" name="TextBox 4"/>
          <p:cNvSpPr txBox="1"/>
          <p:nvPr/>
        </p:nvSpPr>
        <p:spPr>
          <a:xfrm>
            <a:off x="2651750" y="4005075"/>
            <a:ext cx="6298420" cy="1200329"/>
          </a:xfrm>
          <a:prstGeom prst="rect">
            <a:avLst/>
          </a:prstGeom>
          <a:noFill/>
          <a:ln>
            <a:noFill/>
          </a:ln>
        </p:spPr>
        <p:txBody>
          <a:bodyPr wrap="square" rtlCol="0">
            <a:spAutoFit/>
          </a:bodyPr>
          <a:lstStyle/>
          <a:p>
            <a:r>
              <a:rPr lang="en-US" sz="3600" dirty="0" smtClean="0">
                <a:effectLst>
                  <a:glow rad="63500">
                    <a:srgbClr val="FFFFFF"/>
                  </a:glow>
                </a:effectLst>
              </a:rPr>
              <a:t>Examples of those who believed in God but also believed God?</a:t>
            </a:r>
            <a:endParaRPr lang="en-US" sz="3600" dirty="0">
              <a:effectLst>
                <a:glow rad="63500">
                  <a:srgbClr val="FFFFFF"/>
                </a:glow>
              </a:effectLst>
            </a:endParaRPr>
          </a:p>
        </p:txBody>
      </p:sp>
      <p:sp>
        <p:nvSpPr>
          <p:cNvPr id="6" name="TextBox 5"/>
          <p:cNvSpPr txBox="1"/>
          <p:nvPr/>
        </p:nvSpPr>
        <p:spPr>
          <a:xfrm>
            <a:off x="2651750" y="5387655"/>
            <a:ext cx="6298420" cy="1200329"/>
          </a:xfrm>
          <a:prstGeom prst="rect">
            <a:avLst/>
          </a:prstGeom>
          <a:noFill/>
          <a:ln>
            <a:noFill/>
          </a:ln>
        </p:spPr>
        <p:txBody>
          <a:bodyPr wrap="square" rtlCol="0">
            <a:spAutoFit/>
          </a:bodyPr>
          <a:lstStyle/>
          <a:p>
            <a:r>
              <a:rPr lang="en-US" sz="3600" dirty="0" smtClean="0">
                <a:effectLst>
                  <a:glow rad="63500">
                    <a:srgbClr val="FFFFFF"/>
                  </a:glow>
                </a:effectLst>
              </a:rPr>
              <a:t>Some sobering application for each and everyone of us!</a:t>
            </a:r>
            <a:endParaRPr lang="en-US" sz="3600" dirty="0">
              <a:effectLst>
                <a:glow rad="63500">
                  <a:srgbClr val="FFFFFF"/>
                </a:glow>
              </a:effectLst>
            </a:endParaRPr>
          </a:p>
        </p:txBody>
      </p:sp>
      <p:sp>
        <p:nvSpPr>
          <p:cNvPr id="7" name="TextBox 6"/>
          <p:cNvSpPr txBox="1"/>
          <p:nvPr/>
        </p:nvSpPr>
        <p:spPr>
          <a:xfrm>
            <a:off x="2651750" y="0"/>
            <a:ext cx="6260016" cy="1446550"/>
          </a:xfrm>
          <a:prstGeom prst="rect">
            <a:avLst/>
          </a:prstGeom>
          <a:noFill/>
        </p:spPr>
        <p:txBody>
          <a:bodyPr wrap="square" rtlCol="0">
            <a:spAutoFit/>
          </a:bodyPr>
          <a:lstStyle/>
          <a:p>
            <a:pPr algn="ctr"/>
            <a:r>
              <a:rPr lang="en-US" sz="8800" dirty="0" smtClean="0">
                <a:effectLst>
                  <a:glow rad="63500">
                    <a:srgbClr val="FFFFFF"/>
                  </a:glow>
                </a:effectLst>
                <a:latin typeface="Impact" pitchFamily="34" charset="0"/>
              </a:rPr>
              <a:t>FAITH IN GOD</a:t>
            </a:r>
            <a:endParaRPr lang="en-US" sz="8800" dirty="0">
              <a:effectLst>
                <a:glow rad="63500">
                  <a:srgbClr val="FFFFFF"/>
                </a:glow>
              </a:effectLst>
              <a:latin typeface="Impact"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425" y="164575"/>
            <a:ext cx="8833150" cy="672941"/>
          </a:xfrm>
          <a:prstGeom prst="rect">
            <a:avLst/>
          </a:prstGeom>
          <a:solidFill>
            <a:schemeClr val="accent2"/>
          </a:solidFill>
        </p:spPr>
        <p:txBody>
          <a:bodyPr wrap="square" rtlCol="0">
            <a:spAutoFit/>
          </a:bodyPr>
          <a:lstStyle/>
          <a:p>
            <a:pPr algn="ctr">
              <a:lnSpc>
                <a:spcPct val="85000"/>
              </a:lnSpc>
            </a:pPr>
            <a:r>
              <a:rPr lang="en-US" sz="4400" b="1" dirty="0" smtClean="0">
                <a:solidFill>
                  <a:schemeClr val="bg1"/>
                </a:solidFill>
                <a:effectLst>
                  <a:glow rad="63500">
                    <a:srgbClr val="080808"/>
                  </a:glow>
                </a:effectLst>
              </a:rPr>
              <a:t>The challenge that is before us all!</a:t>
            </a:r>
            <a:endParaRPr lang="en-US" sz="4400" dirty="0">
              <a:solidFill>
                <a:schemeClr val="bg1"/>
              </a:solidFill>
              <a:effectLst>
                <a:glow rad="63500">
                  <a:srgbClr val="080808"/>
                </a:glow>
              </a:effectLst>
            </a:endParaRPr>
          </a:p>
        </p:txBody>
      </p:sp>
      <p:sp>
        <p:nvSpPr>
          <p:cNvPr id="5" name="TextBox 4"/>
          <p:cNvSpPr txBox="1"/>
          <p:nvPr/>
        </p:nvSpPr>
        <p:spPr>
          <a:xfrm>
            <a:off x="155425" y="2315255"/>
            <a:ext cx="8833150" cy="560153"/>
          </a:xfrm>
          <a:prstGeom prst="rect">
            <a:avLst/>
          </a:prstGeom>
          <a:noFill/>
        </p:spPr>
        <p:txBody>
          <a:bodyPr wrap="square" rtlCol="0">
            <a:spAutoFit/>
          </a:bodyPr>
          <a:lstStyle/>
          <a:p>
            <a:pPr algn="just">
              <a:lnSpc>
                <a:spcPct val="95000"/>
              </a:lnSpc>
            </a:pPr>
            <a:r>
              <a:rPr lang="en-US" sz="3200" dirty="0" smtClean="0"/>
              <a:t>We believe in God, but do we really believe God? </a:t>
            </a:r>
            <a:endParaRPr lang="en-US" sz="3200" dirty="0">
              <a:solidFill>
                <a:srgbClr val="FF0000"/>
              </a:solidFill>
            </a:endParaRPr>
          </a:p>
        </p:txBody>
      </p:sp>
      <p:sp>
        <p:nvSpPr>
          <p:cNvPr id="6" name="TextBox 5"/>
          <p:cNvSpPr txBox="1"/>
          <p:nvPr/>
        </p:nvSpPr>
        <p:spPr>
          <a:xfrm>
            <a:off x="155425" y="2852925"/>
            <a:ext cx="8833150" cy="1027974"/>
          </a:xfrm>
          <a:prstGeom prst="rect">
            <a:avLst/>
          </a:prstGeom>
          <a:noFill/>
        </p:spPr>
        <p:txBody>
          <a:bodyPr wrap="square" rtlCol="0">
            <a:spAutoFit/>
          </a:bodyPr>
          <a:lstStyle/>
          <a:p>
            <a:pPr marL="341313" indent="-341313" algn="just">
              <a:lnSpc>
                <a:spcPct val="95000"/>
              </a:lnSpc>
              <a:buFont typeface="Wingdings" pitchFamily="2" charset="2"/>
              <a:buChar char="ü"/>
            </a:pPr>
            <a:r>
              <a:rPr lang="en-US" sz="3200" dirty="0" smtClean="0"/>
              <a:t>Do we really believe that the power of salvation is in the gospel? </a:t>
            </a:r>
            <a:r>
              <a:rPr lang="en-US" sz="3200" b="1" dirty="0" smtClean="0"/>
              <a:t>Romans 1:16. </a:t>
            </a:r>
            <a:endParaRPr lang="en-US" sz="3200" b="1" dirty="0">
              <a:solidFill>
                <a:srgbClr val="FF0000"/>
              </a:solidFill>
            </a:endParaRPr>
          </a:p>
        </p:txBody>
      </p:sp>
      <p:sp>
        <p:nvSpPr>
          <p:cNvPr id="7" name="TextBox 6"/>
          <p:cNvSpPr txBox="1"/>
          <p:nvPr/>
        </p:nvSpPr>
        <p:spPr>
          <a:xfrm>
            <a:off x="155425" y="855865"/>
            <a:ext cx="8833150" cy="1495794"/>
          </a:xfrm>
          <a:prstGeom prst="rect">
            <a:avLst/>
          </a:prstGeom>
          <a:noFill/>
        </p:spPr>
        <p:txBody>
          <a:bodyPr wrap="square" rtlCol="0">
            <a:spAutoFit/>
          </a:bodyPr>
          <a:lstStyle/>
          <a:p>
            <a:pPr algn="just">
              <a:lnSpc>
                <a:spcPct val="95000"/>
              </a:lnSpc>
            </a:pPr>
            <a:r>
              <a:rPr lang="en-US" sz="3200" dirty="0" smtClean="0"/>
              <a:t>If men like Moses and Zechariahs had times in their lives where they believed in God, but did not believe God. What does that say about us?</a:t>
            </a:r>
            <a:endParaRPr lang="en-US" sz="3200"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640" y="2332771"/>
            <a:ext cx="8602720" cy="3170099"/>
          </a:xfrm>
          <a:prstGeom prst="rect">
            <a:avLst/>
          </a:prstGeom>
          <a:noFill/>
        </p:spPr>
        <p:txBody>
          <a:bodyPr wrap="square" rtlCol="0">
            <a:spAutoFit/>
          </a:bodyPr>
          <a:lstStyle/>
          <a:p>
            <a:pPr algn="ctr"/>
            <a:r>
              <a:rPr lang="en-US" sz="4000" dirty="0" smtClean="0"/>
              <a:t>For I am not ashamed of the gospel of Christ, for it is the power of God to salvation for everyone who believes, for the Jew first and also for the Greek.</a:t>
            </a:r>
          </a:p>
          <a:p>
            <a:pPr algn="ctr"/>
            <a:r>
              <a:rPr lang="en-US" sz="4000" dirty="0" smtClean="0"/>
              <a:t>                                              - </a:t>
            </a:r>
            <a:r>
              <a:rPr lang="en-US" sz="4000" b="1" dirty="0" smtClean="0"/>
              <a:t>Romans 1:16.</a:t>
            </a:r>
            <a:endParaRPr lang="en-US" sz="4000" b="1" dirty="0"/>
          </a:p>
        </p:txBody>
      </p:sp>
      <p:sp>
        <p:nvSpPr>
          <p:cNvPr id="10" name="Wave 9"/>
          <p:cNvSpPr/>
          <p:nvPr/>
        </p:nvSpPr>
        <p:spPr>
          <a:xfrm>
            <a:off x="3112610" y="3044950"/>
            <a:ext cx="3072400" cy="499265"/>
          </a:xfrm>
          <a:prstGeom prst="wave">
            <a:avLst>
              <a:gd name="adj1" fmla="val 6649"/>
              <a:gd name="adj2" fmla="val 0"/>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882180" y="1854395"/>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The man (preacher)?</a:t>
            </a:r>
            <a:endParaRPr lang="en-US" sz="2800" dirty="0"/>
          </a:p>
        </p:txBody>
      </p:sp>
      <p:sp>
        <p:nvSpPr>
          <p:cNvPr id="12" name="Rectangle 11"/>
          <p:cNvSpPr/>
          <p:nvPr/>
        </p:nvSpPr>
        <p:spPr>
          <a:xfrm>
            <a:off x="2882180" y="1278320"/>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Beauty of building?</a:t>
            </a:r>
            <a:endParaRPr lang="en-US" sz="2800" dirty="0"/>
          </a:p>
        </p:txBody>
      </p:sp>
      <p:sp>
        <p:nvSpPr>
          <p:cNvPr id="13" name="Rectangle 12"/>
          <p:cNvSpPr/>
          <p:nvPr/>
        </p:nvSpPr>
        <p:spPr>
          <a:xfrm>
            <a:off x="2882180" y="702245"/>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Programs/activities?</a:t>
            </a:r>
            <a:endParaRPr lang="en-US" sz="2800" dirty="0"/>
          </a:p>
        </p:txBody>
      </p:sp>
      <p:sp>
        <p:nvSpPr>
          <p:cNvPr id="14" name="Rectangle 13"/>
          <p:cNvSpPr/>
          <p:nvPr/>
        </p:nvSpPr>
        <p:spPr>
          <a:xfrm>
            <a:off x="2882180" y="126170"/>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Entertainment?</a:t>
            </a:r>
            <a:endParaRPr lang="en-US"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425" y="164575"/>
            <a:ext cx="8833150" cy="672941"/>
          </a:xfrm>
          <a:prstGeom prst="rect">
            <a:avLst/>
          </a:prstGeom>
          <a:solidFill>
            <a:schemeClr val="accent2"/>
          </a:solidFill>
        </p:spPr>
        <p:txBody>
          <a:bodyPr wrap="square" rtlCol="0">
            <a:spAutoFit/>
          </a:bodyPr>
          <a:lstStyle/>
          <a:p>
            <a:pPr algn="ctr">
              <a:lnSpc>
                <a:spcPct val="85000"/>
              </a:lnSpc>
            </a:pPr>
            <a:r>
              <a:rPr lang="en-US" sz="4400" b="1" dirty="0" smtClean="0">
                <a:solidFill>
                  <a:schemeClr val="bg1"/>
                </a:solidFill>
                <a:effectLst>
                  <a:glow rad="63500">
                    <a:srgbClr val="080808"/>
                  </a:glow>
                </a:effectLst>
              </a:rPr>
              <a:t>The challenge that is before us all!</a:t>
            </a:r>
            <a:endParaRPr lang="en-US" sz="4400" dirty="0">
              <a:solidFill>
                <a:schemeClr val="bg1"/>
              </a:solidFill>
              <a:effectLst>
                <a:glow rad="63500">
                  <a:srgbClr val="080808"/>
                </a:glow>
              </a:effectLst>
            </a:endParaRPr>
          </a:p>
        </p:txBody>
      </p:sp>
      <p:sp>
        <p:nvSpPr>
          <p:cNvPr id="3" name="TextBox 2"/>
          <p:cNvSpPr txBox="1"/>
          <p:nvPr/>
        </p:nvSpPr>
        <p:spPr>
          <a:xfrm>
            <a:off x="155425" y="855865"/>
            <a:ext cx="8833150" cy="1495794"/>
          </a:xfrm>
          <a:prstGeom prst="rect">
            <a:avLst/>
          </a:prstGeom>
          <a:noFill/>
        </p:spPr>
        <p:txBody>
          <a:bodyPr wrap="square" rtlCol="0">
            <a:spAutoFit/>
          </a:bodyPr>
          <a:lstStyle/>
          <a:p>
            <a:pPr algn="just">
              <a:lnSpc>
                <a:spcPct val="95000"/>
              </a:lnSpc>
            </a:pPr>
            <a:r>
              <a:rPr lang="en-US" sz="3200" dirty="0" smtClean="0"/>
              <a:t>If men like Moses and Zechariahs had times in their lives where they believed in God, but did not believe God. What does that say about us?</a:t>
            </a:r>
            <a:endParaRPr lang="en-US" sz="3200" dirty="0">
              <a:solidFill>
                <a:srgbClr val="FF0000"/>
              </a:solidFill>
            </a:endParaRPr>
          </a:p>
        </p:txBody>
      </p:sp>
      <p:sp>
        <p:nvSpPr>
          <p:cNvPr id="5" name="TextBox 4"/>
          <p:cNvSpPr txBox="1"/>
          <p:nvPr/>
        </p:nvSpPr>
        <p:spPr>
          <a:xfrm>
            <a:off x="155425" y="2315255"/>
            <a:ext cx="8833150" cy="560153"/>
          </a:xfrm>
          <a:prstGeom prst="rect">
            <a:avLst/>
          </a:prstGeom>
          <a:noFill/>
        </p:spPr>
        <p:txBody>
          <a:bodyPr wrap="square" rtlCol="0">
            <a:spAutoFit/>
          </a:bodyPr>
          <a:lstStyle/>
          <a:p>
            <a:pPr algn="just">
              <a:lnSpc>
                <a:spcPct val="95000"/>
              </a:lnSpc>
            </a:pPr>
            <a:r>
              <a:rPr lang="en-US" sz="3200" dirty="0" smtClean="0"/>
              <a:t>We believe in God, but do we really believe God? </a:t>
            </a:r>
            <a:endParaRPr lang="en-US" sz="3200" dirty="0">
              <a:solidFill>
                <a:srgbClr val="FF0000"/>
              </a:solidFill>
            </a:endParaRPr>
          </a:p>
        </p:txBody>
      </p:sp>
      <p:sp>
        <p:nvSpPr>
          <p:cNvPr id="6" name="TextBox 5"/>
          <p:cNvSpPr txBox="1"/>
          <p:nvPr/>
        </p:nvSpPr>
        <p:spPr>
          <a:xfrm>
            <a:off x="155425" y="2852925"/>
            <a:ext cx="8833150" cy="1027974"/>
          </a:xfrm>
          <a:prstGeom prst="rect">
            <a:avLst/>
          </a:prstGeom>
          <a:noFill/>
        </p:spPr>
        <p:txBody>
          <a:bodyPr wrap="square" rtlCol="0">
            <a:spAutoFit/>
          </a:bodyPr>
          <a:lstStyle/>
          <a:p>
            <a:pPr marL="341313" indent="-341313" algn="just">
              <a:lnSpc>
                <a:spcPct val="95000"/>
              </a:lnSpc>
              <a:buFont typeface="Wingdings" pitchFamily="2" charset="2"/>
              <a:buChar char="ü"/>
            </a:pPr>
            <a:r>
              <a:rPr lang="en-US" sz="3200" dirty="0" smtClean="0"/>
              <a:t>Do we really believe that the power of salvation is in the gospel? </a:t>
            </a:r>
            <a:r>
              <a:rPr lang="en-US" sz="3200" b="1" dirty="0" smtClean="0"/>
              <a:t>Romans 1:16. </a:t>
            </a:r>
            <a:endParaRPr lang="en-US" sz="3200" b="1" dirty="0">
              <a:solidFill>
                <a:srgbClr val="FF0000"/>
              </a:solidFill>
            </a:endParaRPr>
          </a:p>
        </p:txBody>
      </p:sp>
      <p:sp>
        <p:nvSpPr>
          <p:cNvPr id="7" name="TextBox 6"/>
          <p:cNvSpPr txBox="1"/>
          <p:nvPr/>
        </p:nvSpPr>
        <p:spPr>
          <a:xfrm>
            <a:off x="155425" y="3813050"/>
            <a:ext cx="8833150" cy="1027974"/>
          </a:xfrm>
          <a:prstGeom prst="rect">
            <a:avLst/>
          </a:prstGeom>
          <a:noFill/>
        </p:spPr>
        <p:txBody>
          <a:bodyPr wrap="square" rtlCol="0">
            <a:spAutoFit/>
          </a:bodyPr>
          <a:lstStyle/>
          <a:p>
            <a:pPr marL="341313" indent="-341313" algn="just">
              <a:lnSpc>
                <a:spcPct val="95000"/>
              </a:lnSpc>
              <a:buFont typeface="Wingdings" pitchFamily="2" charset="2"/>
              <a:buChar char="ü"/>
            </a:pPr>
            <a:r>
              <a:rPr lang="en-US" sz="3200" dirty="0" smtClean="0"/>
              <a:t>Do we really believe that associating with evil will corrupt us? </a:t>
            </a:r>
            <a:r>
              <a:rPr lang="en-US" sz="3200" b="1" dirty="0" smtClean="0"/>
              <a:t>I Corinthians 15:33. </a:t>
            </a:r>
            <a:endParaRPr lang="en-US" sz="3200" b="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640" y="2430470"/>
            <a:ext cx="8602720" cy="1938992"/>
          </a:xfrm>
          <a:prstGeom prst="rect">
            <a:avLst/>
          </a:prstGeom>
          <a:noFill/>
        </p:spPr>
        <p:txBody>
          <a:bodyPr wrap="square" rtlCol="0">
            <a:spAutoFit/>
          </a:bodyPr>
          <a:lstStyle/>
          <a:p>
            <a:pPr algn="ctr"/>
            <a:r>
              <a:rPr lang="en-US" sz="4000" dirty="0" smtClean="0"/>
              <a:t>Do not be deceived: "Evil company corrupts good habits.“</a:t>
            </a:r>
          </a:p>
          <a:p>
            <a:pPr algn="ctr"/>
            <a:r>
              <a:rPr lang="en-US" sz="4000" dirty="0" smtClean="0"/>
              <a:t>				- </a:t>
            </a:r>
            <a:r>
              <a:rPr lang="en-US" sz="4000" b="1" dirty="0" smtClean="0"/>
              <a:t>I Corinthians 15:33.</a:t>
            </a:r>
            <a:endParaRPr lang="en-US" sz="4000" b="1" dirty="0"/>
          </a:p>
        </p:txBody>
      </p:sp>
      <p:sp>
        <p:nvSpPr>
          <p:cNvPr id="10" name="Wave 9"/>
          <p:cNvSpPr/>
          <p:nvPr/>
        </p:nvSpPr>
        <p:spPr>
          <a:xfrm>
            <a:off x="5186480" y="2545685"/>
            <a:ext cx="3072400" cy="499265"/>
          </a:xfrm>
          <a:prstGeom prst="wave">
            <a:avLst>
              <a:gd name="adj1" fmla="val 6649"/>
              <a:gd name="adj2" fmla="val 0"/>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920585" y="1854395"/>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The People?</a:t>
            </a:r>
            <a:endParaRPr lang="en-US" sz="2800" dirty="0"/>
          </a:p>
        </p:txBody>
      </p:sp>
      <p:sp>
        <p:nvSpPr>
          <p:cNvPr id="12" name="Rectangle 11"/>
          <p:cNvSpPr/>
          <p:nvPr/>
        </p:nvSpPr>
        <p:spPr>
          <a:xfrm>
            <a:off x="2920585" y="1278320"/>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Music / Movies / TV?</a:t>
            </a:r>
            <a:endParaRPr lang="en-US" sz="2800" dirty="0"/>
          </a:p>
        </p:txBody>
      </p:sp>
      <p:sp>
        <p:nvSpPr>
          <p:cNvPr id="13" name="Rectangle 12"/>
          <p:cNvSpPr/>
          <p:nvPr/>
        </p:nvSpPr>
        <p:spPr>
          <a:xfrm>
            <a:off x="2920585" y="702245"/>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Social media?</a:t>
            </a:r>
            <a:endParaRPr lang="en-US" sz="2800" dirty="0"/>
          </a:p>
        </p:txBody>
      </p:sp>
      <p:sp>
        <p:nvSpPr>
          <p:cNvPr id="14" name="Rectangle 13"/>
          <p:cNvSpPr/>
          <p:nvPr/>
        </p:nvSpPr>
        <p:spPr>
          <a:xfrm>
            <a:off x="2920585" y="126170"/>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Internet?</a:t>
            </a:r>
            <a:endParaRPr lang="en-US"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425" y="164575"/>
            <a:ext cx="8833150" cy="672941"/>
          </a:xfrm>
          <a:prstGeom prst="rect">
            <a:avLst/>
          </a:prstGeom>
          <a:solidFill>
            <a:schemeClr val="accent2"/>
          </a:solidFill>
        </p:spPr>
        <p:txBody>
          <a:bodyPr wrap="square" rtlCol="0">
            <a:spAutoFit/>
          </a:bodyPr>
          <a:lstStyle/>
          <a:p>
            <a:pPr algn="ctr">
              <a:lnSpc>
                <a:spcPct val="85000"/>
              </a:lnSpc>
            </a:pPr>
            <a:r>
              <a:rPr lang="en-US" sz="4400" b="1" dirty="0" smtClean="0">
                <a:solidFill>
                  <a:schemeClr val="bg1"/>
                </a:solidFill>
                <a:effectLst>
                  <a:glow rad="63500">
                    <a:srgbClr val="080808"/>
                  </a:glow>
                </a:effectLst>
              </a:rPr>
              <a:t>The challenge that is before us all!</a:t>
            </a:r>
            <a:endParaRPr lang="en-US" sz="4400" dirty="0">
              <a:solidFill>
                <a:schemeClr val="bg1"/>
              </a:solidFill>
              <a:effectLst>
                <a:glow rad="63500">
                  <a:srgbClr val="080808"/>
                </a:glow>
              </a:effectLst>
            </a:endParaRPr>
          </a:p>
        </p:txBody>
      </p:sp>
      <p:sp>
        <p:nvSpPr>
          <p:cNvPr id="5" name="TextBox 4"/>
          <p:cNvSpPr txBox="1"/>
          <p:nvPr/>
        </p:nvSpPr>
        <p:spPr>
          <a:xfrm>
            <a:off x="155425" y="2315255"/>
            <a:ext cx="8833150" cy="560153"/>
          </a:xfrm>
          <a:prstGeom prst="rect">
            <a:avLst/>
          </a:prstGeom>
          <a:noFill/>
        </p:spPr>
        <p:txBody>
          <a:bodyPr wrap="square" rtlCol="0">
            <a:spAutoFit/>
          </a:bodyPr>
          <a:lstStyle/>
          <a:p>
            <a:pPr algn="just">
              <a:lnSpc>
                <a:spcPct val="95000"/>
              </a:lnSpc>
            </a:pPr>
            <a:r>
              <a:rPr lang="en-US" sz="3200" dirty="0" smtClean="0"/>
              <a:t>We believe in God, but do we really believe God? </a:t>
            </a:r>
            <a:endParaRPr lang="en-US" sz="3200" dirty="0">
              <a:solidFill>
                <a:srgbClr val="FF0000"/>
              </a:solidFill>
            </a:endParaRPr>
          </a:p>
        </p:txBody>
      </p:sp>
      <p:sp>
        <p:nvSpPr>
          <p:cNvPr id="6" name="TextBox 5"/>
          <p:cNvSpPr txBox="1"/>
          <p:nvPr/>
        </p:nvSpPr>
        <p:spPr>
          <a:xfrm>
            <a:off x="155425" y="2852925"/>
            <a:ext cx="8833150" cy="1027974"/>
          </a:xfrm>
          <a:prstGeom prst="rect">
            <a:avLst/>
          </a:prstGeom>
          <a:noFill/>
        </p:spPr>
        <p:txBody>
          <a:bodyPr wrap="square" rtlCol="0">
            <a:spAutoFit/>
          </a:bodyPr>
          <a:lstStyle/>
          <a:p>
            <a:pPr marL="341313" indent="-341313" algn="just">
              <a:lnSpc>
                <a:spcPct val="95000"/>
              </a:lnSpc>
              <a:buFont typeface="Wingdings" pitchFamily="2" charset="2"/>
              <a:buChar char="ü"/>
            </a:pPr>
            <a:r>
              <a:rPr lang="en-US" sz="3200" dirty="0" smtClean="0"/>
              <a:t>Do we really believe that the power of salvation is in the gospel? </a:t>
            </a:r>
            <a:r>
              <a:rPr lang="en-US" sz="3200" b="1" dirty="0" smtClean="0"/>
              <a:t>Romans 1:16. </a:t>
            </a:r>
            <a:endParaRPr lang="en-US" sz="3200" b="1" dirty="0">
              <a:solidFill>
                <a:srgbClr val="FF0000"/>
              </a:solidFill>
            </a:endParaRPr>
          </a:p>
        </p:txBody>
      </p:sp>
      <p:sp>
        <p:nvSpPr>
          <p:cNvPr id="7" name="TextBox 6"/>
          <p:cNvSpPr txBox="1"/>
          <p:nvPr/>
        </p:nvSpPr>
        <p:spPr>
          <a:xfrm>
            <a:off x="155425" y="3813050"/>
            <a:ext cx="8833150" cy="1027974"/>
          </a:xfrm>
          <a:prstGeom prst="rect">
            <a:avLst/>
          </a:prstGeom>
          <a:noFill/>
        </p:spPr>
        <p:txBody>
          <a:bodyPr wrap="square" rtlCol="0">
            <a:spAutoFit/>
          </a:bodyPr>
          <a:lstStyle/>
          <a:p>
            <a:pPr marL="341313" indent="-341313" algn="just">
              <a:lnSpc>
                <a:spcPct val="95000"/>
              </a:lnSpc>
              <a:buFont typeface="Wingdings" pitchFamily="2" charset="2"/>
              <a:buChar char="ü"/>
            </a:pPr>
            <a:r>
              <a:rPr lang="en-US" sz="3200" dirty="0" smtClean="0"/>
              <a:t>Do we really believe that associating with evil will corrupt us? </a:t>
            </a:r>
            <a:r>
              <a:rPr lang="en-US" sz="3200" b="1" dirty="0" smtClean="0"/>
              <a:t>I Corinthians 15:33. </a:t>
            </a:r>
            <a:endParaRPr lang="en-US" sz="3200" b="1" dirty="0">
              <a:solidFill>
                <a:srgbClr val="FF0000"/>
              </a:solidFill>
            </a:endParaRPr>
          </a:p>
        </p:txBody>
      </p:sp>
      <p:sp>
        <p:nvSpPr>
          <p:cNvPr id="8" name="TextBox 7"/>
          <p:cNvSpPr txBox="1"/>
          <p:nvPr/>
        </p:nvSpPr>
        <p:spPr>
          <a:xfrm>
            <a:off x="155425" y="4811580"/>
            <a:ext cx="8833150" cy="1027974"/>
          </a:xfrm>
          <a:prstGeom prst="rect">
            <a:avLst/>
          </a:prstGeom>
          <a:noFill/>
        </p:spPr>
        <p:txBody>
          <a:bodyPr wrap="square" rtlCol="0">
            <a:spAutoFit/>
          </a:bodyPr>
          <a:lstStyle/>
          <a:p>
            <a:pPr marL="341313" indent="-341313" algn="just">
              <a:lnSpc>
                <a:spcPct val="95000"/>
              </a:lnSpc>
              <a:buFont typeface="Wingdings" pitchFamily="2" charset="2"/>
              <a:buChar char="ü"/>
            </a:pPr>
            <a:r>
              <a:rPr lang="en-US" sz="3200" dirty="0" smtClean="0"/>
              <a:t>Do we really believe that God will see to our necessities of life? </a:t>
            </a:r>
            <a:r>
              <a:rPr lang="en-US" sz="3200" b="1" dirty="0" smtClean="0"/>
              <a:t>Matthew 6:33. </a:t>
            </a:r>
            <a:endParaRPr lang="en-US" sz="3200" b="1" dirty="0">
              <a:solidFill>
                <a:srgbClr val="FF0000"/>
              </a:solidFill>
            </a:endParaRPr>
          </a:p>
        </p:txBody>
      </p:sp>
      <p:sp>
        <p:nvSpPr>
          <p:cNvPr id="9" name="TextBox 8"/>
          <p:cNvSpPr txBox="1"/>
          <p:nvPr/>
        </p:nvSpPr>
        <p:spPr>
          <a:xfrm>
            <a:off x="155425" y="855865"/>
            <a:ext cx="8833150" cy="1495794"/>
          </a:xfrm>
          <a:prstGeom prst="rect">
            <a:avLst/>
          </a:prstGeom>
          <a:noFill/>
        </p:spPr>
        <p:txBody>
          <a:bodyPr wrap="square" rtlCol="0">
            <a:spAutoFit/>
          </a:bodyPr>
          <a:lstStyle/>
          <a:p>
            <a:pPr algn="just">
              <a:lnSpc>
                <a:spcPct val="95000"/>
              </a:lnSpc>
            </a:pPr>
            <a:r>
              <a:rPr lang="en-US" sz="3200" dirty="0" smtClean="0"/>
              <a:t>If men like Moses and Zechariahs had times in their lives where they believed in God, but did not believe God. What does that say about us?</a:t>
            </a:r>
            <a:endParaRPr lang="en-US" sz="3200"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640" y="2295440"/>
            <a:ext cx="8602720" cy="2554545"/>
          </a:xfrm>
          <a:prstGeom prst="rect">
            <a:avLst/>
          </a:prstGeom>
          <a:noFill/>
        </p:spPr>
        <p:txBody>
          <a:bodyPr wrap="square" rtlCol="0">
            <a:spAutoFit/>
          </a:bodyPr>
          <a:lstStyle/>
          <a:p>
            <a:pPr algn="ctr"/>
            <a:r>
              <a:rPr lang="en-US" sz="4000" dirty="0" smtClean="0"/>
              <a:t>"But seek first the kingdom of God and His righteousness, and all these things shall be added to you. </a:t>
            </a:r>
          </a:p>
          <a:p>
            <a:pPr algn="ctr"/>
            <a:r>
              <a:rPr lang="en-US" sz="4000" dirty="0" smtClean="0"/>
              <a:t>					    - </a:t>
            </a:r>
            <a:r>
              <a:rPr lang="en-US" sz="4000" b="1" dirty="0" smtClean="0"/>
              <a:t>Matthew 6:33.</a:t>
            </a:r>
            <a:endParaRPr lang="en-US" sz="4000" b="1" dirty="0"/>
          </a:p>
        </p:txBody>
      </p:sp>
      <p:sp>
        <p:nvSpPr>
          <p:cNvPr id="10" name="Wave 9"/>
          <p:cNvSpPr/>
          <p:nvPr/>
        </p:nvSpPr>
        <p:spPr>
          <a:xfrm>
            <a:off x="5340099" y="3006545"/>
            <a:ext cx="3264425" cy="499265"/>
          </a:xfrm>
          <a:prstGeom prst="wave">
            <a:avLst>
              <a:gd name="adj1" fmla="val 6649"/>
              <a:gd name="adj2" fmla="val 0"/>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843775" y="1815990"/>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Why do we worry?</a:t>
            </a:r>
            <a:endParaRPr lang="en-US" sz="2800" dirty="0"/>
          </a:p>
        </p:txBody>
      </p:sp>
      <p:sp>
        <p:nvSpPr>
          <p:cNvPr id="12" name="Rectangle 11"/>
          <p:cNvSpPr/>
          <p:nvPr/>
        </p:nvSpPr>
        <p:spPr>
          <a:xfrm>
            <a:off x="2843775" y="1239915"/>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Is it lack of faith?</a:t>
            </a:r>
            <a:endParaRPr lang="en-US" sz="2800" dirty="0"/>
          </a:p>
        </p:txBody>
      </p:sp>
      <p:sp>
        <p:nvSpPr>
          <p:cNvPr id="13" name="Rectangle 12"/>
          <p:cNvSpPr/>
          <p:nvPr/>
        </p:nvSpPr>
        <p:spPr>
          <a:xfrm>
            <a:off x="2843775" y="663840"/>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Is it materialism?</a:t>
            </a:r>
            <a:endParaRPr lang="en-US" sz="2800" dirty="0"/>
          </a:p>
        </p:txBody>
      </p:sp>
      <p:sp>
        <p:nvSpPr>
          <p:cNvPr id="14" name="Rectangle 13"/>
          <p:cNvSpPr/>
          <p:nvPr/>
        </p:nvSpPr>
        <p:spPr>
          <a:xfrm>
            <a:off x="2843775" y="87765"/>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Love of the world?</a:t>
            </a:r>
            <a:endParaRPr lang="en-US" sz="2800" dirty="0"/>
          </a:p>
        </p:txBody>
      </p:sp>
      <p:sp>
        <p:nvSpPr>
          <p:cNvPr id="8" name="Wave 7"/>
          <p:cNvSpPr/>
          <p:nvPr/>
        </p:nvSpPr>
        <p:spPr>
          <a:xfrm>
            <a:off x="2229295" y="3621025"/>
            <a:ext cx="4608600" cy="499265"/>
          </a:xfrm>
          <a:prstGeom prst="wave">
            <a:avLst>
              <a:gd name="adj1" fmla="val 6649"/>
              <a:gd name="adj2" fmla="val 0"/>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425" y="164575"/>
            <a:ext cx="8833150" cy="672941"/>
          </a:xfrm>
          <a:prstGeom prst="rect">
            <a:avLst/>
          </a:prstGeom>
          <a:solidFill>
            <a:schemeClr val="accent2"/>
          </a:solidFill>
        </p:spPr>
        <p:txBody>
          <a:bodyPr wrap="square" rtlCol="0">
            <a:spAutoFit/>
          </a:bodyPr>
          <a:lstStyle/>
          <a:p>
            <a:pPr algn="ctr">
              <a:lnSpc>
                <a:spcPct val="85000"/>
              </a:lnSpc>
            </a:pPr>
            <a:r>
              <a:rPr lang="en-US" sz="4400" b="1" dirty="0" smtClean="0">
                <a:solidFill>
                  <a:schemeClr val="bg1"/>
                </a:solidFill>
                <a:effectLst>
                  <a:glow rad="63500">
                    <a:srgbClr val="080808"/>
                  </a:glow>
                </a:effectLst>
              </a:rPr>
              <a:t>The challenge that is before us all!</a:t>
            </a:r>
            <a:endParaRPr lang="en-US" sz="4400" dirty="0">
              <a:solidFill>
                <a:schemeClr val="bg1"/>
              </a:solidFill>
              <a:effectLst>
                <a:glow rad="63500">
                  <a:srgbClr val="080808"/>
                </a:glow>
              </a:effectLst>
            </a:endParaRPr>
          </a:p>
        </p:txBody>
      </p:sp>
      <p:sp>
        <p:nvSpPr>
          <p:cNvPr id="5" name="TextBox 4"/>
          <p:cNvSpPr txBox="1"/>
          <p:nvPr/>
        </p:nvSpPr>
        <p:spPr>
          <a:xfrm>
            <a:off x="155425" y="2315255"/>
            <a:ext cx="8833150" cy="560153"/>
          </a:xfrm>
          <a:prstGeom prst="rect">
            <a:avLst/>
          </a:prstGeom>
          <a:noFill/>
        </p:spPr>
        <p:txBody>
          <a:bodyPr wrap="square" rtlCol="0">
            <a:spAutoFit/>
          </a:bodyPr>
          <a:lstStyle/>
          <a:p>
            <a:pPr algn="just">
              <a:lnSpc>
                <a:spcPct val="95000"/>
              </a:lnSpc>
            </a:pPr>
            <a:r>
              <a:rPr lang="en-US" sz="3200" dirty="0" smtClean="0"/>
              <a:t>We believe in God, but do we really believe God? </a:t>
            </a:r>
            <a:endParaRPr lang="en-US" sz="3200" dirty="0">
              <a:solidFill>
                <a:srgbClr val="FF0000"/>
              </a:solidFill>
            </a:endParaRPr>
          </a:p>
        </p:txBody>
      </p:sp>
      <p:sp>
        <p:nvSpPr>
          <p:cNvPr id="6" name="TextBox 5"/>
          <p:cNvSpPr txBox="1"/>
          <p:nvPr/>
        </p:nvSpPr>
        <p:spPr>
          <a:xfrm>
            <a:off x="155425" y="2852925"/>
            <a:ext cx="8833150" cy="1027974"/>
          </a:xfrm>
          <a:prstGeom prst="rect">
            <a:avLst/>
          </a:prstGeom>
          <a:noFill/>
        </p:spPr>
        <p:txBody>
          <a:bodyPr wrap="square" rtlCol="0">
            <a:spAutoFit/>
          </a:bodyPr>
          <a:lstStyle/>
          <a:p>
            <a:pPr marL="341313" indent="-341313" algn="just">
              <a:lnSpc>
                <a:spcPct val="95000"/>
              </a:lnSpc>
              <a:buFont typeface="Wingdings" pitchFamily="2" charset="2"/>
              <a:buChar char="ü"/>
            </a:pPr>
            <a:r>
              <a:rPr lang="en-US" sz="3200" dirty="0" smtClean="0"/>
              <a:t>Do we really believe that the power of salvation is in the gospel? </a:t>
            </a:r>
            <a:r>
              <a:rPr lang="en-US" sz="3200" b="1" dirty="0" smtClean="0"/>
              <a:t>Romans 1:16. </a:t>
            </a:r>
            <a:endParaRPr lang="en-US" sz="3200" b="1" dirty="0">
              <a:solidFill>
                <a:srgbClr val="FF0000"/>
              </a:solidFill>
            </a:endParaRPr>
          </a:p>
        </p:txBody>
      </p:sp>
      <p:sp>
        <p:nvSpPr>
          <p:cNvPr id="7" name="TextBox 6"/>
          <p:cNvSpPr txBox="1"/>
          <p:nvPr/>
        </p:nvSpPr>
        <p:spPr>
          <a:xfrm>
            <a:off x="155425" y="3813050"/>
            <a:ext cx="8833150" cy="1027974"/>
          </a:xfrm>
          <a:prstGeom prst="rect">
            <a:avLst/>
          </a:prstGeom>
          <a:noFill/>
        </p:spPr>
        <p:txBody>
          <a:bodyPr wrap="square" rtlCol="0">
            <a:spAutoFit/>
          </a:bodyPr>
          <a:lstStyle/>
          <a:p>
            <a:pPr marL="341313" indent="-341313" algn="just">
              <a:lnSpc>
                <a:spcPct val="95000"/>
              </a:lnSpc>
              <a:buFont typeface="Wingdings" pitchFamily="2" charset="2"/>
              <a:buChar char="ü"/>
            </a:pPr>
            <a:r>
              <a:rPr lang="en-US" sz="3200" dirty="0" smtClean="0"/>
              <a:t>Do we really believe that associating with evil will corrupt us? </a:t>
            </a:r>
            <a:r>
              <a:rPr lang="en-US" sz="3200" b="1" dirty="0" smtClean="0"/>
              <a:t>I Corinthians 15:33. </a:t>
            </a:r>
            <a:endParaRPr lang="en-US" sz="3200" b="1" dirty="0">
              <a:solidFill>
                <a:srgbClr val="FF0000"/>
              </a:solidFill>
            </a:endParaRPr>
          </a:p>
        </p:txBody>
      </p:sp>
      <p:sp>
        <p:nvSpPr>
          <p:cNvPr id="8" name="TextBox 7"/>
          <p:cNvSpPr txBox="1"/>
          <p:nvPr/>
        </p:nvSpPr>
        <p:spPr>
          <a:xfrm>
            <a:off x="155425" y="4811580"/>
            <a:ext cx="8833150" cy="1027974"/>
          </a:xfrm>
          <a:prstGeom prst="rect">
            <a:avLst/>
          </a:prstGeom>
          <a:noFill/>
        </p:spPr>
        <p:txBody>
          <a:bodyPr wrap="square" rtlCol="0">
            <a:spAutoFit/>
          </a:bodyPr>
          <a:lstStyle/>
          <a:p>
            <a:pPr marL="341313" indent="-341313" algn="just">
              <a:lnSpc>
                <a:spcPct val="95000"/>
              </a:lnSpc>
              <a:buFont typeface="Wingdings" pitchFamily="2" charset="2"/>
              <a:buChar char="ü"/>
            </a:pPr>
            <a:r>
              <a:rPr lang="en-US" sz="3200" dirty="0" smtClean="0"/>
              <a:t>Do we really believe that God will see to our necessities of life? </a:t>
            </a:r>
            <a:r>
              <a:rPr lang="en-US" sz="3200" b="1" dirty="0" smtClean="0"/>
              <a:t>Matthew 6:33. </a:t>
            </a:r>
            <a:endParaRPr lang="en-US" sz="3200" b="1" dirty="0">
              <a:solidFill>
                <a:srgbClr val="FF0000"/>
              </a:solidFill>
            </a:endParaRPr>
          </a:p>
        </p:txBody>
      </p:sp>
      <p:sp>
        <p:nvSpPr>
          <p:cNvPr id="9" name="TextBox 8"/>
          <p:cNvSpPr txBox="1"/>
          <p:nvPr/>
        </p:nvSpPr>
        <p:spPr>
          <a:xfrm>
            <a:off x="155425" y="5780666"/>
            <a:ext cx="8833150" cy="1027974"/>
          </a:xfrm>
          <a:prstGeom prst="rect">
            <a:avLst/>
          </a:prstGeom>
          <a:noFill/>
        </p:spPr>
        <p:txBody>
          <a:bodyPr wrap="square" rtlCol="0">
            <a:spAutoFit/>
          </a:bodyPr>
          <a:lstStyle/>
          <a:p>
            <a:pPr marL="341313" indent="-341313" algn="just">
              <a:lnSpc>
                <a:spcPct val="95000"/>
              </a:lnSpc>
              <a:buFont typeface="Wingdings" pitchFamily="2" charset="2"/>
              <a:buChar char="ü"/>
            </a:pPr>
            <a:r>
              <a:rPr lang="en-US" sz="3200" dirty="0" smtClean="0"/>
              <a:t>Do we really believe that God will grant us that home in heaven? </a:t>
            </a:r>
            <a:r>
              <a:rPr lang="en-US" sz="3200" b="1" dirty="0" smtClean="0"/>
              <a:t>I Peter 1:4.</a:t>
            </a:r>
            <a:endParaRPr lang="en-US" sz="3200" b="1" dirty="0">
              <a:solidFill>
                <a:srgbClr val="FF0000"/>
              </a:solidFill>
            </a:endParaRPr>
          </a:p>
        </p:txBody>
      </p:sp>
      <p:sp>
        <p:nvSpPr>
          <p:cNvPr id="10" name="TextBox 9"/>
          <p:cNvSpPr txBox="1"/>
          <p:nvPr/>
        </p:nvSpPr>
        <p:spPr>
          <a:xfrm>
            <a:off x="155425" y="855865"/>
            <a:ext cx="8833150" cy="1495794"/>
          </a:xfrm>
          <a:prstGeom prst="rect">
            <a:avLst/>
          </a:prstGeom>
          <a:noFill/>
        </p:spPr>
        <p:txBody>
          <a:bodyPr wrap="square" rtlCol="0">
            <a:spAutoFit/>
          </a:bodyPr>
          <a:lstStyle/>
          <a:p>
            <a:pPr algn="just">
              <a:lnSpc>
                <a:spcPct val="95000"/>
              </a:lnSpc>
            </a:pPr>
            <a:r>
              <a:rPr lang="en-US" sz="3200" dirty="0" smtClean="0"/>
              <a:t>If men like Moses and Zechariahs had times in their lives where they believed in God, but did not believe God. What does that say about us?</a:t>
            </a:r>
            <a:endParaRPr lang="en-US" sz="3200"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640" y="1009485"/>
            <a:ext cx="8602720" cy="3785652"/>
          </a:xfrm>
          <a:prstGeom prst="rect">
            <a:avLst/>
          </a:prstGeom>
          <a:noFill/>
        </p:spPr>
        <p:txBody>
          <a:bodyPr wrap="square" rtlCol="0">
            <a:spAutoFit/>
          </a:bodyPr>
          <a:lstStyle/>
          <a:p>
            <a:pPr algn="ctr"/>
            <a:r>
              <a:rPr lang="en-US" sz="4000" dirty="0" smtClean="0"/>
              <a:t>But without faith it is impossible                    to please Him, for he who comes                      to God must believe that He is, and          that He is a rewarder of those                       who diligently seek Him.</a:t>
            </a:r>
          </a:p>
          <a:p>
            <a:pPr algn="ctr"/>
            <a:r>
              <a:rPr lang="en-US" sz="4000" dirty="0" smtClean="0"/>
              <a:t>					     - Hebrews 11:6.</a:t>
            </a:r>
            <a:endParaRPr lang="en-US" sz="4000" dirty="0"/>
          </a:p>
        </p:txBody>
      </p:sp>
      <p:sp>
        <p:nvSpPr>
          <p:cNvPr id="3" name="Wave 2"/>
          <p:cNvSpPr/>
          <p:nvPr/>
        </p:nvSpPr>
        <p:spPr>
          <a:xfrm>
            <a:off x="3727090" y="1124700"/>
            <a:ext cx="1036936" cy="499265"/>
          </a:xfrm>
          <a:prstGeom prst="wave">
            <a:avLst>
              <a:gd name="adj1" fmla="val 6649"/>
              <a:gd name="adj2" fmla="val 0"/>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Wave 4"/>
          <p:cNvSpPr/>
          <p:nvPr/>
        </p:nvSpPr>
        <p:spPr>
          <a:xfrm>
            <a:off x="2421319" y="2392065"/>
            <a:ext cx="4877435" cy="499265"/>
          </a:xfrm>
          <a:prstGeom prst="wave">
            <a:avLst>
              <a:gd name="adj1" fmla="val 6649"/>
              <a:gd name="adj2" fmla="val 0"/>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Wave 5"/>
          <p:cNvSpPr/>
          <p:nvPr/>
        </p:nvSpPr>
        <p:spPr>
          <a:xfrm>
            <a:off x="2459725" y="2968140"/>
            <a:ext cx="5223080" cy="499265"/>
          </a:xfrm>
          <a:prstGeom prst="wave">
            <a:avLst>
              <a:gd name="adj1" fmla="val 6649"/>
              <a:gd name="adj2" fmla="val 0"/>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Wave 6"/>
          <p:cNvSpPr/>
          <p:nvPr/>
        </p:nvSpPr>
        <p:spPr>
          <a:xfrm>
            <a:off x="2037270" y="3582620"/>
            <a:ext cx="5031055" cy="499265"/>
          </a:xfrm>
          <a:prstGeom prst="wave">
            <a:avLst>
              <a:gd name="adj1" fmla="val 6649"/>
              <a:gd name="adj2" fmla="val 0"/>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ular Callout 7"/>
          <p:cNvSpPr/>
          <p:nvPr/>
        </p:nvSpPr>
        <p:spPr>
          <a:xfrm>
            <a:off x="5224885" y="433410"/>
            <a:ext cx="3264425" cy="1459390"/>
          </a:xfrm>
          <a:prstGeom prst="wedgeRoundRectCallout">
            <a:avLst>
              <a:gd name="adj1" fmla="val -35649"/>
              <a:gd name="adj2" fmla="val 80122"/>
              <a:gd name="adj3" fmla="val 16667"/>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400" b="1" dirty="0" smtClean="0">
                <a:effectLst>
                  <a:glow rad="63500">
                    <a:schemeClr val="tx1">
                      <a:alpha val="40000"/>
                    </a:schemeClr>
                  </a:glow>
                </a:effectLst>
              </a:rPr>
              <a:t>The faith that we must have to please God is to believe He is real!</a:t>
            </a:r>
            <a:endParaRPr lang="en-US" sz="2400" b="1" dirty="0">
              <a:effectLst>
                <a:glow rad="63500">
                  <a:schemeClr val="tx1">
                    <a:alpha val="40000"/>
                  </a:schemeClr>
                </a:glow>
              </a:effectLst>
            </a:endParaRPr>
          </a:p>
        </p:txBody>
      </p:sp>
      <p:sp>
        <p:nvSpPr>
          <p:cNvPr id="9" name="Rounded Rectangular Callout 8"/>
          <p:cNvSpPr/>
          <p:nvPr/>
        </p:nvSpPr>
        <p:spPr>
          <a:xfrm>
            <a:off x="923525" y="4542745"/>
            <a:ext cx="3302830" cy="1459390"/>
          </a:xfrm>
          <a:prstGeom prst="wedgeRoundRectCallout">
            <a:avLst>
              <a:gd name="adj1" fmla="val 24711"/>
              <a:gd name="adj2" fmla="val -81740"/>
              <a:gd name="adj3" fmla="val 16667"/>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400" b="1" dirty="0" smtClean="0">
                <a:effectLst>
                  <a:glow rad="63500">
                    <a:schemeClr val="tx1">
                      <a:alpha val="40000"/>
                    </a:schemeClr>
                  </a:glow>
                </a:effectLst>
              </a:rPr>
              <a:t>The faith that we must have to please God is  to also believe Him!</a:t>
            </a:r>
            <a:endParaRPr lang="en-US" sz="2400" b="1" dirty="0">
              <a:effectLst>
                <a:glow rad="63500">
                  <a:schemeClr val="tx1">
                    <a:alpha val="40000"/>
                  </a:schemeClr>
                </a:glo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0640" y="2353660"/>
            <a:ext cx="8602720" cy="2554545"/>
          </a:xfrm>
          <a:prstGeom prst="rect">
            <a:avLst/>
          </a:prstGeom>
          <a:noFill/>
        </p:spPr>
        <p:txBody>
          <a:bodyPr wrap="square" rtlCol="0">
            <a:spAutoFit/>
          </a:bodyPr>
          <a:lstStyle/>
          <a:p>
            <a:pPr algn="ctr"/>
            <a:r>
              <a:rPr lang="en-US" sz="4000" dirty="0" smtClean="0"/>
              <a:t> to an inheritance incorruptible and undefiled and that does not fade away, reserved in heaven for you,</a:t>
            </a:r>
          </a:p>
          <a:p>
            <a:pPr algn="ctr"/>
            <a:r>
              <a:rPr lang="en-US" sz="4000" dirty="0" smtClean="0"/>
              <a:t>                                                   - </a:t>
            </a:r>
            <a:r>
              <a:rPr lang="en-US" sz="4000" b="1" dirty="0" smtClean="0"/>
              <a:t>I Peter 1:4.</a:t>
            </a:r>
            <a:endParaRPr lang="en-US" sz="4000" b="1" dirty="0"/>
          </a:p>
        </p:txBody>
      </p:sp>
      <p:sp>
        <p:nvSpPr>
          <p:cNvPr id="10" name="Wave 9"/>
          <p:cNvSpPr/>
          <p:nvPr/>
        </p:nvSpPr>
        <p:spPr>
          <a:xfrm>
            <a:off x="1000335" y="2507280"/>
            <a:ext cx="3610070" cy="499265"/>
          </a:xfrm>
          <a:prstGeom prst="wave">
            <a:avLst>
              <a:gd name="adj1" fmla="val 6649"/>
              <a:gd name="adj2" fmla="val 0"/>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882180" y="1815990"/>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Is heaven for us?</a:t>
            </a:r>
            <a:endParaRPr lang="en-US" sz="2800" dirty="0"/>
          </a:p>
        </p:txBody>
      </p:sp>
      <p:sp>
        <p:nvSpPr>
          <p:cNvPr id="12" name="Rectangle 11"/>
          <p:cNvSpPr/>
          <p:nvPr/>
        </p:nvSpPr>
        <p:spPr>
          <a:xfrm>
            <a:off x="2882180" y="663840"/>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Not ready? (weak)</a:t>
            </a:r>
            <a:endParaRPr lang="en-US" sz="2800" dirty="0"/>
          </a:p>
        </p:txBody>
      </p:sp>
      <p:sp>
        <p:nvSpPr>
          <p:cNvPr id="13" name="Rectangle 12"/>
          <p:cNvSpPr/>
          <p:nvPr/>
        </p:nvSpPr>
        <p:spPr>
          <a:xfrm>
            <a:off x="2882180" y="1239915"/>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Obeyed the gospel?</a:t>
            </a:r>
            <a:endParaRPr lang="en-US" sz="2800" dirty="0"/>
          </a:p>
        </p:txBody>
      </p:sp>
      <p:sp>
        <p:nvSpPr>
          <p:cNvPr id="14" name="Rectangle 13"/>
          <p:cNvSpPr/>
          <p:nvPr/>
        </p:nvSpPr>
        <p:spPr>
          <a:xfrm>
            <a:off x="2882180" y="87765"/>
            <a:ext cx="3341235" cy="49926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Lack of faith?</a:t>
            </a:r>
            <a:endParaRPr lang="en-US" sz="2800" dirty="0"/>
          </a:p>
        </p:txBody>
      </p:sp>
      <p:sp>
        <p:nvSpPr>
          <p:cNvPr id="8" name="Wave 7"/>
          <p:cNvSpPr/>
          <p:nvPr/>
        </p:nvSpPr>
        <p:spPr>
          <a:xfrm>
            <a:off x="1691625" y="3697835"/>
            <a:ext cx="5683940" cy="499265"/>
          </a:xfrm>
          <a:prstGeom prst="wave">
            <a:avLst>
              <a:gd name="adj1" fmla="val 6649"/>
              <a:gd name="adj2" fmla="val 0"/>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l="14820" t="37680" r="48010" b="19200"/>
          <a:stretch>
            <a:fillRect/>
          </a:stretch>
        </p:blipFill>
        <p:spPr bwMode="auto">
          <a:xfrm>
            <a:off x="0" y="1"/>
            <a:ext cx="4531790" cy="6858000"/>
          </a:xfrm>
          <a:prstGeom prst="rect">
            <a:avLst/>
          </a:prstGeom>
          <a:noFill/>
          <a:ln w="9525">
            <a:noFill/>
            <a:miter lim="800000"/>
            <a:headEnd/>
            <a:tailEnd/>
          </a:ln>
        </p:spPr>
      </p:pic>
      <p:sp>
        <p:nvSpPr>
          <p:cNvPr id="4" name="TextBox 3"/>
          <p:cNvSpPr txBox="1"/>
          <p:nvPr/>
        </p:nvSpPr>
        <p:spPr>
          <a:xfrm>
            <a:off x="2651750" y="1299056"/>
            <a:ext cx="6298419" cy="1200329"/>
          </a:xfrm>
          <a:prstGeom prst="rect">
            <a:avLst/>
          </a:prstGeom>
          <a:noFill/>
          <a:ln>
            <a:noFill/>
          </a:ln>
        </p:spPr>
        <p:txBody>
          <a:bodyPr wrap="square" rtlCol="0">
            <a:spAutoFit/>
          </a:bodyPr>
          <a:lstStyle/>
          <a:p>
            <a:r>
              <a:rPr lang="en-US" sz="3600" dirty="0" smtClean="0">
                <a:effectLst>
                  <a:glow rad="63500">
                    <a:srgbClr val="FFFFFF"/>
                  </a:glow>
                </a:effectLst>
              </a:rPr>
              <a:t>Is it possible to believe in God and not believe God?</a:t>
            </a:r>
            <a:endParaRPr lang="en-US" sz="3600" dirty="0">
              <a:effectLst>
                <a:glow rad="63500">
                  <a:srgbClr val="FFFFFF"/>
                </a:glow>
              </a:effectLst>
            </a:endParaRPr>
          </a:p>
        </p:txBody>
      </p:sp>
      <p:sp>
        <p:nvSpPr>
          <p:cNvPr id="3" name="TextBox 2"/>
          <p:cNvSpPr txBox="1"/>
          <p:nvPr/>
        </p:nvSpPr>
        <p:spPr>
          <a:xfrm>
            <a:off x="2651750" y="2660900"/>
            <a:ext cx="6298420" cy="1200329"/>
          </a:xfrm>
          <a:prstGeom prst="rect">
            <a:avLst/>
          </a:prstGeom>
          <a:noFill/>
          <a:ln>
            <a:noFill/>
          </a:ln>
        </p:spPr>
        <p:txBody>
          <a:bodyPr wrap="square" rtlCol="0">
            <a:spAutoFit/>
          </a:bodyPr>
          <a:lstStyle/>
          <a:p>
            <a:r>
              <a:rPr lang="en-US" sz="3600" dirty="0" smtClean="0">
                <a:effectLst>
                  <a:glow rad="63500">
                    <a:srgbClr val="FFFFFF"/>
                  </a:glow>
                </a:effectLst>
              </a:rPr>
              <a:t>Examples of those who believed in God but did not believe God?</a:t>
            </a:r>
            <a:endParaRPr lang="en-US" sz="3600" dirty="0">
              <a:effectLst>
                <a:glow rad="63500">
                  <a:srgbClr val="FFFFFF"/>
                </a:glow>
              </a:effectLst>
            </a:endParaRPr>
          </a:p>
        </p:txBody>
      </p:sp>
      <p:sp>
        <p:nvSpPr>
          <p:cNvPr id="5" name="TextBox 4"/>
          <p:cNvSpPr txBox="1"/>
          <p:nvPr/>
        </p:nvSpPr>
        <p:spPr>
          <a:xfrm>
            <a:off x="2651750" y="4005075"/>
            <a:ext cx="6298420" cy="1200329"/>
          </a:xfrm>
          <a:prstGeom prst="rect">
            <a:avLst/>
          </a:prstGeom>
          <a:noFill/>
          <a:ln>
            <a:noFill/>
          </a:ln>
        </p:spPr>
        <p:txBody>
          <a:bodyPr wrap="square" rtlCol="0">
            <a:spAutoFit/>
          </a:bodyPr>
          <a:lstStyle/>
          <a:p>
            <a:r>
              <a:rPr lang="en-US" sz="3600" dirty="0" smtClean="0">
                <a:effectLst>
                  <a:glow rad="63500">
                    <a:srgbClr val="FFFFFF"/>
                  </a:glow>
                </a:effectLst>
              </a:rPr>
              <a:t>Examples of those who believed in God but also believed God?</a:t>
            </a:r>
            <a:endParaRPr lang="en-US" sz="3600" dirty="0">
              <a:effectLst>
                <a:glow rad="63500">
                  <a:srgbClr val="FFFFFF"/>
                </a:glow>
              </a:effectLst>
            </a:endParaRPr>
          </a:p>
        </p:txBody>
      </p:sp>
      <p:sp>
        <p:nvSpPr>
          <p:cNvPr id="6" name="TextBox 5"/>
          <p:cNvSpPr txBox="1"/>
          <p:nvPr/>
        </p:nvSpPr>
        <p:spPr>
          <a:xfrm>
            <a:off x="2651750" y="5387655"/>
            <a:ext cx="6298420" cy="1200329"/>
          </a:xfrm>
          <a:prstGeom prst="rect">
            <a:avLst/>
          </a:prstGeom>
          <a:noFill/>
          <a:ln>
            <a:noFill/>
          </a:ln>
        </p:spPr>
        <p:txBody>
          <a:bodyPr wrap="square" rtlCol="0">
            <a:spAutoFit/>
          </a:bodyPr>
          <a:lstStyle/>
          <a:p>
            <a:r>
              <a:rPr lang="en-US" sz="3600" dirty="0" smtClean="0">
                <a:effectLst>
                  <a:glow rad="63500">
                    <a:srgbClr val="FFFFFF"/>
                  </a:glow>
                </a:effectLst>
              </a:rPr>
              <a:t>Some sobering application for each and everyone of us!</a:t>
            </a:r>
            <a:endParaRPr lang="en-US" sz="3600" dirty="0">
              <a:effectLst>
                <a:glow rad="63500">
                  <a:srgbClr val="FFFFFF"/>
                </a:glow>
              </a:effectLst>
            </a:endParaRPr>
          </a:p>
        </p:txBody>
      </p:sp>
      <p:sp>
        <p:nvSpPr>
          <p:cNvPr id="7" name="TextBox 6"/>
          <p:cNvSpPr txBox="1"/>
          <p:nvPr/>
        </p:nvSpPr>
        <p:spPr>
          <a:xfrm>
            <a:off x="2651750" y="0"/>
            <a:ext cx="6260016" cy="1446550"/>
          </a:xfrm>
          <a:prstGeom prst="rect">
            <a:avLst/>
          </a:prstGeom>
          <a:noFill/>
        </p:spPr>
        <p:txBody>
          <a:bodyPr wrap="square" rtlCol="0">
            <a:spAutoFit/>
          </a:bodyPr>
          <a:lstStyle/>
          <a:p>
            <a:pPr algn="ctr"/>
            <a:r>
              <a:rPr lang="en-US" sz="8800" dirty="0" smtClean="0">
                <a:effectLst>
                  <a:glow rad="63500">
                    <a:srgbClr val="FFFFFF"/>
                  </a:glow>
                </a:effectLst>
                <a:latin typeface="Impact" pitchFamily="34" charset="0"/>
              </a:rPr>
              <a:t>FAITH IN GOD</a:t>
            </a:r>
            <a:endParaRPr lang="en-US" sz="8800" dirty="0">
              <a:effectLst>
                <a:glow rad="63500">
                  <a:srgbClr val="FFFFFF"/>
                </a:glow>
              </a:effectLst>
              <a:latin typeface="Impact" pitchFamily="34" charset="0"/>
            </a:endParaRPr>
          </a:p>
        </p:txBody>
      </p:sp>
      <p:sp>
        <p:nvSpPr>
          <p:cNvPr id="9" name="TextBox 8"/>
          <p:cNvSpPr txBox="1"/>
          <p:nvPr/>
        </p:nvSpPr>
        <p:spPr>
          <a:xfrm>
            <a:off x="1000334" y="5771705"/>
            <a:ext cx="7949836" cy="890115"/>
          </a:xfrm>
          <a:prstGeom prst="rect">
            <a:avLst/>
          </a:prstGeom>
          <a:solidFill>
            <a:srgbClr val="CC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ct val="80000"/>
              </a:lnSpc>
            </a:pPr>
            <a:r>
              <a:rPr lang="en-US" sz="3200" dirty="0" smtClean="0">
                <a:solidFill>
                  <a:schemeClr val="bg1"/>
                </a:solidFill>
                <a:effectLst>
                  <a:glow rad="63500">
                    <a:schemeClr val="tx1">
                      <a:alpha val="40000"/>
                    </a:schemeClr>
                  </a:glow>
                </a:effectLst>
              </a:rPr>
              <a:t>                </a:t>
            </a:r>
            <a:r>
              <a:rPr lang="en-US" sz="3200" b="1" dirty="0" smtClean="0">
                <a:solidFill>
                  <a:schemeClr val="bg1"/>
                </a:solidFill>
                <a:effectLst>
                  <a:glow rad="63500">
                    <a:schemeClr val="tx1">
                      <a:alpha val="40000"/>
                    </a:schemeClr>
                  </a:glow>
                </a:effectLst>
              </a:rPr>
              <a:t>How many of us BELIEVE IN GOD,                          	    but struggle to BELIEVE GOD?</a:t>
            </a:r>
            <a:endParaRPr lang="en-US" sz="3200" b="1" dirty="0">
              <a:solidFill>
                <a:schemeClr val="bg1"/>
              </a:solidFill>
              <a:effectLst>
                <a:glow rad="63500">
                  <a:schemeClr val="tx1">
                    <a:alpha val="40000"/>
                  </a:schemeClr>
                </a:glow>
              </a:effectLst>
            </a:endParaRPr>
          </a:p>
        </p:txBody>
      </p:sp>
      <p:sp>
        <p:nvSpPr>
          <p:cNvPr id="10" name="Explosion 2 9"/>
          <p:cNvSpPr/>
          <p:nvPr/>
        </p:nvSpPr>
        <p:spPr>
          <a:xfrm>
            <a:off x="1805" y="3813050"/>
            <a:ext cx="4034330" cy="3033995"/>
          </a:xfrm>
          <a:prstGeom prst="irregularSeal2">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10"/>
          <p:cNvSpPr txBox="1"/>
          <p:nvPr/>
        </p:nvSpPr>
        <p:spPr>
          <a:xfrm rot="20680472">
            <a:off x="-158637" y="4512432"/>
            <a:ext cx="4062213" cy="1657377"/>
          </a:xfrm>
          <a:prstGeom prst="rect">
            <a:avLst/>
          </a:prstGeom>
          <a:noFill/>
        </p:spPr>
        <p:txBody>
          <a:bodyPr>
            <a:spAutoFit/>
          </a:bodyPr>
          <a:lstStyle/>
          <a:p>
            <a:pPr algn="ctr">
              <a:lnSpc>
                <a:spcPct val="90000"/>
              </a:lnSpc>
              <a:defRPr/>
            </a:pPr>
            <a:r>
              <a:rPr lang="en-US" sz="2800" b="1" dirty="0">
                <a:solidFill>
                  <a:srgbClr val="FFC000"/>
                </a:solidFill>
                <a:effectLst>
                  <a:glow rad="63500">
                    <a:srgbClr val="080808"/>
                  </a:glow>
                </a:effectLst>
                <a:latin typeface="Arial" pitchFamily="34" charset="0"/>
                <a:cs typeface="Arial" pitchFamily="34" charset="0"/>
              </a:rPr>
              <a:t>Obey The Gospel:</a:t>
            </a:r>
          </a:p>
          <a:p>
            <a:pPr algn="ctr">
              <a:lnSpc>
                <a:spcPct val="90000"/>
              </a:lnSpc>
              <a:defRPr/>
            </a:pPr>
            <a:endParaRPr lang="en-US" sz="500" b="1" dirty="0">
              <a:solidFill>
                <a:srgbClr val="FFC000"/>
              </a:solidFill>
              <a:effectLst>
                <a:glow rad="63500">
                  <a:srgbClr val="080808"/>
                </a:glow>
              </a:effectLst>
              <a:latin typeface="Arial" pitchFamily="34" charset="0"/>
              <a:cs typeface="Arial" pitchFamily="34" charset="0"/>
            </a:endParaRP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Believe, John 8:24</a:t>
            </a: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Repent, Luke 13:3</a:t>
            </a: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Confess, Matthew 10:32</a:t>
            </a:r>
          </a:p>
          <a:p>
            <a:pPr algn="ctr">
              <a:lnSpc>
                <a:spcPct val="90000"/>
              </a:lnSpc>
              <a:defRPr/>
            </a:pPr>
            <a:r>
              <a:rPr lang="en-US" sz="2000" dirty="0">
                <a:solidFill>
                  <a:srgbClr val="FFC000"/>
                </a:solidFill>
                <a:effectLst>
                  <a:glow rad="63500">
                    <a:srgbClr val="080808"/>
                  </a:glow>
                </a:effectLst>
                <a:latin typeface="Arial" pitchFamily="34" charset="0"/>
                <a:cs typeface="Arial" pitchFamily="34" charset="0"/>
              </a:rPr>
              <a:t>Baptized, Mark 16:16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360"/>
                                          </p:val>
                                        </p:tav>
                                        <p:tav tm="100000">
                                          <p:val>
                                            <p:fltVal val="0"/>
                                          </p:val>
                                        </p:tav>
                                      </p:tavLst>
                                    </p:anim>
                                    <p:animEffect transition="in" filter="fade">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l="14820" t="37680" r="48010" b="19200"/>
          <a:stretch>
            <a:fillRect/>
          </a:stretch>
        </p:blipFill>
        <p:spPr bwMode="auto">
          <a:xfrm>
            <a:off x="0" y="1"/>
            <a:ext cx="4531790" cy="6858000"/>
          </a:xfrm>
          <a:prstGeom prst="rect">
            <a:avLst/>
          </a:prstGeom>
          <a:noFill/>
          <a:ln w="9525">
            <a:noFill/>
            <a:miter lim="800000"/>
            <a:headEnd/>
            <a:tailEnd/>
          </a:ln>
        </p:spPr>
      </p:pic>
      <p:sp>
        <p:nvSpPr>
          <p:cNvPr id="4" name="TextBox 3"/>
          <p:cNvSpPr txBox="1"/>
          <p:nvPr/>
        </p:nvSpPr>
        <p:spPr>
          <a:xfrm>
            <a:off x="2651750" y="1299056"/>
            <a:ext cx="6298419" cy="1200329"/>
          </a:xfrm>
          <a:prstGeom prst="rect">
            <a:avLst/>
          </a:prstGeom>
          <a:noFill/>
          <a:ln>
            <a:noFill/>
          </a:ln>
        </p:spPr>
        <p:txBody>
          <a:bodyPr wrap="square" rtlCol="0">
            <a:spAutoFit/>
          </a:bodyPr>
          <a:lstStyle/>
          <a:p>
            <a:r>
              <a:rPr lang="en-US" sz="3600" dirty="0" smtClean="0">
                <a:effectLst>
                  <a:glow rad="63500">
                    <a:srgbClr val="FFFFFF"/>
                  </a:glow>
                </a:effectLst>
              </a:rPr>
              <a:t>Is it possible to believe in God and not believe God?</a:t>
            </a:r>
            <a:endParaRPr lang="en-US" sz="3600" dirty="0">
              <a:effectLst>
                <a:glow rad="63500">
                  <a:srgbClr val="FFFFFF"/>
                </a:glow>
              </a:effectLst>
            </a:endParaRPr>
          </a:p>
        </p:txBody>
      </p:sp>
      <p:sp>
        <p:nvSpPr>
          <p:cNvPr id="3" name="TextBox 2"/>
          <p:cNvSpPr txBox="1"/>
          <p:nvPr/>
        </p:nvSpPr>
        <p:spPr>
          <a:xfrm>
            <a:off x="2651750" y="2660900"/>
            <a:ext cx="6298420" cy="1200329"/>
          </a:xfrm>
          <a:prstGeom prst="rect">
            <a:avLst/>
          </a:prstGeom>
          <a:noFill/>
          <a:ln>
            <a:noFill/>
          </a:ln>
        </p:spPr>
        <p:txBody>
          <a:bodyPr wrap="square" rtlCol="0">
            <a:spAutoFit/>
          </a:bodyPr>
          <a:lstStyle/>
          <a:p>
            <a:r>
              <a:rPr lang="en-US" sz="3600" dirty="0" smtClean="0">
                <a:effectLst>
                  <a:glow rad="63500">
                    <a:srgbClr val="FFFFFF"/>
                  </a:glow>
                </a:effectLst>
              </a:rPr>
              <a:t>Examples of those who believed in God but did not believe God?</a:t>
            </a:r>
            <a:endParaRPr lang="en-US" sz="3600" dirty="0">
              <a:effectLst>
                <a:glow rad="63500">
                  <a:srgbClr val="FFFFFF"/>
                </a:glow>
              </a:effectLst>
            </a:endParaRPr>
          </a:p>
        </p:txBody>
      </p:sp>
      <p:sp>
        <p:nvSpPr>
          <p:cNvPr id="7" name="TextBox 6"/>
          <p:cNvSpPr txBox="1"/>
          <p:nvPr/>
        </p:nvSpPr>
        <p:spPr>
          <a:xfrm>
            <a:off x="2651750" y="0"/>
            <a:ext cx="6260016" cy="1446550"/>
          </a:xfrm>
          <a:prstGeom prst="rect">
            <a:avLst/>
          </a:prstGeom>
          <a:noFill/>
        </p:spPr>
        <p:txBody>
          <a:bodyPr wrap="square" rtlCol="0">
            <a:spAutoFit/>
          </a:bodyPr>
          <a:lstStyle/>
          <a:p>
            <a:pPr algn="ctr"/>
            <a:r>
              <a:rPr lang="en-US" sz="8800" dirty="0" smtClean="0">
                <a:effectLst>
                  <a:glow rad="63500">
                    <a:srgbClr val="FFFFFF"/>
                  </a:glow>
                </a:effectLst>
                <a:latin typeface="Impact" pitchFamily="34" charset="0"/>
              </a:rPr>
              <a:t>FAITH IN GOD</a:t>
            </a:r>
            <a:endParaRPr lang="en-US" sz="8800" dirty="0">
              <a:effectLst>
                <a:glow rad="63500">
                  <a:srgbClr val="FFFFFF"/>
                </a:glow>
              </a:effectLst>
              <a:latin typeface="Impact"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425" y="87765"/>
            <a:ext cx="8833150" cy="6684907"/>
          </a:xfrm>
          <a:prstGeom prst="rect">
            <a:avLst/>
          </a:prstGeom>
          <a:noFill/>
        </p:spPr>
        <p:txBody>
          <a:bodyPr wrap="square" rtlCol="0">
            <a:spAutoFit/>
          </a:bodyPr>
          <a:lstStyle/>
          <a:p>
            <a:pPr algn="just">
              <a:lnSpc>
                <a:spcPct val="85000"/>
              </a:lnSpc>
            </a:pPr>
            <a:r>
              <a:rPr lang="en-US" sz="2800" b="1" dirty="0" smtClean="0"/>
              <a:t>Numbers 20:7-12 </a:t>
            </a:r>
            <a:r>
              <a:rPr lang="en-US" sz="2800" dirty="0" smtClean="0"/>
              <a:t>- Then </a:t>
            </a:r>
            <a:r>
              <a:rPr lang="en-US" sz="2800" dirty="0" smtClean="0">
                <a:solidFill>
                  <a:srgbClr val="FF0000"/>
                </a:solidFill>
              </a:rPr>
              <a:t>the LORD spoke to </a:t>
            </a:r>
            <a:r>
              <a:rPr lang="en-US" sz="2800" u="sng" dirty="0" smtClean="0">
                <a:solidFill>
                  <a:srgbClr val="FF0000"/>
                </a:solidFill>
              </a:rPr>
              <a:t>Moses</a:t>
            </a:r>
            <a:r>
              <a:rPr lang="en-US" sz="2800" dirty="0" smtClean="0">
                <a:solidFill>
                  <a:srgbClr val="FF0000"/>
                </a:solidFill>
              </a:rPr>
              <a:t>, saying,</a:t>
            </a:r>
          </a:p>
          <a:p>
            <a:pPr algn="just">
              <a:lnSpc>
                <a:spcPct val="85000"/>
              </a:lnSpc>
            </a:pPr>
            <a:r>
              <a:rPr lang="en-US" sz="2800" dirty="0" smtClean="0"/>
              <a:t>8 </a:t>
            </a:r>
            <a:r>
              <a:rPr lang="en-US" sz="2800" dirty="0" smtClean="0">
                <a:solidFill>
                  <a:srgbClr val="FF0000"/>
                </a:solidFill>
              </a:rPr>
              <a:t>"Take the rod; you and your brother </a:t>
            </a:r>
            <a:r>
              <a:rPr lang="en-US" sz="2800" u="sng" dirty="0" smtClean="0">
                <a:solidFill>
                  <a:srgbClr val="FF0000"/>
                </a:solidFill>
              </a:rPr>
              <a:t>Aaron</a:t>
            </a:r>
            <a:r>
              <a:rPr lang="en-US" sz="2800" dirty="0" smtClean="0">
                <a:solidFill>
                  <a:srgbClr val="FF0000"/>
                </a:solidFill>
              </a:rPr>
              <a:t> gather the congregation together. </a:t>
            </a:r>
            <a:r>
              <a:rPr lang="en-US" sz="2800" u="sng" dirty="0" smtClean="0">
                <a:solidFill>
                  <a:srgbClr val="FF0000"/>
                </a:solidFill>
              </a:rPr>
              <a:t>Speak to the rock</a:t>
            </a:r>
            <a:r>
              <a:rPr lang="en-US" sz="2800" dirty="0" smtClean="0">
                <a:solidFill>
                  <a:srgbClr val="FF0000"/>
                </a:solidFill>
              </a:rPr>
              <a:t> before their eyes, and it will yield its water;</a:t>
            </a:r>
            <a:r>
              <a:rPr lang="en-US" sz="2800" dirty="0" smtClean="0"/>
              <a:t> thus you shall bring water for them out of the rock, and give drink to the congregation and their animals.“</a:t>
            </a:r>
          </a:p>
          <a:p>
            <a:pPr algn="just">
              <a:lnSpc>
                <a:spcPct val="85000"/>
              </a:lnSpc>
            </a:pPr>
            <a:r>
              <a:rPr lang="en-US" sz="2800" dirty="0" smtClean="0"/>
              <a:t>9 So Moses took the rod from before the LORD as He commanded him.</a:t>
            </a:r>
          </a:p>
          <a:p>
            <a:pPr algn="just">
              <a:lnSpc>
                <a:spcPct val="85000"/>
              </a:lnSpc>
            </a:pPr>
            <a:r>
              <a:rPr lang="en-US" sz="2800" dirty="0" smtClean="0"/>
              <a:t>10 And Moses and Aaron gathered the assembly together before the rock; and he said to them, "Hear now, you rebels! Must we bring water for you out of this rock?“</a:t>
            </a:r>
          </a:p>
          <a:p>
            <a:pPr algn="just">
              <a:lnSpc>
                <a:spcPct val="85000"/>
              </a:lnSpc>
            </a:pPr>
            <a:r>
              <a:rPr lang="en-US" sz="2800" dirty="0" smtClean="0"/>
              <a:t>11 Then </a:t>
            </a:r>
            <a:r>
              <a:rPr lang="en-US" sz="2800" dirty="0" smtClean="0">
                <a:solidFill>
                  <a:srgbClr val="FF0000"/>
                </a:solidFill>
              </a:rPr>
              <a:t>Moses lifted his hand and </a:t>
            </a:r>
            <a:r>
              <a:rPr lang="en-US" sz="2800" u="sng" dirty="0" smtClean="0">
                <a:solidFill>
                  <a:srgbClr val="FF0000"/>
                </a:solidFill>
              </a:rPr>
              <a:t>struck the rock</a:t>
            </a:r>
            <a:r>
              <a:rPr lang="en-US" sz="2800" dirty="0" smtClean="0">
                <a:solidFill>
                  <a:srgbClr val="FF0000"/>
                </a:solidFill>
              </a:rPr>
              <a:t> twice with his rod;</a:t>
            </a:r>
            <a:r>
              <a:rPr lang="en-US" sz="2800" dirty="0" smtClean="0"/>
              <a:t> and water came out abundantly, and the congregation and their animals drank.</a:t>
            </a:r>
          </a:p>
          <a:p>
            <a:pPr algn="just">
              <a:lnSpc>
                <a:spcPct val="85000"/>
              </a:lnSpc>
            </a:pPr>
            <a:r>
              <a:rPr lang="en-US" sz="2800" dirty="0" smtClean="0"/>
              <a:t>12 Then the LORD spoke to Moses and Aaron, </a:t>
            </a:r>
            <a:r>
              <a:rPr lang="en-US" sz="2800" dirty="0" smtClean="0">
                <a:solidFill>
                  <a:srgbClr val="FF0000"/>
                </a:solidFill>
              </a:rPr>
              <a:t>"</a:t>
            </a:r>
            <a:r>
              <a:rPr lang="en-US" sz="2800" u="sng" dirty="0" smtClean="0">
                <a:solidFill>
                  <a:srgbClr val="FF0000"/>
                </a:solidFill>
              </a:rPr>
              <a:t>Because you did not believe Me</a:t>
            </a:r>
            <a:r>
              <a:rPr lang="en-US" sz="2800" dirty="0" smtClean="0">
                <a:solidFill>
                  <a:srgbClr val="FF0000"/>
                </a:solidFill>
              </a:rPr>
              <a:t>, </a:t>
            </a:r>
            <a:r>
              <a:rPr lang="en-US" sz="2800" dirty="0" smtClean="0"/>
              <a:t>to hallow Me in the eyes of the children of Israel, therefore you shall not bring this assembly into the land which I have given them.“          </a:t>
            </a:r>
            <a:r>
              <a:rPr lang="en-US" sz="2400" dirty="0" smtClean="0"/>
              <a:t>c.f. Numbers 27:12-14.</a:t>
            </a:r>
            <a:endParaRPr lang="en-US" sz="2400"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425" y="164575"/>
            <a:ext cx="8833150" cy="6641818"/>
          </a:xfrm>
          <a:prstGeom prst="rect">
            <a:avLst/>
          </a:prstGeom>
          <a:noFill/>
        </p:spPr>
        <p:txBody>
          <a:bodyPr wrap="square" rtlCol="0">
            <a:spAutoFit/>
          </a:bodyPr>
          <a:lstStyle/>
          <a:p>
            <a:pPr algn="just">
              <a:lnSpc>
                <a:spcPct val="95000"/>
              </a:lnSpc>
            </a:pPr>
            <a:r>
              <a:rPr lang="en-US" sz="2800" b="1" dirty="0" smtClean="0"/>
              <a:t>Luke 1:5-20 </a:t>
            </a:r>
            <a:r>
              <a:rPr lang="en-US" sz="2800" dirty="0" smtClean="0"/>
              <a:t>- There was in the days of Herod, the king of Judea, a certain priest named </a:t>
            </a:r>
            <a:r>
              <a:rPr lang="en-US" sz="2800" u="sng" dirty="0" smtClean="0">
                <a:solidFill>
                  <a:srgbClr val="FF0000"/>
                </a:solidFill>
              </a:rPr>
              <a:t>Zacharias</a:t>
            </a:r>
            <a:r>
              <a:rPr lang="en-US" sz="2800" dirty="0" smtClean="0">
                <a:solidFill>
                  <a:srgbClr val="FF0000"/>
                </a:solidFill>
              </a:rPr>
              <a:t>,</a:t>
            </a:r>
            <a:r>
              <a:rPr lang="en-US" sz="2800" dirty="0" smtClean="0"/>
              <a:t> of the division of Abijah. His wife was of the daughters of Aaron, and her name was </a:t>
            </a:r>
            <a:r>
              <a:rPr lang="en-US" sz="2800" u="sng" dirty="0" smtClean="0">
                <a:solidFill>
                  <a:srgbClr val="FF0000"/>
                </a:solidFill>
              </a:rPr>
              <a:t>Elizabeth</a:t>
            </a:r>
            <a:r>
              <a:rPr lang="en-US" sz="2800" dirty="0" smtClean="0">
                <a:solidFill>
                  <a:srgbClr val="FF0000"/>
                </a:solidFill>
              </a:rPr>
              <a:t>.</a:t>
            </a:r>
          </a:p>
          <a:p>
            <a:pPr algn="just">
              <a:lnSpc>
                <a:spcPct val="95000"/>
              </a:lnSpc>
            </a:pPr>
            <a:r>
              <a:rPr lang="en-US" sz="2800" dirty="0" smtClean="0"/>
              <a:t>6 And </a:t>
            </a:r>
            <a:r>
              <a:rPr lang="en-US" sz="2800" u="sng" dirty="0" smtClean="0">
                <a:solidFill>
                  <a:srgbClr val="FF0000"/>
                </a:solidFill>
              </a:rPr>
              <a:t>they were both righteous before God, walking in all the commandments and ordinances of the Lord blameless.</a:t>
            </a:r>
          </a:p>
          <a:p>
            <a:pPr algn="just">
              <a:lnSpc>
                <a:spcPct val="95000"/>
              </a:lnSpc>
            </a:pPr>
            <a:r>
              <a:rPr lang="en-US" sz="2800" dirty="0" smtClean="0"/>
              <a:t>7 But they had no child, because Elizabeth was barren, and they were both well advanced in years.</a:t>
            </a:r>
          </a:p>
          <a:p>
            <a:pPr algn="just">
              <a:lnSpc>
                <a:spcPct val="95000"/>
              </a:lnSpc>
            </a:pPr>
            <a:r>
              <a:rPr lang="en-US" sz="2800" dirty="0" smtClean="0"/>
              <a:t>8 So it was, that </a:t>
            </a:r>
            <a:r>
              <a:rPr lang="en-US" sz="2800" dirty="0" smtClean="0">
                <a:solidFill>
                  <a:srgbClr val="FF0000"/>
                </a:solidFill>
              </a:rPr>
              <a:t>while he was serving as priest before God in the order of his division,</a:t>
            </a:r>
          </a:p>
          <a:p>
            <a:pPr algn="just">
              <a:lnSpc>
                <a:spcPct val="95000"/>
              </a:lnSpc>
            </a:pPr>
            <a:r>
              <a:rPr lang="en-US" sz="2800" dirty="0" smtClean="0"/>
              <a:t>9 </a:t>
            </a:r>
            <a:r>
              <a:rPr lang="en-US" sz="2800" dirty="0" smtClean="0">
                <a:solidFill>
                  <a:srgbClr val="FF0000"/>
                </a:solidFill>
              </a:rPr>
              <a:t>according to the custom of the priesthood, his lot fell to burn incense when he went into the temple of the Lord.</a:t>
            </a:r>
          </a:p>
          <a:p>
            <a:pPr algn="just">
              <a:lnSpc>
                <a:spcPct val="95000"/>
              </a:lnSpc>
            </a:pPr>
            <a:r>
              <a:rPr lang="en-US" sz="2800" dirty="0" smtClean="0"/>
              <a:t>10 And the whole multitude of the people was praying outside at the hour of incense.</a:t>
            </a:r>
          </a:p>
          <a:p>
            <a:pPr algn="just">
              <a:lnSpc>
                <a:spcPct val="95000"/>
              </a:lnSpc>
            </a:pPr>
            <a:r>
              <a:rPr lang="en-US" sz="2800" dirty="0" smtClean="0"/>
              <a:t>11 Then </a:t>
            </a:r>
            <a:r>
              <a:rPr lang="en-US" sz="2800" dirty="0" smtClean="0">
                <a:solidFill>
                  <a:srgbClr val="FF0000"/>
                </a:solidFill>
              </a:rPr>
              <a:t>an angel of the Lord appeared to him, standing on the right side of the altar of incense.</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425" y="164575"/>
            <a:ext cx="8833150" cy="6641818"/>
          </a:xfrm>
          <a:prstGeom prst="rect">
            <a:avLst/>
          </a:prstGeom>
          <a:noFill/>
        </p:spPr>
        <p:txBody>
          <a:bodyPr wrap="square" rtlCol="0">
            <a:spAutoFit/>
          </a:bodyPr>
          <a:lstStyle/>
          <a:p>
            <a:pPr algn="just">
              <a:lnSpc>
                <a:spcPct val="95000"/>
              </a:lnSpc>
            </a:pPr>
            <a:r>
              <a:rPr lang="en-US" sz="2800" dirty="0" smtClean="0"/>
              <a:t>12 And when </a:t>
            </a:r>
            <a:r>
              <a:rPr lang="en-US" sz="2800" dirty="0" smtClean="0">
                <a:solidFill>
                  <a:srgbClr val="FF0000"/>
                </a:solidFill>
              </a:rPr>
              <a:t>Zacharias saw him, he was troubled, and fear fell upon him.</a:t>
            </a:r>
          </a:p>
          <a:p>
            <a:pPr algn="just">
              <a:lnSpc>
                <a:spcPct val="95000"/>
              </a:lnSpc>
            </a:pPr>
            <a:r>
              <a:rPr lang="en-US" sz="2800" dirty="0" smtClean="0"/>
              <a:t>13 But the angel said to him, </a:t>
            </a:r>
            <a:r>
              <a:rPr lang="en-US" sz="2800" u="sng" dirty="0" smtClean="0">
                <a:solidFill>
                  <a:srgbClr val="FF0000"/>
                </a:solidFill>
              </a:rPr>
              <a:t>"Do not be afraid, Zacharias, for your prayer is heard; and your wife Elizabeth will bear you a son, and you shall call his name John.</a:t>
            </a:r>
          </a:p>
          <a:p>
            <a:pPr algn="just">
              <a:lnSpc>
                <a:spcPct val="95000"/>
              </a:lnSpc>
            </a:pPr>
            <a:r>
              <a:rPr lang="en-US" sz="2800" dirty="0" smtClean="0"/>
              <a:t>14 "And you will have joy and gladness, and many will rejoice at his birth.</a:t>
            </a:r>
          </a:p>
          <a:p>
            <a:pPr algn="just">
              <a:lnSpc>
                <a:spcPct val="95000"/>
              </a:lnSpc>
            </a:pPr>
            <a:r>
              <a:rPr lang="en-US" sz="2800" dirty="0" smtClean="0"/>
              <a:t>15 "For he will be great in the sight of the Lord, and shall drink neither wine nor strong drink. He will also be filled with the Holy Spirit, even from his mother's womb.</a:t>
            </a:r>
          </a:p>
          <a:p>
            <a:pPr algn="just">
              <a:lnSpc>
                <a:spcPct val="95000"/>
              </a:lnSpc>
            </a:pPr>
            <a:r>
              <a:rPr lang="en-US" sz="2800" dirty="0" smtClean="0"/>
              <a:t>16 "And he will turn many of the children of Israel to the Lord their God.</a:t>
            </a:r>
          </a:p>
          <a:p>
            <a:pPr algn="just">
              <a:lnSpc>
                <a:spcPct val="95000"/>
              </a:lnSpc>
            </a:pPr>
            <a:r>
              <a:rPr lang="en-US" sz="2800" dirty="0" smtClean="0"/>
              <a:t>17 "He will also go before Him in the spirit and power of Elijah, 'to turn the hearts of the fathers to the children,' and the disobedient to the wisdom of the just, to make ready a people prepared for the Lord.“</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425" y="164575"/>
            <a:ext cx="8833150" cy="3367076"/>
          </a:xfrm>
          <a:prstGeom prst="rect">
            <a:avLst/>
          </a:prstGeom>
          <a:noFill/>
        </p:spPr>
        <p:txBody>
          <a:bodyPr wrap="square" rtlCol="0">
            <a:spAutoFit/>
          </a:bodyPr>
          <a:lstStyle/>
          <a:p>
            <a:pPr algn="just">
              <a:lnSpc>
                <a:spcPct val="95000"/>
              </a:lnSpc>
            </a:pPr>
            <a:r>
              <a:rPr lang="en-US" sz="2800" dirty="0" smtClean="0"/>
              <a:t>18 And Zacharias said to the angel, </a:t>
            </a:r>
            <a:r>
              <a:rPr lang="en-US" sz="2800" u="sng" dirty="0" smtClean="0">
                <a:solidFill>
                  <a:srgbClr val="FF0000"/>
                </a:solidFill>
              </a:rPr>
              <a:t>"How shall I know this? For I am an old man, and my wife is well advanced in years.“</a:t>
            </a:r>
          </a:p>
          <a:p>
            <a:pPr algn="just">
              <a:lnSpc>
                <a:spcPct val="95000"/>
              </a:lnSpc>
            </a:pPr>
            <a:r>
              <a:rPr lang="en-US" sz="2800" dirty="0" smtClean="0"/>
              <a:t>19 And the angel answered and said to him, </a:t>
            </a:r>
            <a:r>
              <a:rPr lang="en-US" sz="2800" dirty="0" smtClean="0">
                <a:solidFill>
                  <a:srgbClr val="FF0000"/>
                </a:solidFill>
              </a:rPr>
              <a:t>"I am Gabriel, who stands in the presence of God, and was sent to speak to you and bring you these glad tidings.</a:t>
            </a:r>
          </a:p>
          <a:p>
            <a:pPr algn="just">
              <a:lnSpc>
                <a:spcPct val="95000"/>
              </a:lnSpc>
            </a:pPr>
            <a:r>
              <a:rPr lang="en-US" sz="2800" dirty="0" smtClean="0"/>
              <a:t>20 </a:t>
            </a:r>
            <a:r>
              <a:rPr lang="en-US" sz="2800" dirty="0" smtClean="0">
                <a:solidFill>
                  <a:srgbClr val="FF0000"/>
                </a:solidFill>
              </a:rPr>
              <a:t>"But behold, you will be mute and not able to speak until the day these things take place, </a:t>
            </a:r>
            <a:r>
              <a:rPr lang="en-US" sz="2800" u="sng" dirty="0" smtClean="0">
                <a:solidFill>
                  <a:srgbClr val="FF0000"/>
                </a:solidFill>
              </a:rPr>
              <a:t>because you did not believe my words</a:t>
            </a:r>
            <a:r>
              <a:rPr lang="en-US" sz="2800" dirty="0" smtClean="0">
                <a:solidFill>
                  <a:srgbClr val="FF0000"/>
                </a:solidFill>
              </a:rPr>
              <a:t> which will be fulfilled in their own time."</a:t>
            </a:r>
            <a:endParaRPr lang="en-US" sz="2800" dirty="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l="14820" t="37680" r="48010" b="19200"/>
          <a:stretch>
            <a:fillRect/>
          </a:stretch>
        </p:blipFill>
        <p:spPr bwMode="auto">
          <a:xfrm>
            <a:off x="0" y="1"/>
            <a:ext cx="4531790" cy="6858000"/>
          </a:xfrm>
          <a:prstGeom prst="rect">
            <a:avLst/>
          </a:prstGeom>
          <a:noFill/>
          <a:ln w="9525">
            <a:noFill/>
            <a:miter lim="800000"/>
            <a:headEnd/>
            <a:tailEnd/>
          </a:ln>
        </p:spPr>
      </p:pic>
      <p:sp>
        <p:nvSpPr>
          <p:cNvPr id="4" name="TextBox 3"/>
          <p:cNvSpPr txBox="1"/>
          <p:nvPr/>
        </p:nvSpPr>
        <p:spPr>
          <a:xfrm>
            <a:off x="2651750" y="1299056"/>
            <a:ext cx="6298419" cy="1200329"/>
          </a:xfrm>
          <a:prstGeom prst="rect">
            <a:avLst/>
          </a:prstGeom>
          <a:noFill/>
          <a:ln>
            <a:noFill/>
          </a:ln>
        </p:spPr>
        <p:txBody>
          <a:bodyPr wrap="square" rtlCol="0">
            <a:spAutoFit/>
          </a:bodyPr>
          <a:lstStyle/>
          <a:p>
            <a:r>
              <a:rPr lang="en-US" sz="3600" dirty="0" smtClean="0">
                <a:effectLst>
                  <a:glow rad="63500">
                    <a:srgbClr val="FFFFFF"/>
                  </a:glow>
                </a:effectLst>
              </a:rPr>
              <a:t>Is it possible to believe in God and not believe God?</a:t>
            </a:r>
            <a:endParaRPr lang="en-US" sz="3600" dirty="0">
              <a:effectLst>
                <a:glow rad="63500">
                  <a:srgbClr val="FFFFFF"/>
                </a:glow>
              </a:effectLst>
            </a:endParaRPr>
          </a:p>
        </p:txBody>
      </p:sp>
      <p:sp>
        <p:nvSpPr>
          <p:cNvPr id="3" name="TextBox 2"/>
          <p:cNvSpPr txBox="1"/>
          <p:nvPr/>
        </p:nvSpPr>
        <p:spPr>
          <a:xfrm>
            <a:off x="2651750" y="2660900"/>
            <a:ext cx="6298420" cy="1200329"/>
          </a:xfrm>
          <a:prstGeom prst="rect">
            <a:avLst/>
          </a:prstGeom>
          <a:noFill/>
          <a:ln>
            <a:noFill/>
          </a:ln>
        </p:spPr>
        <p:txBody>
          <a:bodyPr wrap="square" rtlCol="0">
            <a:spAutoFit/>
          </a:bodyPr>
          <a:lstStyle/>
          <a:p>
            <a:r>
              <a:rPr lang="en-US" sz="3600" dirty="0" smtClean="0">
                <a:effectLst>
                  <a:glow rad="63500">
                    <a:srgbClr val="FFFFFF"/>
                  </a:glow>
                </a:effectLst>
              </a:rPr>
              <a:t>Examples of those who believed in God but did not believe God?</a:t>
            </a:r>
            <a:endParaRPr lang="en-US" sz="3600" dirty="0">
              <a:effectLst>
                <a:glow rad="63500">
                  <a:srgbClr val="FFFFFF"/>
                </a:glow>
              </a:effectLst>
            </a:endParaRPr>
          </a:p>
        </p:txBody>
      </p:sp>
      <p:sp>
        <p:nvSpPr>
          <p:cNvPr id="5" name="TextBox 4"/>
          <p:cNvSpPr txBox="1"/>
          <p:nvPr/>
        </p:nvSpPr>
        <p:spPr>
          <a:xfrm>
            <a:off x="2651750" y="4005075"/>
            <a:ext cx="6298420" cy="1200329"/>
          </a:xfrm>
          <a:prstGeom prst="rect">
            <a:avLst/>
          </a:prstGeom>
          <a:noFill/>
          <a:ln>
            <a:noFill/>
          </a:ln>
        </p:spPr>
        <p:txBody>
          <a:bodyPr wrap="square" rtlCol="0">
            <a:spAutoFit/>
          </a:bodyPr>
          <a:lstStyle/>
          <a:p>
            <a:r>
              <a:rPr lang="en-US" sz="3600" dirty="0" smtClean="0">
                <a:effectLst>
                  <a:glow rad="63500">
                    <a:srgbClr val="FFFFFF"/>
                  </a:glow>
                </a:effectLst>
              </a:rPr>
              <a:t>Examples of those who believed in God but also believed God?</a:t>
            </a:r>
            <a:endParaRPr lang="en-US" sz="3600" dirty="0">
              <a:effectLst>
                <a:glow rad="63500">
                  <a:srgbClr val="FFFFFF"/>
                </a:glow>
              </a:effectLst>
            </a:endParaRPr>
          </a:p>
        </p:txBody>
      </p:sp>
      <p:sp>
        <p:nvSpPr>
          <p:cNvPr id="7" name="TextBox 6"/>
          <p:cNvSpPr txBox="1"/>
          <p:nvPr/>
        </p:nvSpPr>
        <p:spPr>
          <a:xfrm>
            <a:off x="2651750" y="0"/>
            <a:ext cx="6260016" cy="1446550"/>
          </a:xfrm>
          <a:prstGeom prst="rect">
            <a:avLst/>
          </a:prstGeom>
          <a:noFill/>
        </p:spPr>
        <p:txBody>
          <a:bodyPr wrap="square" rtlCol="0">
            <a:spAutoFit/>
          </a:bodyPr>
          <a:lstStyle/>
          <a:p>
            <a:pPr algn="ctr"/>
            <a:r>
              <a:rPr lang="en-US" sz="8800" dirty="0" smtClean="0">
                <a:effectLst>
                  <a:glow rad="63500">
                    <a:srgbClr val="FFFFFF"/>
                  </a:glow>
                </a:effectLst>
                <a:latin typeface="Impact" pitchFamily="34" charset="0"/>
              </a:rPr>
              <a:t>FAITH IN GOD</a:t>
            </a:r>
            <a:endParaRPr lang="en-US" sz="8800" dirty="0">
              <a:effectLst>
                <a:glow rad="63500">
                  <a:srgbClr val="FFFFFF"/>
                </a:glow>
              </a:effectLst>
              <a:latin typeface="Impact"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425" y="164575"/>
            <a:ext cx="8833150" cy="6688113"/>
          </a:xfrm>
          <a:prstGeom prst="rect">
            <a:avLst/>
          </a:prstGeom>
          <a:noFill/>
        </p:spPr>
        <p:txBody>
          <a:bodyPr wrap="square" rtlCol="0">
            <a:spAutoFit/>
          </a:bodyPr>
          <a:lstStyle/>
          <a:p>
            <a:pPr algn="just">
              <a:lnSpc>
                <a:spcPct val="85000"/>
              </a:lnSpc>
            </a:pPr>
            <a:r>
              <a:rPr lang="en-US" sz="2800" b="1" dirty="0" smtClean="0"/>
              <a:t>Ezra 8:21-31 </a:t>
            </a:r>
            <a:r>
              <a:rPr lang="en-US" sz="2800" dirty="0" smtClean="0"/>
              <a:t>- Then </a:t>
            </a:r>
            <a:r>
              <a:rPr lang="en-US" sz="2800" dirty="0" smtClean="0">
                <a:solidFill>
                  <a:srgbClr val="FF0000"/>
                </a:solidFill>
              </a:rPr>
              <a:t>I proclaimed a fast there at the river of Ahava, that we might humble ourselves before our God, to seek from Him the right way for us and our little ones and all our possessions.</a:t>
            </a:r>
          </a:p>
          <a:p>
            <a:pPr algn="just">
              <a:lnSpc>
                <a:spcPct val="85000"/>
              </a:lnSpc>
            </a:pPr>
            <a:r>
              <a:rPr lang="en-US" sz="2800" dirty="0" smtClean="0"/>
              <a:t>22 </a:t>
            </a:r>
            <a:r>
              <a:rPr lang="en-US" sz="2800" u="sng" dirty="0" smtClean="0">
                <a:solidFill>
                  <a:srgbClr val="FF0000"/>
                </a:solidFill>
              </a:rPr>
              <a:t>For I was ashamed to request of the king</a:t>
            </a:r>
            <a:r>
              <a:rPr lang="en-US" sz="2800" dirty="0" smtClean="0">
                <a:solidFill>
                  <a:srgbClr val="FF0000"/>
                </a:solidFill>
              </a:rPr>
              <a:t> an escort of soldiers and horsemen to help us against the enemy on the road, </a:t>
            </a:r>
            <a:r>
              <a:rPr lang="en-US" sz="2800" dirty="0" smtClean="0"/>
              <a:t>because we had spoken to the king, saying, </a:t>
            </a:r>
            <a:r>
              <a:rPr lang="en-US" sz="2800" u="sng" dirty="0" smtClean="0">
                <a:solidFill>
                  <a:srgbClr val="FF0000"/>
                </a:solidFill>
              </a:rPr>
              <a:t>"The hand of our God is upon all those for good who seek Him, but His power and His wrath are against all those who forsake Him.“</a:t>
            </a:r>
          </a:p>
          <a:p>
            <a:pPr algn="just">
              <a:lnSpc>
                <a:spcPct val="85000"/>
              </a:lnSpc>
            </a:pPr>
            <a:r>
              <a:rPr lang="en-US" sz="2800" dirty="0" smtClean="0"/>
              <a:t>23 </a:t>
            </a:r>
            <a:r>
              <a:rPr lang="en-US" sz="2800" dirty="0" smtClean="0">
                <a:solidFill>
                  <a:srgbClr val="FF0000"/>
                </a:solidFill>
              </a:rPr>
              <a:t>So we fasted and entreated our God for this, and He answered our prayer.</a:t>
            </a:r>
          </a:p>
          <a:p>
            <a:pPr algn="just">
              <a:lnSpc>
                <a:spcPct val="85000"/>
              </a:lnSpc>
            </a:pPr>
            <a:r>
              <a:rPr lang="en-US" sz="2800" dirty="0" smtClean="0"/>
              <a:t>24 And I separated twelve of the leaders of the priests-Sherebiah, Hashabiah, and ten of their brethren with them-</a:t>
            </a:r>
          </a:p>
          <a:p>
            <a:pPr algn="just">
              <a:lnSpc>
                <a:spcPct val="85000"/>
              </a:lnSpc>
            </a:pPr>
            <a:r>
              <a:rPr lang="en-US" sz="2800" dirty="0" smtClean="0"/>
              <a:t>25 and weighed out to them the silver, the gold, and the articles, the offering for the house of our God which the king and his counselors and his princes, and all Israel who were present, had offered.</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2044</Words>
  <Application>Microsoft Office PowerPoint</Application>
  <PresentationFormat>On-screen Show (4:3)</PresentationFormat>
  <Paragraphs>115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 Shepherd</dc:creator>
  <cp:lastModifiedBy>church of Christ</cp:lastModifiedBy>
  <cp:revision>47</cp:revision>
  <dcterms:created xsi:type="dcterms:W3CDTF">2016-02-16T16:06:56Z</dcterms:created>
  <dcterms:modified xsi:type="dcterms:W3CDTF">2016-08-23T01:38:36Z</dcterms:modified>
</cp:coreProperties>
</file>