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0"/>
  </p:handoutMasterIdLst>
  <p:sldIdLst>
    <p:sldId id="274" r:id="rId2"/>
    <p:sldId id="297" r:id="rId3"/>
    <p:sldId id="299" r:id="rId4"/>
    <p:sldId id="298" r:id="rId5"/>
    <p:sldId id="300" r:id="rId6"/>
    <p:sldId id="275" r:id="rId7"/>
    <p:sldId id="261" r:id="rId8"/>
    <p:sldId id="279" r:id="rId9"/>
    <p:sldId id="280" r:id="rId10"/>
    <p:sldId id="281" r:id="rId11"/>
    <p:sldId id="282" r:id="rId12"/>
    <p:sldId id="283" r:id="rId13"/>
    <p:sldId id="284" r:id="rId14"/>
    <p:sldId id="285" r:id="rId15"/>
    <p:sldId id="286" r:id="rId16"/>
    <p:sldId id="287" r:id="rId17"/>
    <p:sldId id="276" r:id="rId18"/>
    <p:sldId id="278" r:id="rId19"/>
    <p:sldId id="288" r:id="rId20"/>
    <p:sldId id="289" r:id="rId21"/>
    <p:sldId id="290" r:id="rId22"/>
    <p:sldId id="291" r:id="rId23"/>
    <p:sldId id="292" r:id="rId24"/>
    <p:sldId id="293" r:id="rId25"/>
    <p:sldId id="294" r:id="rId26"/>
    <p:sldId id="295" r:id="rId27"/>
    <p:sldId id="296" r:id="rId28"/>
    <p:sldId id="277" r:id="rId2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8080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4660"/>
  </p:normalViewPr>
  <p:slideViewPr>
    <p:cSldViewPr>
      <p:cViewPr varScale="1">
        <p:scale>
          <a:sx n="71" d="100"/>
          <a:sy n="71" d="100"/>
        </p:scale>
        <p:origin x="-40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B91A3A0C-B94D-47CB-8AC9-B5428E296107}" type="datetimeFigureOut">
              <a:rPr lang="en-US" smtClean="0"/>
              <a:pPr/>
              <a:t>8/23/2016</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8052AA5B-B4C5-4342-B705-F94A19D25FE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110263-C963-4E1A-A592-4409A89D6617}" type="datetimeFigureOut">
              <a:rPr lang="en-US" smtClean="0"/>
              <a:pPr/>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6B982-62A6-48F6-BCEC-2F62E516EC40}"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10263-C963-4E1A-A592-4409A89D6617}" type="datetimeFigureOut">
              <a:rPr lang="en-US" smtClean="0"/>
              <a:pPr/>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6B982-62A6-48F6-BCEC-2F62E516EC40}"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10263-C963-4E1A-A592-4409A89D6617}" type="datetimeFigureOut">
              <a:rPr lang="en-US" smtClean="0"/>
              <a:pPr/>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6B982-62A6-48F6-BCEC-2F62E516EC40}"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10263-C963-4E1A-A592-4409A89D6617}" type="datetimeFigureOut">
              <a:rPr lang="en-US" smtClean="0"/>
              <a:pPr/>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6B982-62A6-48F6-BCEC-2F62E516EC40}"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110263-C963-4E1A-A592-4409A89D6617}" type="datetimeFigureOut">
              <a:rPr lang="en-US" smtClean="0"/>
              <a:pPr/>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6B982-62A6-48F6-BCEC-2F62E516EC40}"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110263-C963-4E1A-A592-4409A89D6617}" type="datetimeFigureOut">
              <a:rPr lang="en-US" smtClean="0"/>
              <a:pPr/>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6B982-62A6-48F6-BCEC-2F62E516EC40}"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110263-C963-4E1A-A592-4409A89D6617}" type="datetimeFigureOut">
              <a:rPr lang="en-US" smtClean="0"/>
              <a:pPr/>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F6B982-62A6-48F6-BCEC-2F62E516EC40}"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110263-C963-4E1A-A592-4409A89D6617}" type="datetimeFigureOut">
              <a:rPr lang="en-US" smtClean="0"/>
              <a:pPr/>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F6B982-62A6-48F6-BCEC-2F62E516EC40}"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10263-C963-4E1A-A592-4409A89D6617}" type="datetimeFigureOut">
              <a:rPr lang="en-US" smtClean="0"/>
              <a:pPr/>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F6B982-62A6-48F6-BCEC-2F62E516EC40}"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10263-C963-4E1A-A592-4409A89D6617}" type="datetimeFigureOut">
              <a:rPr lang="en-US" smtClean="0"/>
              <a:pPr/>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6B982-62A6-48F6-BCEC-2F62E516EC40}"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10263-C963-4E1A-A592-4409A89D6617}" type="datetimeFigureOut">
              <a:rPr lang="en-US" smtClean="0"/>
              <a:pPr/>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6B982-62A6-48F6-BCEC-2F62E516EC40}"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10263-C963-4E1A-A592-4409A89D6617}" type="datetimeFigureOut">
              <a:rPr lang="en-US" smtClean="0"/>
              <a:pPr/>
              <a:t>8/23/2016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6B982-62A6-48F6-BCEC-2F62E516EC4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lowchart: Manual Operation 19"/>
          <p:cNvSpPr/>
          <p:nvPr/>
        </p:nvSpPr>
        <p:spPr>
          <a:xfrm rot="16200000" flipV="1">
            <a:off x="6051496" y="-1468542"/>
            <a:ext cx="1613010" cy="4572003"/>
          </a:xfrm>
          <a:prstGeom prst="flowChartManualOperation">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lowchart: Manual Operation 12"/>
          <p:cNvSpPr/>
          <p:nvPr/>
        </p:nvSpPr>
        <p:spPr>
          <a:xfrm rot="16200000">
            <a:off x="1474020" y="-1474019"/>
            <a:ext cx="1623966" cy="4572001"/>
          </a:xfrm>
          <a:prstGeom prst="flowChartManualOperation">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WordArt 18"/>
          <p:cNvSpPr>
            <a:spLocks noChangeArrowheads="1" noChangeShapeType="1" noTextEdit="1"/>
          </p:cNvSpPr>
          <p:nvPr/>
        </p:nvSpPr>
        <p:spPr bwMode="auto">
          <a:xfrm>
            <a:off x="193830" y="10955"/>
            <a:ext cx="5069460" cy="979940"/>
          </a:xfrm>
          <a:prstGeom prst="rect">
            <a:avLst/>
          </a:prstGeom>
        </p:spPr>
        <p:txBody>
          <a:bodyPr wrap="none" fromWordArt="1">
            <a:prstTxWarp prst="textPlain">
              <a:avLst>
                <a:gd name="adj" fmla="val 50000"/>
              </a:avLst>
            </a:prstTxWarp>
          </a:bodyPr>
          <a:lstStyle/>
          <a:p>
            <a:pPr algn="ctr"/>
            <a:r>
              <a:rPr lang="en-US" sz="3600" b="1" kern="10" dirty="0" smtClean="0">
                <a:ln w="38100">
                  <a:solidFill>
                    <a:srgbClr val="000000"/>
                  </a:solidFill>
                  <a:round/>
                  <a:headEnd/>
                  <a:tailEnd/>
                </a:ln>
                <a:effectLst>
                  <a:glow rad="63500">
                    <a:srgbClr val="FFFFFF"/>
                  </a:glow>
                </a:effectLst>
                <a:latin typeface="Monotype Corsiva" pitchFamily="66" charset="0"/>
              </a:rPr>
              <a:t>The Great Reward </a:t>
            </a:r>
            <a:endParaRPr lang="en-US" sz="3600" b="1" kern="10" dirty="0">
              <a:ln w="38100">
                <a:solidFill>
                  <a:srgbClr val="000000"/>
                </a:solidFill>
                <a:round/>
                <a:headEnd/>
                <a:tailEnd/>
              </a:ln>
              <a:effectLst>
                <a:glow rad="63500">
                  <a:srgbClr val="FFFFFF"/>
                </a:glow>
              </a:effectLst>
              <a:latin typeface="Monotype Corsiva" pitchFamily="66" charset="0"/>
            </a:endParaRPr>
          </a:p>
        </p:txBody>
      </p:sp>
      <p:sp>
        <p:nvSpPr>
          <p:cNvPr id="11" name="WordArt 18"/>
          <p:cNvSpPr>
            <a:spLocks noChangeArrowheads="1" noChangeShapeType="1" noTextEdit="1"/>
          </p:cNvSpPr>
          <p:nvPr/>
        </p:nvSpPr>
        <p:spPr bwMode="auto">
          <a:xfrm>
            <a:off x="4764024" y="740650"/>
            <a:ext cx="4262955" cy="892175"/>
          </a:xfrm>
          <a:prstGeom prst="rect">
            <a:avLst/>
          </a:prstGeom>
        </p:spPr>
        <p:txBody>
          <a:bodyPr wrap="none" fromWordArt="1">
            <a:prstTxWarp prst="textPlain">
              <a:avLst>
                <a:gd name="adj" fmla="val 50000"/>
              </a:avLst>
            </a:prstTxWarp>
          </a:bodyPr>
          <a:lstStyle/>
          <a:p>
            <a:pPr algn="ctr"/>
            <a:r>
              <a:rPr lang="en-US" sz="3600" b="1" kern="10" dirty="0" smtClean="0">
                <a:ln w="38100">
                  <a:solidFill>
                    <a:srgbClr val="000000"/>
                  </a:solidFill>
                  <a:round/>
                  <a:headEnd/>
                  <a:tailEnd/>
                </a:ln>
                <a:effectLst>
                  <a:glow rad="63500">
                    <a:srgbClr val="FFFFFF"/>
                  </a:glow>
                </a:effectLst>
                <a:latin typeface="Monotype Corsiva" pitchFamily="66" charset="0"/>
              </a:rPr>
              <a:t>Godly Home</a:t>
            </a:r>
            <a:endParaRPr lang="en-US" sz="3600" b="1" kern="10" dirty="0">
              <a:ln w="38100">
                <a:solidFill>
                  <a:srgbClr val="000000"/>
                </a:solidFill>
                <a:round/>
                <a:headEnd/>
                <a:tailEnd/>
              </a:ln>
              <a:effectLst>
                <a:glow rad="63500">
                  <a:srgbClr val="FFFFFF"/>
                </a:glow>
              </a:effectLst>
              <a:latin typeface="Monotype Corsiva" pitchFamily="66" charset="0"/>
            </a:endParaRPr>
          </a:p>
        </p:txBody>
      </p:sp>
      <p:sp>
        <p:nvSpPr>
          <p:cNvPr id="12" name="WordArt 18"/>
          <p:cNvSpPr>
            <a:spLocks noChangeArrowheads="1" noChangeShapeType="1" noTextEdit="1"/>
          </p:cNvSpPr>
          <p:nvPr/>
        </p:nvSpPr>
        <p:spPr bwMode="auto">
          <a:xfrm>
            <a:off x="3650280" y="855865"/>
            <a:ext cx="921720" cy="652885"/>
          </a:xfrm>
          <a:prstGeom prst="rect">
            <a:avLst/>
          </a:prstGeom>
        </p:spPr>
        <p:txBody>
          <a:bodyPr wrap="none" fromWordArt="1">
            <a:prstTxWarp prst="textPlain">
              <a:avLst>
                <a:gd name="adj" fmla="val 50000"/>
              </a:avLst>
            </a:prstTxWarp>
          </a:bodyPr>
          <a:lstStyle/>
          <a:p>
            <a:pPr algn="ctr"/>
            <a:r>
              <a:rPr lang="en-US" sz="3600" b="1" kern="10" dirty="0" smtClean="0">
                <a:ln w="28575">
                  <a:solidFill>
                    <a:srgbClr val="000000"/>
                  </a:solidFill>
                  <a:round/>
                  <a:headEnd/>
                  <a:tailEnd/>
                </a:ln>
                <a:effectLst>
                  <a:glow rad="63500">
                    <a:srgbClr val="FFFFFF"/>
                  </a:glow>
                </a:effectLst>
                <a:latin typeface="Monotype Corsiva" pitchFamily="66" charset="0"/>
              </a:rPr>
              <a:t>Of A</a:t>
            </a:r>
            <a:endParaRPr lang="en-US" sz="3600" b="1" kern="10" dirty="0">
              <a:ln w="28575">
                <a:solidFill>
                  <a:srgbClr val="000000"/>
                </a:solidFill>
                <a:round/>
                <a:headEnd/>
                <a:tailEnd/>
              </a:ln>
              <a:effectLst>
                <a:glow rad="63500">
                  <a:srgbClr val="FFFFFF"/>
                </a:glow>
              </a:effectLst>
              <a:latin typeface="Monotype Corsiva" pitchFamily="66" charset="0"/>
            </a:endParaRPr>
          </a:p>
        </p:txBody>
      </p:sp>
      <p:sp>
        <p:nvSpPr>
          <p:cNvPr id="14" name="Flowchart: Process 13"/>
          <p:cNvSpPr/>
          <p:nvPr/>
        </p:nvSpPr>
        <p:spPr>
          <a:xfrm>
            <a:off x="0" y="1009485"/>
            <a:ext cx="3304635" cy="307240"/>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Delay 14"/>
          <p:cNvSpPr/>
          <p:nvPr/>
        </p:nvSpPr>
        <p:spPr>
          <a:xfrm>
            <a:off x="3189420" y="1009485"/>
            <a:ext cx="268835" cy="307240"/>
          </a:xfrm>
          <a:prstGeom prst="flowChartDelay">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Process 15"/>
          <p:cNvSpPr/>
          <p:nvPr/>
        </p:nvSpPr>
        <p:spPr>
          <a:xfrm>
            <a:off x="5608936" y="318195"/>
            <a:ext cx="3533260" cy="307240"/>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owchart: Delay 16"/>
          <p:cNvSpPr/>
          <p:nvPr/>
        </p:nvSpPr>
        <p:spPr>
          <a:xfrm flipH="1">
            <a:off x="5378505" y="318195"/>
            <a:ext cx="268835" cy="307240"/>
          </a:xfrm>
          <a:prstGeom prst="flowChartDelay">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entagon 17"/>
          <p:cNvSpPr/>
          <p:nvPr/>
        </p:nvSpPr>
        <p:spPr>
          <a:xfrm flipH="1">
            <a:off x="3727089" y="1777585"/>
            <a:ext cx="5416907" cy="4531790"/>
          </a:xfrm>
          <a:prstGeom prst="homePlate">
            <a:avLst>
              <a:gd name="adj" fmla="val 2763"/>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4418381" y="2200040"/>
            <a:ext cx="4147740" cy="1089529"/>
          </a:xfrm>
          <a:prstGeom prst="rect">
            <a:avLst/>
          </a:prstGeom>
          <a:noFill/>
          <a:ln>
            <a:noFill/>
          </a:ln>
        </p:spPr>
        <p:txBody>
          <a:bodyPr wrap="square" rtlCol="0">
            <a:spAutoFit/>
          </a:bodyPr>
          <a:lstStyle/>
          <a:p>
            <a:pPr marL="514350" indent="-514350">
              <a:lnSpc>
                <a:spcPct val="80000"/>
              </a:lnSpc>
              <a:buFont typeface="Wingdings" pitchFamily="2" charset="2"/>
              <a:buChar char="v"/>
            </a:pPr>
            <a:r>
              <a:rPr lang="en-US" sz="4000" b="1" dirty="0" smtClean="0">
                <a:effectLst>
                  <a:glow rad="63500">
                    <a:srgbClr val="FFFFFF"/>
                  </a:glow>
                </a:effectLst>
              </a:rPr>
              <a:t>The decline of  the home.</a:t>
            </a:r>
            <a:endParaRPr lang="en-US" sz="4000" b="1" dirty="0">
              <a:effectLst>
                <a:glow rad="63500">
                  <a:srgbClr val="FFFFFF"/>
                </a:glow>
              </a:effectLst>
            </a:endParaRPr>
          </a:p>
        </p:txBody>
      </p:sp>
      <p:pic>
        <p:nvPicPr>
          <p:cNvPr id="28674" name="Picture 2" descr="http://images.sodahead.com/polls/000874285/easter_and_family_answer_2_xlarge.jpeg"/>
          <p:cNvPicPr>
            <a:picLocks noChangeAspect="1" noChangeArrowheads="1"/>
          </p:cNvPicPr>
          <p:nvPr/>
        </p:nvPicPr>
        <p:blipFill>
          <a:blip r:embed="rId2" cstate="print"/>
          <a:stretch>
            <a:fillRect/>
          </a:stretch>
        </p:blipFill>
        <p:spPr bwMode="auto">
          <a:xfrm>
            <a:off x="78615" y="1739180"/>
            <a:ext cx="3878905" cy="48006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3830" y="202980"/>
            <a:ext cx="8717935" cy="3108543"/>
          </a:xfrm>
          <a:prstGeom prst="rect">
            <a:avLst/>
          </a:prstGeom>
          <a:noFill/>
        </p:spPr>
        <p:txBody>
          <a:bodyPr wrap="square" rtlCol="0">
            <a:spAutoFit/>
          </a:bodyPr>
          <a:lstStyle/>
          <a:p>
            <a:pPr algn="just"/>
            <a:r>
              <a:rPr lang="en-US" sz="2800" b="1" dirty="0" smtClean="0"/>
              <a:t>Psalm 127:3-5 </a:t>
            </a:r>
            <a:r>
              <a:rPr lang="en-US" sz="2800" dirty="0" smtClean="0"/>
              <a:t>- Behold, </a:t>
            </a:r>
            <a:r>
              <a:rPr lang="en-US" sz="2800" b="1" dirty="0" smtClean="0">
                <a:solidFill>
                  <a:srgbClr val="FF0000"/>
                </a:solidFill>
              </a:rPr>
              <a:t>children are a heritage from the LORD, The fruit of the womb is a reward.</a:t>
            </a:r>
          </a:p>
          <a:p>
            <a:pPr algn="just"/>
            <a:r>
              <a:rPr lang="en-US" sz="2800" dirty="0" smtClean="0"/>
              <a:t>4 Like arrows in the hand of a warrior, So are the children of one's youth.</a:t>
            </a:r>
          </a:p>
          <a:p>
            <a:pPr algn="just"/>
            <a:r>
              <a:rPr lang="en-US" sz="2800" dirty="0" smtClean="0"/>
              <a:t>5 </a:t>
            </a:r>
            <a:r>
              <a:rPr lang="en-US" sz="2800" b="1" dirty="0" smtClean="0">
                <a:solidFill>
                  <a:srgbClr val="FF0000"/>
                </a:solidFill>
              </a:rPr>
              <a:t>Happy is the man who has his quiver full of them; </a:t>
            </a:r>
            <a:r>
              <a:rPr lang="en-US" sz="2800" dirty="0" smtClean="0"/>
              <a:t>They shall not be ashamed, But shall speak with their enemies in the gate.</a:t>
            </a:r>
            <a:endParaRPr lang="en-US" sz="2800" dirty="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Delay 9"/>
          <p:cNvSpPr/>
          <p:nvPr/>
        </p:nvSpPr>
        <p:spPr>
          <a:xfrm>
            <a:off x="6991515" y="0"/>
            <a:ext cx="2152485" cy="1278320"/>
          </a:xfrm>
          <a:prstGeom prst="flowChartDelay">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p:cNvSpPr/>
          <p:nvPr/>
        </p:nvSpPr>
        <p:spPr>
          <a:xfrm>
            <a:off x="0" y="0"/>
            <a:ext cx="6991515" cy="1278320"/>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11"/>
          <p:cNvSpPr txBox="1">
            <a:spLocks noChangeArrowheads="1"/>
          </p:cNvSpPr>
          <p:nvPr/>
        </p:nvSpPr>
        <p:spPr bwMode="auto">
          <a:xfrm>
            <a:off x="193830" y="1289957"/>
            <a:ext cx="8756340" cy="1075807"/>
          </a:xfrm>
          <a:prstGeom prst="rect">
            <a:avLst/>
          </a:prstGeom>
          <a:noFill/>
          <a:ln w="9525">
            <a:noFill/>
            <a:miter lim="800000"/>
            <a:headEnd/>
            <a:tailEnd/>
          </a:ln>
          <a:effectLst/>
        </p:spPr>
        <p:txBody>
          <a:bodyPr wrap="square">
            <a:spAutoFit/>
          </a:bodyPr>
          <a:lstStyle/>
          <a:p>
            <a:pPr algn="just">
              <a:lnSpc>
                <a:spcPct val="75000"/>
              </a:lnSpc>
              <a:spcBef>
                <a:spcPct val="50000"/>
              </a:spcBef>
            </a:pPr>
            <a:r>
              <a:rPr lang="en-US" sz="2800" b="1" dirty="0" smtClean="0">
                <a:solidFill>
                  <a:srgbClr val="FF0000"/>
                </a:solidFill>
              </a:rPr>
              <a:t>THE FOUNDATION </a:t>
            </a:r>
            <a:r>
              <a:rPr lang="en-US" sz="2800" dirty="0" smtClean="0"/>
              <a:t>- Before </a:t>
            </a:r>
            <a:r>
              <a:rPr lang="en-US" sz="2800" dirty="0"/>
              <a:t>a family can be what it should, </a:t>
            </a:r>
            <a:r>
              <a:rPr lang="en-US" sz="2800" dirty="0" smtClean="0"/>
              <a:t>the foundation of that family </a:t>
            </a:r>
            <a:r>
              <a:rPr lang="en-US" sz="2800" dirty="0"/>
              <a:t>needs to understand their </a:t>
            </a:r>
            <a:r>
              <a:rPr lang="en-US" sz="2800" dirty="0" smtClean="0"/>
              <a:t>responsibility, </a:t>
            </a:r>
            <a:r>
              <a:rPr lang="en-US" sz="2800" b="1" dirty="0" smtClean="0"/>
              <a:t>Matthew 19:4-6</a:t>
            </a:r>
            <a:r>
              <a:rPr lang="en-US" sz="2800" dirty="0" smtClean="0"/>
              <a:t>.</a:t>
            </a:r>
            <a:endParaRPr lang="en-US" sz="2800" dirty="0"/>
          </a:p>
        </p:txBody>
      </p:sp>
      <p:sp>
        <p:nvSpPr>
          <p:cNvPr id="5" name="Text Box 5"/>
          <p:cNvSpPr txBox="1">
            <a:spLocks noChangeArrowheads="1"/>
          </p:cNvSpPr>
          <p:nvPr/>
        </p:nvSpPr>
        <p:spPr bwMode="auto">
          <a:xfrm>
            <a:off x="193830" y="2391598"/>
            <a:ext cx="8756340" cy="1075807"/>
          </a:xfrm>
          <a:prstGeom prst="rect">
            <a:avLst/>
          </a:prstGeom>
          <a:noFill/>
          <a:ln w="9525">
            <a:noFill/>
            <a:miter lim="800000"/>
            <a:headEnd/>
            <a:tailEnd/>
          </a:ln>
          <a:effectLst/>
        </p:spPr>
        <p:txBody>
          <a:bodyPr wrap="square">
            <a:spAutoFit/>
          </a:bodyPr>
          <a:lstStyle/>
          <a:p>
            <a:pPr algn="just">
              <a:lnSpc>
                <a:spcPct val="75000"/>
              </a:lnSpc>
              <a:spcBef>
                <a:spcPct val="50000"/>
              </a:spcBef>
            </a:pPr>
            <a:r>
              <a:rPr lang="en-US" sz="2800" b="1" dirty="0" smtClean="0">
                <a:solidFill>
                  <a:srgbClr val="FF0000"/>
                </a:solidFill>
              </a:rPr>
              <a:t>CHILDREN A BLESSING </a:t>
            </a:r>
            <a:r>
              <a:rPr lang="en-US" sz="2800" dirty="0" smtClean="0"/>
              <a:t>- The </a:t>
            </a:r>
            <a:r>
              <a:rPr lang="en-US" sz="2800" dirty="0"/>
              <a:t>children </a:t>
            </a:r>
            <a:r>
              <a:rPr lang="en-US" sz="2800" dirty="0" smtClean="0"/>
              <a:t>born </a:t>
            </a:r>
            <a:r>
              <a:rPr lang="en-US" sz="2800" dirty="0"/>
              <a:t>into these families are given through God’s great </a:t>
            </a:r>
            <a:r>
              <a:rPr lang="en-US" sz="2800" dirty="0" smtClean="0"/>
              <a:t>blessing, </a:t>
            </a:r>
            <a:r>
              <a:rPr lang="en-US" sz="2800" dirty="0"/>
              <a:t>and should be </a:t>
            </a:r>
            <a:r>
              <a:rPr lang="en-US" sz="2800" dirty="0" smtClean="0"/>
              <a:t>viewed so, </a:t>
            </a:r>
            <a:r>
              <a:rPr lang="en-US" sz="2800" b="1" dirty="0" smtClean="0"/>
              <a:t>Psalm 127:3-5</a:t>
            </a:r>
            <a:r>
              <a:rPr lang="en-US" sz="2800" dirty="0" smtClean="0"/>
              <a:t>. </a:t>
            </a:r>
            <a:endParaRPr lang="en-US" sz="2800" dirty="0"/>
          </a:p>
        </p:txBody>
      </p:sp>
      <p:sp>
        <p:nvSpPr>
          <p:cNvPr id="6" name="Text Box 5"/>
          <p:cNvSpPr txBox="1">
            <a:spLocks noChangeArrowheads="1"/>
          </p:cNvSpPr>
          <p:nvPr/>
        </p:nvSpPr>
        <p:spPr bwMode="auto">
          <a:xfrm>
            <a:off x="193830" y="3505343"/>
            <a:ext cx="8756340" cy="1075807"/>
          </a:xfrm>
          <a:prstGeom prst="rect">
            <a:avLst/>
          </a:prstGeom>
          <a:noFill/>
          <a:ln w="9525">
            <a:noFill/>
            <a:miter lim="800000"/>
            <a:headEnd/>
            <a:tailEnd/>
          </a:ln>
          <a:effectLst/>
        </p:spPr>
        <p:txBody>
          <a:bodyPr wrap="square">
            <a:spAutoFit/>
          </a:bodyPr>
          <a:lstStyle/>
          <a:p>
            <a:pPr algn="just">
              <a:lnSpc>
                <a:spcPct val="75000"/>
              </a:lnSpc>
            </a:pPr>
            <a:r>
              <a:rPr lang="en-US" sz="2800" b="1" dirty="0" smtClean="0">
                <a:solidFill>
                  <a:srgbClr val="FF0000"/>
                </a:solidFill>
              </a:rPr>
              <a:t>PARENTS ACCOUNTABLE </a:t>
            </a:r>
            <a:r>
              <a:rPr lang="en-US" sz="2800" dirty="0" smtClean="0"/>
              <a:t>- The </a:t>
            </a:r>
            <a:r>
              <a:rPr lang="en-US" sz="2800" dirty="0"/>
              <a:t>parents of these children are held accountable to teach </a:t>
            </a:r>
            <a:r>
              <a:rPr lang="en-US" sz="2800" dirty="0" smtClean="0"/>
              <a:t>and train God’s word to them, </a:t>
            </a:r>
            <a:r>
              <a:rPr lang="en-US" sz="2800" b="1" dirty="0" smtClean="0"/>
              <a:t>Deuteronomy 6:4-7. </a:t>
            </a:r>
          </a:p>
        </p:txBody>
      </p:sp>
      <p:sp>
        <p:nvSpPr>
          <p:cNvPr id="8" name="TextBox 7"/>
          <p:cNvSpPr txBox="1"/>
          <p:nvPr/>
        </p:nvSpPr>
        <p:spPr>
          <a:xfrm>
            <a:off x="1805" y="10955"/>
            <a:ext cx="8756340" cy="1255728"/>
          </a:xfrm>
          <a:prstGeom prst="rect">
            <a:avLst/>
          </a:prstGeom>
          <a:noFill/>
          <a:ln>
            <a:noFill/>
          </a:ln>
        </p:spPr>
        <p:txBody>
          <a:bodyPr wrap="square" rtlCol="0">
            <a:spAutoFit/>
          </a:bodyPr>
          <a:lstStyle/>
          <a:p>
            <a:pPr algn="just">
              <a:lnSpc>
                <a:spcPct val="90000"/>
              </a:lnSpc>
            </a:pPr>
            <a:r>
              <a:rPr lang="en-US" sz="2800" dirty="0" smtClean="0">
                <a:solidFill>
                  <a:schemeClr val="bg1"/>
                </a:solidFill>
                <a:effectLst>
                  <a:glow rad="63500">
                    <a:schemeClr val="tx1">
                      <a:alpha val="40000"/>
                    </a:schemeClr>
                  </a:glow>
                </a:effectLst>
              </a:rPr>
              <a:t>The home is created and designed by God. He has given us the Bible to build and maintain the homes that would bring glory to Him:</a:t>
            </a:r>
            <a:endParaRPr lang="en-US" sz="2800" dirty="0">
              <a:solidFill>
                <a:schemeClr val="bg1"/>
              </a:solidFill>
              <a:effectLst>
                <a:glow rad="63500">
                  <a:schemeClr val="tx1">
                    <a:alpha val="40000"/>
                  </a:schemeClr>
                </a:glow>
              </a:effectLst>
            </a:endParaRP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3830" y="202980"/>
            <a:ext cx="8717935" cy="4401205"/>
          </a:xfrm>
          <a:prstGeom prst="rect">
            <a:avLst/>
          </a:prstGeom>
          <a:noFill/>
        </p:spPr>
        <p:txBody>
          <a:bodyPr wrap="square" rtlCol="0">
            <a:spAutoFit/>
          </a:bodyPr>
          <a:lstStyle/>
          <a:p>
            <a:pPr algn="just"/>
            <a:r>
              <a:rPr lang="en-US" sz="2800" b="1" dirty="0" smtClean="0"/>
              <a:t>Deuteronomy 6:4-7 </a:t>
            </a:r>
            <a:r>
              <a:rPr lang="en-US" sz="2800" dirty="0" smtClean="0"/>
              <a:t>- "Hear, O Israel: The LORD our God, the LORD is one!</a:t>
            </a:r>
          </a:p>
          <a:p>
            <a:pPr algn="just"/>
            <a:r>
              <a:rPr lang="en-US" sz="2800" dirty="0" smtClean="0"/>
              <a:t>5 </a:t>
            </a:r>
            <a:r>
              <a:rPr lang="en-US" sz="2800" b="1" dirty="0" smtClean="0">
                <a:solidFill>
                  <a:srgbClr val="FF0000"/>
                </a:solidFill>
              </a:rPr>
              <a:t>"You shall love the LORD your God with all your heart, with all your soul, and with all your strength.</a:t>
            </a:r>
          </a:p>
          <a:p>
            <a:pPr algn="just"/>
            <a:r>
              <a:rPr lang="en-US" sz="2800" dirty="0" smtClean="0"/>
              <a:t>6 "And these words which I command you today shall be in your heart.</a:t>
            </a:r>
          </a:p>
          <a:p>
            <a:pPr algn="just"/>
            <a:r>
              <a:rPr lang="en-US" sz="2800" dirty="0" smtClean="0"/>
              <a:t>7 </a:t>
            </a:r>
            <a:r>
              <a:rPr lang="en-US" sz="2800" b="1" dirty="0" smtClean="0">
                <a:solidFill>
                  <a:srgbClr val="FF0000"/>
                </a:solidFill>
              </a:rPr>
              <a:t>"You shall teach them diligently to your children, and shall talk of them when you sit in your house, when you walk by the way, when you lie down, and when you rise up.</a:t>
            </a:r>
            <a:endParaRPr lang="en-US" sz="2800" b="1" dirty="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Delay 9"/>
          <p:cNvSpPr/>
          <p:nvPr/>
        </p:nvSpPr>
        <p:spPr>
          <a:xfrm>
            <a:off x="6991515" y="0"/>
            <a:ext cx="2152485" cy="1278320"/>
          </a:xfrm>
          <a:prstGeom prst="flowChartDelay">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p:cNvSpPr/>
          <p:nvPr/>
        </p:nvSpPr>
        <p:spPr>
          <a:xfrm>
            <a:off x="0" y="0"/>
            <a:ext cx="6991515" cy="1278320"/>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11"/>
          <p:cNvSpPr txBox="1">
            <a:spLocks noChangeArrowheads="1"/>
          </p:cNvSpPr>
          <p:nvPr/>
        </p:nvSpPr>
        <p:spPr bwMode="auto">
          <a:xfrm>
            <a:off x="193830" y="1289957"/>
            <a:ext cx="8756340" cy="1075807"/>
          </a:xfrm>
          <a:prstGeom prst="rect">
            <a:avLst/>
          </a:prstGeom>
          <a:noFill/>
          <a:ln w="9525">
            <a:noFill/>
            <a:miter lim="800000"/>
            <a:headEnd/>
            <a:tailEnd/>
          </a:ln>
          <a:effectLst/>
        </p:spPr>
        <p:txBody>
          <a:bodyPr wrap="square">
            <a:spAutoFit/>
          </a:bodyPr>
          <a:lstStyle/>
          <a:p>
            <a:pPr algn="just">
              <a:lnSpc>
                <a:spcPct val="75000"/>
              </a:lnSpc>
              <a:spcBef>
                <a:spcPct val="50000"/>
              </a:spcBef>
            </a:pPr>
            <a:r>
              <a:rPr lang="en-US" sz="2800" b="1" dirty="0" smtClean="0">
                <a:solidFill>
                  <a:srgbClr val="FF0000"/>
                </a:solidFill>
              </a:rPr>
              <a:t>THE FOUNDATION </a:t>
            </a:r>
            <a:r>
              <a:rPr lang="en-US" sz="2800" dirty="0" smtClean="0"/>
              <a:t>- Before </a:t>
            </a:r>
            <a:r>
              <a:rPr lang="en-US" sz="2800" dirty="0"/>
              <a:t>a family can be what it should, </a:t>
            </a:r>
            <a:r>
              <a:rPr lang="en-US" sz="2800" dirty="0" smtClean="0"/>
              <a:t>the foundation of that family </a:t>
            </a:r>
            <a:r>
              <a:rPr lang="en-US" sz="2800" dirty="0"/>
              <a:t>needs to understand their </a:t>
            </a:r>
            <a:r>
              <a:rPr lang="en-US" sz="2800" dirty="0" smtClean="0"/>
              <a:t>responsibility, </a:t>
            </a:r>
            <a:r>
              <a:rPr lang="en-US" sz="2800" b="1" dirty="0" smtClean="0"/>
              <a:t>Matthew 19:4-6</a:t>
            </a:r>
            <a:r>
              <a:rPr lang="en-US" sz="2800" dirty="0" smtClean="0"/>
              <a:t>.</a:t>
            </a:r>
            <a:endParaRPr lang="en-US" sz="2800" dirty="0"/>
          </a:p>
        </p:txBody>
      </p:sp>
      <p:sp>
        <p:nvSpPr>
          <p:cNvPr id="5" name="Text Box 5"/>
          <p:cNvSpPr txBox="1">
            <a:spLocks noChangeArrowheads="1"/>
          </p:cNvSpPr>
          <p:nvPr/>
        </p:nvSpPr>
        <p:spPr bwMode="auto">
          <a:xfrm>
            <a:off x="193830" y="2391598"/>
            <a:ext cx="8756340" cy="1075807"/>
          </a:xfrm>
          <a:prstGeom prst="rect">
            <a:avLst/>
          </a:prstGeom>
          <a:noFill/>
          <a:ln w="9525">
            <a:noFill/>
            <a:miter lim="800000"/>
            <a:headEnd/>
            <a:tailEnd/>
          </a:ln>
          <a:effectLst/>
        </p:spPr>
        <p:txBody>
          <a:bodyPr wrap="square">
            <a:spAutoFit/>
          </a:bodyPr>
          <a:lstStyle/>
          <a:p>
            <a:pPr algn="just">
              <a:lnSpc>
                <a:spcPct val="75000"/>
              </a:lnSpc>
              <a:spcBef>
                <a:spcPct val="50000"/>
              </a:spcBef>
            </a:pPr>
            <a:r>
              <a:rPr lang="en-US" sz="2800" b="1" dirty="0" smtClean="0">
                <a:solidFill>
                  <a:srgbClr val="FF0000"/>
                </a:solidFill>
              </a:rPr>
              <a:t>CHILDREN A BLESSING </a:t>
            </a:r>
            <a:r>
              <a:rPr lang="en-US" sz="2800" dirty="0" smtClean="0"/>
              <a:t>- The </a:t>
            </a:r>
            <a:r>
              <a:rPr lang="en-US" sz="2800" dirty="0"/>
              <a:t>children </a:t>
            </a:r>
            <a:r>
              <a:rPr lang="en-US" sz="2800" dirty="0" smtClean="0"/>
              <a:t>born </a:t>
            </a:r>
            <a:r>
              <a:rPr lang="en-US" sz="2800" dirty="0"/>
              <a:t>into these families are given through God’s great </a:t>
            </a:r>
            <a:r>
              <a:rPr lang="en-US" sz="2800" dirty="0" smtClean="0"/>
              <a:t>blessing, </a:t>
            </a:r>
            <a:r>
              <a:rPr lang="en-US" sz="2800" dirty="0"/>
              <a:t>and should be view </a:t>
            </a:r>
            <a:r>
              <a:rPr lang="en-US" sz="2800" dirty="0" smtClean="0"/>
              <a:t>so, </a:t>
            </a:r>
            <a:r>
              <a:rPr lang="en-US" sz="2800" b="1" dirty="0" smtClean="0"/>
              <a:t>Psalm 127:3-5</a:t>
            </a:r>
            <a:r>
              <a:rPr lang="en-US" sz="2800" dirty="0" smtClean="0"/>
              <a:t>. </a:t>
            </a:r>
            <a:endParaRPr lang="en-US" sz="2800" dirty="0"/>
          </a:p>
        </p:txBody>
      </p:sp>
      <p:sp>
        <p:nvSpPr>
          <p:cNvPr id="6" name="Text Box 5"/>
          <p:cNvSpPr txBox="1">
            <a:spLocks noChangeArrowheads="1"/>
          </p:cNvSpPr>
          <p:nvPr/>
        </p:nvSpPr>
        <p:spPr bwMode="auto">
          <a:xfrm>
            <a:off x="193830" y="3505343"/>
            <a:ext cx="8756340" cy="1075807"/>
          </a:xfrm>
          <a:prstGeom prst="rect">
            <a:avLst/>
          </a:prstGeom>
          <a:noFill/>
          <a:ln w="9525">
            <a:noFill/>
            <a:miter lim="800000"/>
            <a:headEnd/>
            <a:tailEnd/>
          </a:ln>
          <a:effectLst/>
        </p:spPr>
        <p:txBody>
          <a:bodyPr wrap="square">
            <a:spAutoFit/>
          </a:bodyPr>
          <a:lstStyle/>
          <a:p>
            <a:pPr algn="just">
              <a:lnSpc>
                <a:spcPct val="75000"/>
              </a:lnSpc>
            </a:pPr>
            <a:r>
              <a:rPr lang="en-US" sz="2800" b="1" dirty="0" smtClean="0">
                <a:solidFill>
                  <a:srgbClr val="FF0000"/>
                </a:solidFill>
              </a:rPr>
              <a:t>PARENTS ACCOUNTABLE </a:t>
            </a:r>
            <a:r>
              <a:rPr lang="en-US" sz="2800" dirty="0" smtClean="0"/>
              <a:t>- The </a:t>
            </a:r>
            <a:r>
              <a:rPr lang="en-US" sz="2800" dirty="0"/>
              <a:t>parents of these children are held accountable to teach </a:t>
            </a:r>
            <a:r>
              <a:rPr lang="en-US" sz="2800" dirty="0" smtClean="0"/>
              <a:t>and train </a:t>
            </a:r>
            <a:r>
              <a:rPr lang="en-US" sz="2800" dirty="0"/>
              <a:t>God’s </a:t>
            </a:r>
            <a:r>
              <a:rPr lang="en-US" sz="2800" dirty="0" smtClean="0"/>
              <a:t>in word to them, </a:t>
            </a:r>
            <a:r>
              <a:rPr lang="en-US" sz="2800" b="1" dirty="0" smtClean="0"/>
              <a:t>Deuteronomy 6:4-7. </a:t>
            </a:r>
          </a:p>
        </p:txBody>
      </p:sp>
      <p:sp>
        <p:nvSpPr>
          <p:cNvPr id="7" name="Text Box 5"/>
          <p:cNvSpPr txBox="1">
            <a:spLocks noChangeArrowheads="1"/>
          </p:cNvSpPr>
          <p:nvPr/>
        </p:nvSpPr>
        <p:spPr bwMode="auto">
          <a:xfrm>
            <a:off x="193830" y="4619088"/>
            <a:ext cx="8756340" cy="1075807"/>
          </a:xfrm>
          <a:prstGeom prst="rect">
            <a:avLst/>
          </a:prstGeom>
          <a:noFill/>
          <a:ln w="9525">
            <a:noFill/>
            <a:miter lim="800000"/>
            <a:headEnd/>
            <a:tailEnd/>
          </a:ln>
          <a:effectLst/>
        </p:spPr>
        <p:txBody>
          <a:bodyPr wrap="square">
            <a:spAutoFit/>
          </a:bodyPr>
          <a:lstStyle/>
          <a:p>
            <a:pPr algn="just">
              <a:lnSpc>
                <a:spcPct val="75000"/>
              </a:lnSpc>
              <a:spcBef>
                <a:spcPct val="50000"/>
              </a:spcBef>
            </a:pPr>
            <a:r>
              <a:rPr lang="en-US" sz="2800" b="1" dirty="0" smtClean="0">
                <a:solidFill>
                  <a:srgbClr val="FF0000"/>
                </a:solidFill>
              </a:rPr>
              <a:t>PARENTS DISCIPLINE </a:t>
            </a:r>
            <a:r>
              <a:rPr lang="en-US" sz="2800" dirty="0" smtClean="0"/>
              <a:t>- As </a:t>
            </a:r>
            <a:r>
              <a:rPr lang="en-US" sz="2800" dirty="0"/>
              <a:t>these parents teach and train their children, it will be necessary to correct them when </a:t>
            </a:r>
            <a:r>
              <a:rPr lang="en-US" sz="2800" dirty="0" smtClean="0"/>
              <a:t>needed, </a:t>
            </a:r>
            <a:r>
              <a:rPr lang="en-US" sz="2800" b="1" dirty="0" smtClean="0"/>
              <a:t>Proverbs 13:24.  </a:t>
            </a:r>
            <a:endParaRPr lang="en-US" sz="2800" b="1" dirty="0"/>
          </a:p>
        </p:txBody>
      </p:sp>
      <p:sp>
        <p:nvSpPr>
          <p:cNvPr id="11" name="TextBox 10"/>
          <p:cNvSpPr txBox="1"/>
          <p:nvPr/>
        </p:nvSpPr>
        <p:spPr>
          <a:xfrm>
            <a:off x="1805" y="10955"/>
            <a:ext cx="8756340" cy="1255728"/>
          </a:xfrm>
          <a:prstGeom prst="rect">
            <a:avLst/>
          </a:prstGeom>
          <a:noFill/>
          <a:ln>
            <a:noFill/>
          </a:ln>
        </p:spPr>
        <p:txBody>
          <a:bodyPr wrap="square" rtlCol="0">
            <a:spAutoFit/>
          </a:bodyPr>
          <a:lstStyle/>
          <a:p>
            <a:pPr algn="just">
              <a:lnSpc>
                <a:spcPct val="90000"/>
              </a:lnSpc>
            </a:pPr>
            <a:r>
              <a:rPr lang="en-US" sz="2800" dirty="0" smtClean="0">
                <a:solidFill>
                  <a:schemeClr val="bg1"/>
                </a:solidFill>
                <a:effectLst>
                  <a:glow rad="63500">
                    <a:schemeClr val="tx1">
                      <a:alpha val="40000"/>
                    </a:schemeClr>
                  </a:glow>
                </a:effectLst>
              </a:rPr>
              <a:t>The home is created and designed by God. He has given us the Bible to build and maintain the homes that would bring glory to Him:</a:t>
            </a:r>
            <a:endParaRPr lang="en-US" sz="2800" dirty="0">
              <a:solidFill>
                <a:schemeClr val="bg1"/>
              </a:solidFill>
              <a:effectLst>
                <a:glow rad="63500">
                  <a:schemeClr val="tx1">
                    <a:alpha val="40000"/>
                  </a:schemeClr>
                </a:glow>
              </a:effectLst>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3830" y="202980"/>
            <a:ext cx="8717935" cy="954107"/>
          </a:xfrm>
          <a:prstGeom prst="rect">
            <a:avLst/>
          </a:prstGeom>
          <a:noFill/>
        </p:spPr>
        <p:txBody>
          <a:bodyPr wrap="square" rtlCol="0">
            <a:spAutoFit/>
          </a:bodyPr>
          <a:lstStyle/>
          <a:p>
            <a:pPr algn="just"/>
            <a:r>
              <a:rPr lang="en-US" sz="2800" b="1" dirty="0" smtClean="0"/>
              <a:t>Proverbs 13:24 </a:t>
            </a:r>
            <a:r>
              <a:rPr lang="en-US" sz="2800" dirty="0" smtClean="0"/>
              <a:t>- He who </a:t>
            </a:r>
            <a:r>
              <a:rPr lang="en-US" sz="2800" b="1" dirty="0" smtClean="0">
                <a:solidFill>
                  <a:srgbClr val="FF0000"/>
                </a:solidFill>
              </a:rPr>
              <a:t>spares his rod hates his son</a:t>
            </a:r>
            <a:r>
              <a:rPr lang="en-US" sz="2800" dirty="0" smtClean="0"/>
              <a:t>, But he who </a:t>
            </a:r>
            <a:r>
              <a:rPr lang="en-US" sz="2800" b="1" dirty="0" smtClean="0">
                <a:solidFill>
                  <a:srgbClr val="FF0000"/>
                </a:solidFill>
              </a:rPr>
              <a:t>loves him disciplines him promptly</a:t>
            </a:r>
            <a:r>
              <a:rPr lang="en-US" sz="2800" dirty="0" smtClean="0"/>
              <a:t>.</a:t>
            </a:r>
            <a:endParaRPr lang="en-US" sz="2800" dirty="0"/>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Delay 9"/>
          <p:cNvSpPr/>
          <p:nvPr/>
        </p:nvSpPr>
        <p:spPr>
          <a:xfrm>
            <a:off x="6991515" y="0"/>
            <a:ext cx="2152485" cy="1278320"/>
          </a:xfrm>
          <a:prstGeom prst="flowChartDelay">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p:cNvSpPr/>
          <p:nvPr/>
        </p:nvSpPr>
        <p:spPr>
          <a:xfrm>
            <a:off x="0" y="0"/>
            <a:ext cx="6991515" cy="1278320"/>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11"/>
          <p:cNvSpPr txBox="1">
            <a:spLocks noChangeArrowheads="1"/>
          </p:cNvSpPr>
          <p:nvPr/>
        </p:nvSpPr>
        <p:spPr bwMode="auto">
          <a:xfrm>
            <a:off x="193830" y="1289957"/>
            <a:ext cx="8756340" cy="1075807"/>
          </a:xfrm>
          <a:prstGeom prst="rect">
            <a:avLst/>
          </a:prstGeom>
          <a:noFill/>
          <a:ln w="9525">
            <a:noFill/>
            <a:miter lim="800000"/>
            <a:headEnd/>
            <a:tailEnd/>
          </a:ln>
          <a:effectLst/>
        </p:spPr>
        <p:txBody>
          <a:bodyPr wrap="square">
            <a:spAutoFit/>
          </a:bodyPr>
          <a:lstStyle/>
          <a:p>
            <a:pPr algn="just">
              <a:lnSpc>
                <a:spcPct val="75000"/>
              </a:lnSpc>
              <a:spcBef>
                <a:spcPct val="50000"/>
              </a:spcBef>
            </a:pPr>
            <a:r>
              <a:rPr lang="en-US" sz="2800" b="1" dirty="0" smtClean="0">
                <a:solidFill>
                  <a:srgbClr val="FF0000"/>
                </a:solidFill>
              </a:rPr>
              <a:t>THE FOUNDATION </a:t>
            </a:r>
            <a:r>
              <a:rPr lang="en-US" sz="2800" dirty="0" smtClean="0"/>
              <a:t>- Before </a:t>
            </a:r>
            <a:r>
              <a:rPr lang="en-US" sz="2800" dirty="0"/>
              <a:t>a family can be what it should, </a:t>
            </a:r>
            <a:r>
              <a:rPr lang="en-US" sz="2800" dirty="0" smtClean="0"/>
              <a:t>the foundation of that family </a:t>
            </a:r>
            <a:r>
              <a:rPr lang="en-US" sz="2800" dirty="0"/>
              <a:t>needs to understand their </a:t>
            </a:r>
            <a:r>
              <a:rPr lang="en-US" sz="2800" dirty="0" smtClean="0"/>
              <a:t>responsibility, </a:t>
            </a:r>
            <a:r>
              <a:rPr lang="en-US" sz="2800" b="1" dirty="0" smtClean="0"/>
              <a:t>Matthew 19:4-6</a:t>
            </a:r>
            <a:r>
              <a:rPr lang="en-US" sz="2800" dirty="0" smtClean="0"/>
              <a:t>.</a:t>
            </a:r>
            <a:endParaRPr lang="en-US" sz="2800" dirty="0"/>
          </a:p>
        </p:txBody>
      </p:sp>
      <p:sp>
        <p:nvSpPr>
          <p:cNvPr id="5" name="Text Box 5"/>
          <p:cNvSpPr txBox="1">
            <a:spLocks noChangeArrowheads="1"/>
          </p:cNvSpPr>
          <p:nvPr/>
        </p:nvSpPr>
        <p:spPr bwMode="auto">
          <a:xfrm>
            <a:off x="193830" y="2391598"/>
            <a:ext cx="8756340" cy="1075807"/>
          </a:xfrm>
          <a:prstGeom prst="rect">
            <a:avLst/>
          </a:prstGeom>
          <a:noFill/>
          <a:ln w="9525">
            <a:noFill/>
            <a:miter lim="800000"/>
            <a:headEnd/>
            <a:tailEnd/>
          </a:ln>
          <a:effectLst/>
        </p:spPr>
        <p:txBody>
          <a:bodyPr wrap="square">
            <a:spAutoFit/>
          </a:bodyPr>
          <a:lstStyle/>
          <a:p>
            <a:pPr algn="just">
              <a:lnSpc>
                <a:spcPct val="75000"/>
              </a:lnSpc>
              <a:spcBef>
                <a:spcPct val="50000"/>
              </a:spcBef>
            </a:pPr>
            <a:r>
              <a:rPr lang="en-US" sz="2800" b="1" dirty="0" smtClean="0">
                <a:solidFill>
                  <a:srgbClr val="FF0000"/>
                </a:solidFill>
              </a:rPr>
              <a:t>CHILDREN A BLESSING </a:t>
            </a:r>
            <a:r>
              <a:rPr lang="en-US" sz="2800" dirty="0" smtClean="0"/>
              <a:t>- The </a:t>
            </a:r>
            <a:r>
              <a:rPr lang="en-US" sz="2800" dirty="0"/>
              <a:t>children </a:t>
            </a:r>
            <a:r>
              <a:rPr lang="en-US" sz="2800" dirty="0" smtClean="0"/>
              <a:t>born </a:t>
            </a:r>
            <a:r>
              <a:rPr lang="en-US" sz="2800" dirty="0"/>
              <a:t>into these families are given through God’s great </a:t>
            </a:r>
            <a:r>
              <a:rPr lang="en-US" sz="2800" dirty="0" smtClean="0"/>
              <a:t>blessing, </a:t>
            </a:r>
            <a:r>
              <a:rPr lang="en-US" sz="2800" dirty="0"/>
              <a:t>and should be view </a:t>
            </a:r>
            <a:r>
              <a:rPr lang="en-US" sz="2800" dirty="0" smtClean="0"/>
              <a:t>so, </a:t>
            </a:r>
            <a:r>
              <a:rPr lang="en-US" sz="2800" b="1" dirty="0" smtClean="0"/>
              <a:t>Psalm 127:3-5</a:t>
            </a:r>
            <a:r>
              <a:rPr lang="en-US" sz="2800" dirty="0" smtClean="0"/>
              <a:t>. </a:t>
            </a:r>
            <a:endParaRPr lang="en-US" sz="2800" dirty="0"/>
          </a:p>
        </p:txBody>
      </p:sp>
      <p:sp>
        <p:nvSpPr>
          <p:cNvPr id="6" name="Text Box 5"/>
          <p:cNvSpPr txBox="1">
            <a:spLocks noChangeArrowheads="1"/>
          </p:cNvSpPr>
          <p:nvPr/>
        </p:nvSpPr>
        <p:spPr bwMode="auto">
          <a:xfrm>
            <a:off x="193830" y="3505343"/>
            <a:ext cx="8756340" cy="1075807"/>
          </a:xfrm>
          <a:prstGeom prst="rect">
            <a:avLst/>
          </a:prstGeom>
          <a:noFill/>
          <a:ln w="9525">
            <a:noFill/>
            <a:miter lim="800000"/>
            <a:headEnd/>
            <a:tailEnd/>
          </a:ln>
          <a:effectLst/>
        </p:spPr>
        <p:txBody>
          <a:bodyPr wrap="square">
            <a:spAutoFit/>
          </a:bodyPr>
          <a:lstStyle/>
          <a:p>
            <a:pPr algn="just">
              <a:lnSpc>
                <a:spcPct val="75000"/>
              </a:lnSpc>
            </a:pPr>
            <a:r>
              <a:rPr lang="en-US" sz="2800" b="1" dirty="0" smtClean="0">
                <a:solidFill>
                  <a:srgbClr val="FF0000"/>
                </a:solidFill>
              </a:rPr>
              <a:t>PARENTS ACCOUNTABLE </a:t>
            </a:r>
            <a:r>
              <a:rPr lang="en-US" sz="2800" dirty="0" smtClean="0"/>
              <a:t>- The </a:t>
            </a:r>
            <a:r>
              <a:rPr lang="en-US" sz="2800" dirty="0"/>
              <a:t>parents of these children are held accountable to teach </a:t>
            </a:r>
            <a:r>
              <a:rPr lang="en-US" sz="2800" dirty="0" smtClean="0"/>
              <a:t>and train God’s word to them, </a:t>
            </a:r>
            <a:r>
              <a:rPr lang="en-US" sz="2800" b="1" dirty="0" smtClean="0"/>
              <a:t>Deuteronomy 6:4-7. </a:t>
            </a:r>
          </a:p>
        </p:txBody>
      </p:sp>
      <p:sp>
        <p:nvSpPr>
          <p:cNvPr id="7" name="Text Box 5"/>
          <p:cNvSpPr txBox="1">
            <a:spLocks noChangeArrowheads="1"/>
          </p:cNvSpPr>
          <p:nvPr/>
        </p:nvSpPr>
        <p:spPr bwMode="auto">
          <a:xfrm>
            <a:off x="193830" y="4619088"/>
            <a:ext cx="8756340" cy="1075807"/>
          </a:xfrm>
          <a:prstGeom prst="rect">
            <a:avLst/>
          </a:prstGeom>
          <a:noFill/>
          <a:ln w="9525">
            <a:noFill/>
            <a:miter lim="800000"/>
            <a:headEnd/>
            <a:tailEnd/>
          </a:ln>
          <a:effectLst/>
        </p:spPr>
        <p:txBody>
          <a:bodyPr wrap="square">
            <a:spAutoFit/>
          </a:bodyPr>
          <a:lstStyle/>
          <a:p>
            <a:pPr algn="just">
              <a:lnSpc>
                <a:spcPct val="75000"/>
              </a:lnSpc>
              <a:spcBef>
                <a:spcPct val="50000"/>
              </a:spcBef>
            </a:pPr>
            <a:r>
              <a:rPr lang="en-US" sz="2800" b="1" dirty="0" smtClean="0">
                <a:solidFill>
                  <a:srgbClr val="FF0000"/>
                </a:solidFill>
              </a:rPr>
              <a:t>PARENTS DISCIPLINE </a:t>
            </a:r>
            <a:r>
              <a:rPr lang="en-US" sz="2800" dirty="0" smtClean="0"/>
              <a:t>- As </a:t>
            </a:r>
            <a:r>
              <a:rPr lang="en-US" sz="2800" dirty="0"/>
              <a:t>these parents teach and train their children, it will be necessary to correct them when </a:t>
            </a:r>
            <a:r>
              <a:rPr lang="en-US" sz="2800" dirty="0" smtClean="0"/>
              <a:t>needed, </a:t>
            </a:r>
            <a:r>
              <a:rPr lang="en-US" sz="2800" b="1" dirty="0" smtClean="0"/>
              <a:t>Proverbs 13:24.  </a:t>
            </a:r>
            <a:endParaRPr lang="en-US" sz="2800" b="1" dirty="0"/>
          </a:p>
        </p:txBody>
      </p:sp>
      <p:sp>
        <p:nvSpPr>
          <p:cNvPr id="8" name="Text Box 5"/>
          <p:cNvSpPr txBox="1">
            <a:spLocks noChangeArrowheads="1"/>
          </p:cNvSpPr>
          <p:nvPr/>
        </p:nvSpPr>
        <p:spPr bwMode="auto">
          <a:xfrm>
            <a:off x="193830" y="5732833"/>
            <a:ext cx="8756340" cy="1075807"/>
          </a:xfrm>
          <a:prstGeom prst="rect">
            <a:avLst/>
          </a:prstGeom>
          <a:noFill/>
          <a:ln w="9525">
            <a:noFill/>
            <a:miter lim="800000"/>
            <a:headEnd/>
            <a:tailEnd/>
          </a:ln>
          <a:effectLst/>
        </p:spPr>
        <p:txBody>
          <a:bodyPr wrap="square">
            <a:spAutoFit/>
          </a:bodyPr>
          <a:lstStyle/>
          <a:p>
            <a:pPr algn="just">
              <a:lnSpc>
                <a:spcPct val="75000"/>
              </a:lnSpc>
              <a:spcBef>
                <a:spcPct val="50000"/>
              </a:spcBef>
            </a:pPr>
            <a:r>
              <a:rPr lang="en-US" sz="2800" b="1" dirty="0" smtClean="0">
                <a:solidFill>
                  <a:srgbClr val="FF0000"/>
                </a:solidFill>
              </a:rPr>
              <a:t>CHILDREN OBEY </a:t>
            </a:r>
            <a:r>
              <a:rPr lang="en-US" sz="2800" dirty="0" smtClean="0"/>
              <a:t>- God </a:t>
            </a:r>
            <a:r>
              <a:rPr lang="en-US" sz="2800" dirty="0"/>
              <a:t>holds not only parents accountable, but holds children accountable to heed their parent’s </a:t>
            </a:r>
            <a:r>
              <a:rPr lang="en-US" sz="2800" dirty="0" smtClean="0"/>
              <a:t>instruction, </a:t>
            </a:r>
            <a:r>
              <a:rPr lang="en-US" sz="2800" b="1" dirty="0" smtClean="0"/>
              <a:t>Ephesians 6:1-4.</a:t>
            </a:r>
            <a:endParaRPr lang="en-US" sz="2800" b="1" dirty="0"/>
          </a:p>
        </p:txBody>
      </p:sp>
      <p:sp>
        <p:nvSpPr>
          <p:cNvPr id="11" name="TextBox 10"/>
          <p:cNvSpPr txBox="1"/>
          <p:nvPr/>
        </p:nvSpPr>
        <p:spPr>
          <a:xfrm>
            <a:off x="1805" y="10955"/>
            <a:ext cx="8756340" cy="1255728"/>
          </a:xfrm>
          <a:prstGeom prst="rect">
            <a:avLst/>
          </a:prstGeom>
          <a:noFill/>
          <a:ln>
            <a:noFill/>
          </a:ln>
        </p:spPr>
        <p:txBody>
          <a:bodyPr wrap="square" rtlCol="0">
            <a:spAutoFit/>
          </a:bodyPr>
          <a:lstStyle/>
          <a:p>
            <a:pPr algn="just">
              <a:lnSpc>
                <a:spcPct val="90000"/>
              </a:lnSpc>
            </a:pPr>
            <a:r>
              <a:rPr lang="en-US" sz="2800" dirty="0" smtClean="0">
                <a:solidFill>
                  <a:schemeClr val="bg1"/>
                </a:solidFill>
                <a:effectLst>
                  <a:glow rad="63500">
                    <a:schemeClr val="tx1">
                      <a:alpha val="40000"/>
                    </a:schemeClr>
                  </a:glow>
                </a:effectLst>
              </a:rPr>
              <a:t>The home is created and designed by God. He has given us the Bible to build and maintain the homes that would bring glory to Him:</a:t>
            </a:r>
            <a:endParaRPr lang="en-US" sz="2800" dirty="0">
              <a:solidFill>
                <a:schemeClr val="bg1"/>
              </a:solidFill>
              <a:effectLst>
                <a:glow rad="63500">
                  <a:schemeClr val="tx1">
                    <a:alpha val="40000"/>
                  </a:schemeClr>
                </a:glow>
              </a:effectLst>
            </a:endParaRP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3830" y="202980"/>
            <a:ext cx="8717935" cy="3970318"/>
          </a:xfrm>
          <a:prstGeom prst="rect">
            <a:avLst/>
          </a:prstGeom>
          <a:noFill/>
        </p:spPr>
        <p:txBody>
          <a:bodyPr wrap="square" rtlCol="0">
            <a:spAutoFit/>
          </a:bodyPr>
          <a:lstStyle/>
          <a:p>
            <a:pPr algn="just"/>
            <a:r>
              <a:rPr lang="en-US" sz="2800" b="1" dirty="0" smtClean="0"/>
              <a:t>Ephesians 6:1-4 </a:t>
            </a:r>
            <a:r>
              <a:rPr lang="en-US" sz="2800" dirty="0" smtClean="0"/>
              <a:t>- </a:t>
            </a:r>
            <a:r>
              <a:rPr lang="en-US" sz="2800" b="1" dirty="0" smtClean="0">
                <a:solidFill>
                  <a:srgbClr val="FF0000"/>
                </a:solidFill>
              </a:rPr>
              <a:t>Children, obey your parents in the Lord, for this is right.</a:t>
            </a:r>
          </a:p>
          <a:p>
            <a:pPr algn="just"/>
            <a:r>
              <a:rPr lang="en-US" sz="2800" dirty="0" smtClean="0"/>
              <a:t>2 </a:t>
            </a:r>
            <a:r>
              <a:rPr lang="en-US" sz="2800" b="1" dirty="0" smtClean="0">
                <a:solidFill>
                  <a:srgbClr val="FF0000"/>
                </a:solidFill>
              </a:rPr>
              <a:t>"Honor your father and mother," </a:t>
            </a:r>
            <a:r>
              <a:rPr lang="en-US" sz="2800" dirty="0" smtClean="0"/>
              <a:t>which is the first commandment with promise:</a:t>
            </a:r>
          </a:p>
          <a:p>
            <a:pPr algn="just"/>
            <a:r>
              <a:rPr lang="en-US" sz="2800" dirty="0" smtClean="0"/>
              <a:t>3 "that it may be well with you and you may live long on the earth."</a:t>
            </a:r>
          </a:p>
          <a:p>
            <a:pPr algn="just"/>
            <a:r>
              <a:rPr lang="en-US" sz="2800" dirty="0" smtClean="0"/>
              <a:t>4 And you, </a:t>
            </a:r>
            <a:r>
              <a:rPr lang="en-US" sz="2800" b="1" dirty="0" smtClean="0">
                <a:solidFill>
                  <a:srgbClr val="FF0000"/>
                </a:solidFill>
              </a:rPr>
              <a:t>fathers, do not provoke your children to wrath, but bring them up in the training and admonition of the Lord.</a:t>
            </a:r>
            <a:endParaRPr lang="en-US" sz="2800" b="1" dirty="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lowchart: Manual Operation 21"/>
          <p:cNvSpPr/>
          <p:nvPr/>
        </p:nvSpPr>
        <p:spPr>
          <a:xfrm rot="16200000" flipV="1">
            <a:off x="6051496" y="-1468542"/>
            <a:ext cx="1613010" cy="4572003"/>
          </a:xfrm>
          <a:prstGeom prst="flowChartManualOperation">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Operation 22"/>
          <p:cNvSpPr/>
          <p:nvPr/>
        </p:nvSpPr>
        <p:spPr>
          <a:xfrm rot="16200000">
            <a:off x="1474020" y="-1474019"/>
            <a:ext cx="1623966" cy="4572001"/>
          </a:xfrm>
          <a:prstGeom prst="flowChartManualOperation">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p:cNvSpPr/>
          <p:nvPr/>
        </p:nvSpPr>
        <p:spPr>
          <a:xfrm>
            <a:off x="0" y="1009485"/>
            <a:ext cx="3304635" cy="307240"/>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Delay 14"/>
          <p:cNvSpPr/>
          <p:nvPr/>
        </p:nvSpPr>
        <p:spPr>
          <a:xfrm>
            <a:off x="3189420" y="1009485"/>
            <a:ext cx="268835" cy="307240"/>
          </a:xfrm>
          <a:prstGeom prst="flowChartDelay">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Process 15"/>
          <p:cNvSpPr/>
          <p:nvPr/>
        </p:nvSpPr>
        <p:spPr>
          <a:xfrm>
            <a:off x="5608936" y="318195"/>
            <a:ext cx="3533260" cy="307240"/>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Delay 16"/>
          <p:cNvSpPr/>
          <p:nvPr/>
        </p:nvSpPr>
        <p:spPr>
          <a:xfrm flipH="1">
            <a:off x="5378505" y="318195"/>
            <a:ext cx="268835" cy="307240"/>
          </a:xfrm>
          <a:prstGeom prst="flowChartDelay">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entagon 17"/>
          <p:cNvSpPr/>
          <p:nvPr/>
        </p:nvSpPr>
        <p:spPr>
          <a:xfrm flipH="1">
            <a:off x="3727089" y="1777585"/>
            <a:ext cx="5416907" cy="4531790"/>
          </a:xfrm>
          <a:prstGeom prst="homePlate">
            <a:avLst>
              <a:gd name="adj" fmla="val 2763"/>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418381" y="2200040"/>
            <a:ext cx="4147740" cy="1089529"/>
          </a:xfrm>
          <a:prstGeom prst="rect">
            <a:avLst/>
          </a:prstGeom>
          <a:noFill/>
          <a:ln>
            <a:noFill/>
          </a:ln>
        </p:spPr>
        <p:txBody>
          <a:bodyPr wrap="square" rtlCol="0">
            <a:spAutoFit/>
          </a:bodyPr>
          <a:lstStyle/>
          <a:p>
            <a:pPr marL="514350" indent="-514350">
              <a:lnSpc>
                <a:spcPct val="80000"/>
              </a:lnSpc>
              <a:buFont typeface="Wingdings" pitchFamily="2" charset="2"/>
              <a:buChar char="v"/>
            </a:pPr>
            <a:r>
              <a:rPr lang="en-US" sz="4000" b="1" dirty="0" smtClean="0">
                <a:effectLst>
                  <a:glow rad="63500">
                    <a:srgbClr val="FFFFFF"/>
                  </a:glow>
                </a:effectLst>
              </a:rPr>
              <a:t>The decline of  the home.</a:t>
            </a:r>
            <a:endParaRPr lang="en-US" sz="4000" b="1" dirty="0">
              <a:effectLst>
                <a:glow rad="63500">
                  <a:srgbClr val="FFFFFF"/>
                </a:glow>
              </a:effectLst>
            </a:endParaRPr>
          </a:p>
        </p:txBody>
      </p:sp>
      <p:sp>
        <p:nvSpPr>
          <p:cNvPr id="20" name="TextBox 19"/>
          <p:cNvSpPr txBox="1"/>
          <p:nvPr/>
        </p:nvSpPr>
        <p:spPr>
          <a:xfrm>
            <a:off x="4418380" y="3505810"/>
            <a:ext cx="4186145" cy="1089529"/>
          </a:xfrm>
          <a:prstGeom prst="rect">
            <a:avLst/>
          </a:prstGeom>
          <a:noFill/>
          <a:ln>
            <a:noFill/>
          </a:ln>
        </p:spPr>
        <p:txBody>
          <a:bodyPr wrap="square" rtlCol="0">
            <a:spAutoFit/>
          </a:bodyPr>
          <a:lstStyle/>
          <a:p>
            <a:pPr marL="514350" indent="-514350">
              <a:lnSpc>
                <a:spcPct val="80000"/>
              </a:lnSpc>
              <a:buFont typeface="Wingdings" pitchFamily="2" charset="2"/>
              <a:buChar char="v"/>
            </a:pPr>
            <a:r>
              <a:rPr lang="en-US" sz="4000" b="1" dirty="0" smtClean="0">
                <a:effectLst>
                  <a:glow rad="63500">
                    <a:srgbClr val="FFFFFF"/>
                  </a:glow>
                </a:effectLst>
              </a:rPr>
              <a:t>The home God would have.</a:t>
            </a:r>
            <a:endParaRPr lang="en-US" sz="4000" b="1" dirty="0">
              <a:effectLst>
                <a:glow rad="63500">
                  <a:srgbClr val="FFFFFF"/>
                </a:glow>
              </a:effectLst>
            </a:endParaRPr>
          </a:p>
        </p:txBody>
      </p:sp>
      <p:sp>
        <p:nvSpPr>
          <p:cNvPr id="21" name="TextBox 20"/>
          <p:cNvSpPr txBox="1"/>
          <p:nvPr/>
        </p:nvSpPr>
        <p:spPr>
          <a:xfrm>
            <a:off x="4418380" y="4835796"/>
            <a:ext cx="4186145" cy="1077218"/>
          </a:xfrm>
          <a:prstGeom prst="rect">
            <a:avLst/>
          </a:prstGeom>
          <a:noFill/>
          <a:ln>
            <a:noFill/>
          </a:ln>
        </p:spPr>
        <p:txBody>
          <a:bodyPr wrap="square" rtlCol="0">
            <a:spAutoFit/>
          </a:bodyPr>
          <a:lstStyle/>
          <a:p>
            <a:pPr marL="514350" indent="-514350">
              <a:lnSpc>
                <a:spcPct val="80000"/>
              </a:lnSpc>
              <a:buFont typeface="Wingdings" pitchFamily="2" charset="2"/>
              <a:buChar char="v"/>
            </a:pPr>
            <a:r>
              <a:rPr lang="en-US" sz="4000" b="1" dirty="0" smtClean="0">
                <a:effectLst>
                  <a:glow rad="63500">
                    <a:srgbClr val="FFFFFF"/>
                  </a:glow>
                </a:effectLst>
              </a:rPr>
              <a:t>The reward of a Godly home.</a:t>
            </a:r>
            <a:endParaRPr lang="en-US" sz="4000" b="1" dirty="0">
              <a:effectLst>
                <a:glow rad="63500">
                  <a:srgbClr val="FFFFFF"/>
                </a:glow>
              </a:effectLst>
            </a:endParaRPr>
          </a:p>
        </p:txBody>
      </p:sp>
      <p:sp>
        <p:nvSpPr>
          <p:cNvPr id="25" name="WordArt 18"/>
          <p:cNvSpPr>
            <a:spLocks noChangeArrowheads="1" noChangeShapeType="1" noTextEdit="1"/>
          </p:cNvSpPr>
          <p:nvPr/>
        </p:nvSpPr>
        <p:spPr bwMode="auto">
          <a:xfrm>
            <a:off x="3650280" y="855865"/>
            <a:ext cx="921720" cy="652885"/>
          </a:xfrm>
          <a:prstGeom prst="rect">
            <a:avLst/>
          </a:prstGeom>
        </p:spPr>
        <p:txBody>
          <a:bodyPr wrap="none" fromWordArt="1">
            <a:prstTxWarp prst="textPlain">
              <a:avLst>
                <a:gd name="adj" fmla="val 50000"/>
              </a:avLst>
            </a:prstTxWarp>
          </a:bodyPr>
          <a:lstStyle/>
          <a:p>
            <a:pPr algn="ctr"/>
            <a:r>
              <a:rPr lang="en-US" sz="3600" b="1" kern="10" dirty="0" smtClean="0">
                <a:ln w="28575">
                  <a:solidFill>
                    <a:srgbClr val="000000"/>
                  </a:solidFill>
                  <a:round/>
                  <a:headEnd/>
                  <a:tailEnd/>
                </a:ln>
                <a:effectLst>
                  <a:glow rad="63500">
                    <a:srgbClr val="FFFFFF"/>
                  </a:glow>
                </a:effectLst>
                <a:latin typeface="Monotype Corsiva" pitchFamily="66" charset="0"/>
              </a:rPr>
              <a:t>Of A</a:t>
            </a:r>
            <a:endParaRPr lang="en-US" sz="3600" b="1" kern="10" dirty="0">
              <a:ln w="28575">
                <a:solidFill>
                  <a:srgbClr val="000000"/>
                </a:solidFill>
                <a:round/>
                <a:headEnd/>
                <a:tailEnd/>
              </a:ln>
              <a:effectLst>
                <a:glow rad="63500">
                  <a:srgbClr val="FFFFFF"/>
                </a:glow>
              </a:effectLst>
              <a:latin typeface="Monotype Corsiva" pitchFamily="66" charset="0"/>
            </a:endParaRPr>
          </a:p>
        </p:txBody>
      </p:sp>
      <p:sp>
        <p:nvSpPr>
          <p:cNvPr id="26" name="WordArt 18"/>
          <p:cNvSpPr>
            <a:spLocks noChangeArrowheads="1" noChangeShapeType="1" noTextEdit="1"/>
          </p:cNvSpPr>
          <p:nvPr/>
        </p:nvSpPr>
        <p:spPr bwMode="auto">
          <a:xfrm>
            <a:off x="4764024" y="740650"/>
            <a:ext cx="4262955" cy="892175"/>
          </a:xfrm>
          <a:prstGeom prst="rect">
            <a:avLst/>
          </a:prstGeom>
        </p:spPr>
        <p:txBody>
          <a:bodyPr wrap="none" fromWordArt="1">
            <a:prstTxWarp prst="textPlain">
              <a:avLst>
                <a:gd name="adj" fmla="val 50000"/>
              </a:avLst>
            </a:prstTxWarp>
          </a:bodyPr>
          <a:lstStyle/>
          <a:p>
            <a:pPr algn="ctr"/>
            <a:r>
              <a:rPr lang="en-US" sz="3600" b="1" kern="10" dirty="0" smtClean="0">
                <a:ln w="38100">
                  <a:solidFill>
                    <a:srgbClr val="000000"/>
                  </a:solidFill>
                  <a:round/>
                  <a:headEnd/>
                  <a:tailEnd/>
                </a:ln>
                <a:effectLst>
                  <a:glow rad="63500">
                    <a:srgbClr val="FFFFFF"/>
                  </a:glow>
                </a:effectLst>
                <a:latin typeface="Monotype Corsiva" pitchFamily="66" charset="0"/>
              </a:rPr>
              <a:t>Godly Home</a:t>
            </a:r>
            <a:endParaRPr lang="en-US" sz="3600" b="1" kern="10" dirty="0">
              <a:ln w="38100">
                <a:solidFill>
                  <a:srgbClr val="000000"/>
                </a:solidFill>
                <a:round/>
                <a:headEnd/>
                <a:tailEnd/>
              </a:ln>
              <a:effectLst>
                <a:glow rad="63500">
                  <a:srgbClr val="FFFFFF"/>
                </a:glow>
              </a:effectLst>
              <a:latin typeface="Monotype Corsiva" pitchFamily="66" charset="0"/>
            </a:endParaRPr>
          </a:p>
        </p:txBody>
      </p:sp>
      <p:sp>
        <p:nvSpPr>
          <p:cNvPr id="27" name="WordArt 18"/>
          <p:cNvSpPr>
            <a:spLocks noChangeArrowheads="1" noChangeShapeType="1" noTextEdit="1"/>
          </p:cNvSpPr>
          <p:nvPr/>
        </p:nvSpPr>
        <p:spPr bwMode="auto">
          <a:xfrm>
            <a:off x="193830" y="10955"/>
            <a:ext cx="5069460" cy="979940"/>
          </a:xfrm>
          <a:prstGeom prst="rect">
            <a:avLst/>
          </a:prstGeom>
        </p:spPr>
        <p:txBody>
          <a:bodyPr wrap="none" fromWordArt="1">
            <a:prstTxWarp prst="textPlain">
              <a:avLst>
                <a:gd name="adj" fmla="val 50000"/>
              </a:avLst>
            </a:prstTxWarp>
          </a:bodyPr>
          <a:lstStyle/>
          <a:p>
            <a:pPr algn="ctr"/>
            <a:r>
              <a:rPr lang="en-US" sz="3600" b="1" kern="10" dirty="0" smtClean="0">
                <a:ln w="38100">
                  <a:solidFill>
                    <a:srgbClr val="000000"/>
                  </a:solidFill>
                  <a:round/>
                  <a:headEnd/>
                  <a:tailEnd/>
                </a:ln>
                <a:effectLst>
                  <a:glow rad="63500">
                    <a:srgbClr val="FFFFFF"/>
                  </a:glow>
                </a:effectLst>
                <a:latin typeface="Monotype Corsiva" pitchFamily="66" charset="0"/>
              </a:rPr>
              <a:t>The Great Reward </a:t>
            </a:r>
            <a:endParaRPr lang="en-US" sz="3600" b="1" kern="10" dirty="0">
              <a:ln w="38100">
                <a:solidFill>
                  <a:srgbClr val="000000"/>
                </a:solidFill>
                <a:round/>
                <a:headEnd/>
                <a:tailEnd/>
              </a:ln>
              <a:effectLst>
                <a:glow rad="63500">
                  <a:srgbClr val="FFFFFF"/>
                </a:glow>
              </a:effectLst>
              <a:latin typeface="Monotype Corsiva" pitchFamily="66" charset="0"/>
            </a:endParaRPr>
          </a:p>
        </p:txBody>
      </p:sp>
      <p:pic>
        <p:nvPicPr>
          <p:cNvPr id="28" name="Picture 2" descr="http://images.sodahead.com/polls/000874285/easter_and_family_answer_2_xlarge.jpeg"/>
          <p:cNvPicPr>
            <a:picLocks noChangeAspect="1" noChangeArrowheads="1"/>
          </p:cNvPicPr>
          <p:nvPr/>
        </p:nvPicPr>
        <p:blipFill>
          <a:blip r:embed="rId2" cstate="print"/>
          <a:stretch>
            <a:fillRect/>
          </a:stretch>
        </p:blipFill>
        <p:spPr bwMode="auto">
          <a:xfrm>
            <a:off x="78615" y="1739180"/>
            <a:ext cx="3878905" cy="48006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Delay 9"/>
          <p:cNvSpPr/>
          <p:nvPr/>
        </p:nvSpPr>
        <p:spPr>
          <a:xfrm>
            <a:off x="6991515" y="0"/>
            <a:ext cx="2152485" cy="1278320"/>
          </a:xfrm>
          <a:prstGeom prst="flowChartDelay">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p:cNvSpPr/>
          <p:nvPr/>
        </p:nvSpPr>
        <p:spPr>
          <a:xfrm>
            <a:off x="0" y="0"/>
            <a:ext cx="6991515" cy="1278320"/>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05" y="10955"/>
            <a:ext cx="8756340" cy="1255728"/>
          </a:xfrm>
          <a:prstGeom prst="rect">
            <a:avLst/>
          </a:prstGeom>
          <a:noFill/>
          <a:ln>
            <a:noFill/>
          </a:ln>
        </p:spPr>
        <p:txBody>
          <a:bodyPr wrap="square" rtlCol="0">
            <a:spAutoFit/>
          </a:bodyPr>
          <a:lstStyle/>
          <a:p>
            <a:pPr algn="just">
              <a:lnSpc>
                <a:spcPct val="90000"/>
              </a:lnSpc>
            </a:pPr>
            <a:r>
              <a:rPr lang="en-US" sz="2800" dirty="0" smtClean="0">
                <a:solidFill>
                  <a:schemeClr val="bg1"/>
                </a:solidFill>
                <a:effectLst>
                  <a:glow rad="63500">
                    <a:schemeClr val="tx1">
                      <a:alpha val="40000"/>
                    </a:schemeClr>
                  </a:glow>
                </a:effectLst>
              </a:rPr>
              <a:t>The home built and maintained by God’s design (by God’s word) brings glory to God, but also the blessings of that Godly home are far reaching:</a:t>
            </a:r>
            <a:endParaRPr lang="en-US" sz="2800" dirty="0">
              <a:solidFill>
                <a:schemeClr val="bg1"/>
              </a:solidFill>
              <a:effectLst>
                <a:glow rad="63500">
                  <a:schemeClr val="tx1">
                    <a:alpha val="40000"/>
                  </a:schemeClr>
                </a:glow>
              </a:effectLst>
            </a:endParaRPr>
          </a:p>
        </p:txBody>
      </p:sp>
      <p:sp>
        <p:nvSpPr>
          <p:cNvPr id="11" name="Text Box 8"/>
          <p:cNvSpPr txBox="1">
            <a:spLocks noChangeArrowheads="1"/>
          </p:cNvSpPr>
          <p:nvPr/>
        </p:nvSpPr>
        <p:spPr bwMode="auto">
          <a:xfrm>
            <a:off x="193830" y="1278320"/>
            <a:ext cx="8756340" cy="1075807"/>
          </a:xfrm>
          <a:prstGeom prst="rect">
            <a:avLst/>
          </a:prstGeom>
          <a:noFill/>
          <a:ln w="9525">
            <a:noFill/>
            <a:miter lim="800000"/>
            <a:headEnd/>
            <a:tailEnd/>
          </a:ln>
          <a:effectLst/>
        </p:spPr>
        <p:txBody>
          <a:bodyPr wrap="square">
            <a:spAutoFit/>
          </a:bodyPr>
          <a:lstStyle/>
          <a:p>
            <a:pPr algn="just">
              <a:lnSpc>
                <a:spcPct val="75000"/>
              </a:lnSpc>
              <a:spcBef>
                <a:spcPct val="50000"/>
              </a:spcBef>
            </a:pPr>
            <a:r>
              <a:rPr lang="en-US" sz="2800" b="1" dirty="0" smtClean="0">
                <a:solidFill>
                  <a:srgbClr val="FF0000"/>
                </a:solidFill>
              </a:rPr>
              <a:t>CHILDREN WILL BENEFIT </a:t>
            </a:r>
            <a:r>
              <a:rPr lang="en-US" sz="2800" dirty="0" smtClean="0"/>
              <a:t>- By </a:t>
            </a:r>
            <a:r>
              <a:rPr lang="en-US" sz="2800" dirty="0"/>
              <a:t>faithfully following the Godly instruction of their parents, children can </a:t>
            </a:r>
            <a:r>
              <a:rPr lang="en-US" sz="2800" dirty="0" smtClean="0"/>
              <a:t>avoid </a:t>
            </a:r>
            <a:r>
              <a:rPr lang="en-US" sz="2800" dirty="0"/>
              <a:t>pitfalls that, otherwise, they would fall </a:t>
            </a:r>
            <a:r>
              <a:rPr lang="en-US" sz="2800" dirty="0" smtClean="0"/>
              <a:t>into, </a:t>
            </a:r>
            <a:r>
              <a:rPr lang="en-US" sz="2800" b="1" dirty="0" smtClean="0"/>
              <a:t>Proverbs 4:1-6</a:t>
            </a:r>
            <a:r>
              <a:rPr lang="en-US" sz="2800" dirty="0" smtClean="0"/>
              <a:t>.  </a:t>
            </a:r>
            <a:endParaRPr lang="en-US" sz="28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3830" y="202980"/>
            <a:ext cx="8717935" cy="4832092"/>
          </a:xfrm>
          <a:prstGeom prst="rect">
            <a:avLst/>
          </a:prstGeom>
          <a:noFill/>
        </p:spPr>
        <p:txBody>
          <a:bodyPr wrap="square" rtlCol="0">
            <a:spAutoFit/>
          </a:bodyPr>
          <a:lstStyle/>
          <a:p>
            <a:pPr algn="just"/>
            <a:r>
              <a:rPr lang="en-US" sz="2800" b="1" dirty="0" smtClean="0"/>
              <a:t>Proverbs 4:1-6 </a:t>
            </a:r>
            <a:r>
              <a:rPr lang="en-US" sz="2800" dirty="0" smtClean="0"/>
              <a:t>- </a:t>
            </a:r>
            <a:r>
              <a:rPr lang="en-US" sz="2800" b="1" dirty="0" smtClean="0">
                <a:solidFill>
                  <a:srgbClr val="FF0000"/>
                </a:solidFill>
              </a:rPr>
              <a:t>Hear, my children, the instruction of a father, And give attention to know understanding;</a:t>
            </a:r>
          </a:p>
          <a:p>
            <a:pPr algn="just"/>
            <a:r>
              <a:rPr lang="en-US" sz="2800" dirty="0" smtClean="0"/>
              <a:t>2 For I give you good doctrine: Do not forsake my law.</a:t>
            </a:r>
          </a:p>
          <a:p>
            <a:pPr algn="just"/>
            <a:r>
              <a:rPr lang="en-US" sz="2800" dirty="0" smtClean="0"/>
              <a:t>3 When I was my father's son, Tender and the only one in the sight of my mother,</a:t>
            </a:r>
          </a:p>
          <a:p>
            <a:pPr algn="just"/>
            <a:r>
              <a:rPr lang="en-US" sz="2800" dirty="0" smtClean="0"/>
              <a:t>4 He also taught me, and said to me: "Let your heart retain my words; Keep my commands, and live.</a:t>
            </a:r>
          </a:p>
          <a:p>
            <a:pPr algn="just"/>
            <a:r>
              <a:rPr lang="en-US" sz="2800" dirty="0" smtClean="0"/>
              <a:t>5 Get wisdom! Get understanding! Do not forget, nor turn away from the words of my mouth.</a:t>
            </a:r>
          </a:p>
          <a:p>
            <a:pPr algn="just"/>
            <a:r>
              <a:rPr lang="en-US" sz="2800" dirty="0" smtClean="0"/>
              <a:t>6 </a:t>
            </a:r>
            <a:r>
              <a:rPr lang="en-US" sz="2800" b="1" dirty="0" smtClean="0">
                <a:solidFill>
                  <a:srgbClr val="FF0000"/>
                </a:solidFill>
              </a:rPr>
              <a:t>Do not forsake her, and she will preserve you; Love her, and she will keep you.</a:t>
            </a:r>
            <a:endParaRPr lang="en-US" sz="2800" b="1" dirty="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Delay 9"/>
          <p:cNvSpPr/>
          <p:nvPr/>
        </p:nvSpPr>
        <p:spPr>
          <a:xfrm>
            <a:off x="6991515" y="0"/>
            <a:ext cx="2152485" cy="1278320"/>
          </a:xfrm>
          <a:prstGeom prst="flowChartDelay">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Process 8"/>
          <p:cNvSpPr/>
          <p:nvPr/>
        </p:nvSpPr>
        <p:spPr>
          <a:xfrm>
            <a:off x="0" y="0"/>
            <a:ext cx="6991515" cy="1278320"/>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805" y="10955"/>
            <a:ext cx="8756340" cy="1255728"/>
          </a:xfrm>
          <a:prstGeom prst="rect">
            <a:avLst/>
          </a:prstGeom>
          <a:noFill/>
        </p:spPr>
        <p:txBody>
          <a:bodyPr wrap="square" rtlCol="0">
            <a:spAutoFit/>
          </a:bodyPr>
          <a:lstStyle/>
          <a:p>
            <a:pPr algn="just">
              <a:lnSpc>
                <a:spcPct val="90000"/>
              </a:lnSpc>
            </a:pPr>
            <a:r>
              <a:rPr lang="en-US" sz="2800" dirty="0" smtClean="0">
                <a:solidFill>
                  <a:schemeClr val="bg1"/>
                </a:solidFill>
                <a:effectLst>
                  <a:glow rad="63500">
                    <a:schemeClr val="tx1">
                      <a:alpha val="40000"/>
                    </a:schemeClr>
                  </a:glow>
                </a:effectLst>
              </a:rPr>
              <a:t>The decline of the home in our culture is very evident and is the concern of many people today, because they recognize the home as the foundation of our society:</a:t>
            </a:r>
            <a:endParaRPr lang="en-US" sz="2800" dirty="0">
              <a:solidFill>
                <a:schemeClr val="bg1"/>
              </a:solidFill>
              <a:effectLst>
                <a:glow rad="63500">
                  <a:schemeClr val="tx1">
                    <a:alpha val="40000"/>
                  </a:schemeClr>
                </a:glow>
              </a:effectLst>
            </a:endParaRPr>
          </a:p>
        </p:txBody>
      </p:sp>
      <p:sp>
        <p:nvSpPr>
          <p:cNvPr id="5" name="Text Box 11"/>
          <p:cNvSpPr txBox="1">
            <a:spLocks noChangeArrowheads="1"/>
          </p:cNvSpPr>
          <p:nvPr/>
        </p:nvSpPr>
        <p:spPr bwMode="auto">
          <a:xfrm>
            <a:off x="193830" y="1289957"/>
            <a:ext cx="8756340" cy="5349157"/>
          </a:xfrm>
          <a:prstGeom prst="rect">
            <a:avLst/>
          </a:prstGeom>
          <a:noFill/>
          <a:ln w="9525">
            <a:noFill/>
            <a:miter lim="800000"/>
            <a:headEnd/>
            <a:tailEnd/>
          </a:ln>
          <a:effectLst/>
        </p:spPr>
        <p:txBody>
          <a:bodyPr wrap="square">
            <a:spAutoFit/>
          </a:bodyPr>
          <a:lstStyle/>
          <a:p>
            <a:pPr>
              <a:lnSpc>
                <a:spcPct val="90000"/>
              </a:lnSpc>
              <a:spcBef>
                <a:spcPct val="50000"/>
              </a:spcBef>
            </a:pPr>
            <a:r>
              <a:rPr lang="en-US" sz="2800" dirty="0" smtClean="0"/>
              <a:t>		    The Numbers on Moral Decline                                                           				  </a:t>
            </a:r>
            <a:r>
              <a:rPr lang="en-US" sz="2000" dirty="0" smtClean="0"/>
              <a:t>By Brent </a:t>
            </a:r>
            <a:r>
              <a:rPr lang="en-US" sz="2000" dirty="0" err="1" smtClean="0"/>
              <a:t>Bozell</a:t>
            </a:r>
            <a:endParaRPr lang="en-US" sz="2000" dirty="0" smtClean="0"/>
          </a:p>
          <a:p>
            <a:pPr algn="just">
              <a:lnSpc>
                <a:spcPct val="90000"/>
              </a:lnSpc>
            </a:pPr>
            <a:r>
              <a:rPr lang="en-US" sz="2800" dirty="0" smtClean="0"/>
              <a:t>	     Most American parents display an optimism        	     about their children living in a richer, more          	     technologically advanced world and as they grow, that they'll be healthier with a longer life expectancy. All that said, there's also a remarkable pessimism about the moral decline they are bequeathing to the next generation.</a:t>
            </a:r>
          </a:p>
          <a:p>
            <a:pPr algn="just"/>
            <a:r>
              <a:rPr lang="en-US" sz="2800" dirty="0" smtClean="0"/>
              <a:t>A new cultural-values survey of 2,000 American adults …reveals a strong majority, 74 percent, believes moral values in America are weaker than they were 20 years ago. Almost half, 48 percent, agree that values are </a:t>
            </a:r>
            <a:r>
              <a:rPr lang="en-US" sz="2800" i="1" dirty="0" smtClean="0"/>
              <a:t>much </a:t>
            </a:r>
            <a:r>
              <a:rPr lang="en-US" sz="2800" dirty="0" smtClean="0"/>
              <a:t>weaker than they were 20 years ago.</a:t>
            </a:r>
          </a:p>
        </p:txBody>
      </p:sp>
      <p:pic>
        <p:nvPicPr>
          <p:cNvPr id="24581" name="Picture 5"/>
          <p:cNvPicPr>
            <a:picLocks noChangeAspect="1" noChangeArrowheads="1"/>
          </p:cNvPicPr>
          <p:nvPr/>
        </p:nvPicPr>
        <p:blipFill>
          <a:blip r:embed="rId2" cstate="print"/>
          <a:srcRect l="25215" t="41600" r="58720" b="22560"/>
          <a:stretch>
            <a:fillRect/>
          </a:stretch>
        </p:blipFill>
        <p:spPr bwMode="auto">
          <a:xfrm>
            <a:off x="40210" y="1201510"/>
            <a:ext cx="1613010" cy="203546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24581"/>
                                        </p:tgtEl>
                                        <p:attrNameLst>
                                          <p:attrName>style.visibility</p:attrName>
                                        </p:attrNameLst>
                                      </p:cBhvr>
                                      <p:to>
                                        <p:strVal val="visible"/>
                                      </p:to>
                                    </p:set>
                                    <p:animEffect transition="in" filter="dissolve">
                                      <p:cBhvr>
                                        <p:cTn id="13"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Delay 9"/>
          <p:cNvSpPr/>
          <p:nvPr/>
        </p:nvSpPr>
        <p:spPr>
          <a:xfrm>
            <a:off x="6991515" y="0"/>
            <a:ext cx="2152485" cy="1278320"/>
          </a:xfrm>
          <a:prstGeom prst="flowChartDelay">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p:cNvSpPr/>
          <p:nvPr/>
        </p:nvSpPr>
        <p:spPr>
          <a:xfrm>
            <a:off x="0" y="0"/>
            <a:ext cx="6991515" cy="1278320"/>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8"/>
          <p:cNvSpPr txBox="1">
            <a:spLocks noChangeArrowheads="1"/>
          </p:cNvSpPr>
          <p:nvPr/>
        </p:nvSpPr>
        <p:spPr bwMode="auto">
          <a:xfrm>
            <a:off x="193830" y="1278320"/>
            <a:ext cx="8756340" cy="1075807"/>
          </a:xfrm>
          <a:prstGeom prst="rect">
            <a:avLst/>
          </a:prstGeom>
          <a:noFill/>
          <a:ln w="9525">
            <a:noFill/>
            <a:miter lim="800000"/>
            <a:headEnd/>
            <a:tailEnd/>
          </a:ln>
          <a:effectLst/>
        </p:spPr>
        <p:txBody>
          <a:bodyPr wrap="square">
            <a:spAutoFit/>
          </a:bodyPr>
          <a:lstStyle/>
          <a:p>
            <a:pPr algn="just">
              <a:lnSpc>
                <a:spcPct val="75000"/>
              </a:lnSpc>
              <a:spcBef>
                <a:spcPct val="50000"/>
              </a:spcBef>
            </a:pPr>
            <a:r>
              <a:rPr lang="en-US" sz="2800" b="1" dirty="0" smtClean="0">
                <a:solidFill>
                  <a:srgbClr val="FF0000"/>
                </a:solidFill>
              </a:rPr>
              <a:t>CHILDREN WILL BENEFIT </a:t>
            </a:r>
            <a:r>
              <a:rPr lang="en-US" sz="2800" dirty="0" smtClean="0"/>
              <a:t>- By </a:t>
            </a:r>
            <a:r>
              <a:rPr lang="en-US" sz="2800" dirty="0"/>
              <a:t>faithfully following the Godly instruction of their parents, children can </a:t>
            </a:r>
            <a:r>
              <a:rPr lang="en-US" sz="2800" dirty="0" smtClean="0"/>
              <a:t>avoid </a:t>
            </a:r>
            <a:r>
              <a:rPr lang="en-US" sz="2800" dirty="0"/>
              <a:t>pitfalls that, otherwise, they would fall </a:t>
            </a:r>
            <a:r>
              <a:rPr lang="en-US" sz="2800" dirty="0" smtClean="0"/>
              <a:t>into, </a:t>
            </a:r>
            <a:r>
              <a:rPr lang="en-US" sz="2800" b="1" dirty="0" smtClean="0"/>
              <a:t>Proverbs 4:1-6</a:t>
            </a:r>
            <a:r>
              <a:rPr lang="en-US" sz="2800" dirty="0" smtClean="0"/>
              <a:t>.  </a:t>
            </a:r>
            <a:endParaRPr lang="en-US" sz="2800" dirty="0"/>
          </a:p>
        </p:txBody>
      </p:sp>
      <p:sp>
        <p:nvSpPr>
          <p:cNvPr id="12" name="Text Box 5"/>
          <p:cNvSpPr txBox="1">
            <a:spLocks noChangeArrowheads="1"/>
          </p:cNvSpPr>
          <p:nvPr/>
        </p:nvSpPr>
        <p:spPr bwMode="auto">
          <a:xfrm>
            <a:off x="193830" y="2391598"/>
            <a:ext cx="8756340" cy="1075807"/>
          </a:xfrm>
          <a:prstGeom prst="rect">
            <a:avLst/>
          </a:prstGeom>
          <a:noFill/>
          <a:ln w="9525">
            <a:noFill/>
            <a:miter lim="800000"/>
            <a:headEnd/>
            <a:tailEnd/>
          </a:ln>
          <a:effectLst/>
        </p:spPr>
        <p:txBody>
          <a:bodyPr wrap="square">
            <a:spAutoFit/>
          </a:bodyPr>
          <a:lstStyle/>
          <a:p>
            <a:pPr algn="just">
              <a:lnSpc>
                <a:spcPct val="75000"/>
              </a:lnSpc>
              <a:spcBef>
                <a:spcPct val="50000"/>
              </a:spcBef>
            </a:pPr>
            <a:r>
              <a:rPr lang="en-US" sz="2800" b="1" dirty="0" smtClean="0">
                <a:solidFill>
                  <a:srgbClr val="FF0000"/>
                </a:solidFill>
              </a:rPr>
              <a:t>PARENTS WILL BENEFIT </a:t>
            </a:r>
            <a:r>
              <a:rPr lang="en-US" sz="2800" dirty="0" smtClean="0"/>
              <a:t>- By </a:t>
            </a:r>
            <a:r>
              <a:rPr lang="en-US" sz="2800" dirty="0"/>
              <a:t>faithfully following the wisdom of God in teaching my children, I can have peace of </a:t>
            </a:r>
            <a:r>
              <a:rPr lang="en-US" sz="2800" dirty="0" smtClean="0"/>
              <a:t>mind, </a:t>
            </a:r>
            <a:r>
              <a:rPr lang="en-US" sz="2800" b="1" dirty="0" smtClean="0"/>
              <a:t>Proverbs 29:17</a:t>
            </a:r>
            <a:r>
              <a:rPr lang="en-US" sz="2800" dirty="0" smtClean="0"/>
              <a:t>.  </a:t>
            </a:r>
            <a:endParaRPr lang="en-US" sz="2800" dirty="0"/>
          </a:p>
        </p:txBody>
      </p:sp>
      <p:sp>
        <p:nvSpPr>
          <p:cNvPr id="7" name="TextBox 6"/>
          <p:cNvSpPr txBox="1"/>
          <p:nvPr/>
        </p:nvSpPr>
        <p:spPr>
          <a:xfrm>
            <a:off x="1805" y="10955"/>
            <a:ext cx="8756340" cy="1255728"/>
          </a:xfrm>
          <a:prstGeom prst="rect">
            <a:avLst/>
          </a:prstGeom>
          <a:noFill/>
          <a:ln>
            <a:noFill/>
          </a:ln>
        </p:spPr>
        <p:txBody>
          <a:bodyPr wrap="square" rtlCol="0">
            <a:spAutoFit/>
          </a:bodyPr>
          <a:lstStyle/>
          <a:p>
            <a:pPr algn="just">
              <a:lnSpc>
                <a:spcPct val="90000"/>
              </a:lnSpc>
            </a:pPr>
            <a:r>
              <a:rPr lang="en-US" sz="2800" dirty="0" smtClean="0">
                <a:solidFill>
                  <a:schemeClr val="bg1"/>
                </a:solidFill>
                <a:effectLst>
                  <a:glow rad="63500">
                    <a:schemeClr val="tx1">
                      <a:alpha val="40000"/>
                    </a:schemeClr>
                  </a:glow>
                </a:effectLst>
              </a:rPr>
              <a:t>The home built and maintained by God’s design (by God’s word) brings glory to God, but also the blessings of that Godly home are far reaching:</a:t>
            </a:r>
            <a:endParaRPr lang="en-US" sz="2800" dirty="0">
              <a:solidFill>
                <a:schemeClr val="bg1"/>
              </a:solidFill>
              <a:effectLst>
                <a:glow rad="63500">
                  <a:schemeClr val="tx1">
                    <a:alpha val="40000"/>
                  </a:schemeClr>
                </a:glow>
              </a:effectLst>
            </a:endParaRP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3830" y="202980"/>
            <a:ext cx="8717935" cy="954107"/>
          </a:xfrm>
          <a:prstGeom prst="rect">
            <a:avLst/>
          </a:prstGeom>
          <a:noFill/>
        </p:spPr>
        <p:txBody>
          <a:bodyPr wrap="square" rtlCol="0">
            <a:spAutoFit/>
          </a:bodyPr>
          <a:lstStyle/>
          <a:p>
            <a:pPr algn="just"/>
            <a:r>
              <a:rPr lang="en-US" sz="2800" b="1" dirty="0" smtClean="0"/>
              <a:t>Proverbs 29:17 </a:t>
            </a:r>
            <a:r>
              <a:rPr lang="en-US" sz="2800" dirty="0" smtClean="0"/>
              <a:t>- </a:t>
            </a:r>
            <a:r>
              <a:rPr lang="en-US" sz="2800" b="1" dirty="0" smtClean="0">
                <a:solidFill>
                  <a:srgbClr val="FF0000"/>
                </a:solidFill>
              </a:rPr>
              <a:t>Correct your son, </a:t>
            </a:r>
            <a:r>
              <a:rPr lang="en-US" sz="2800" dirty="0" smtClean="0"/>
              <a:t>and </a:t>
            </a:r>
            <a:r>
              <a:rPr lang="en-US" sz="2800" b="1" dirty="0" smtClean="0">
                <a:solidFill>
                  <a:srgbClr val="FF0000"/>
                </a:solidFill>
              </a:rPr>
              <a:t>he will give you rest; Yes, he will give delight to your soul.</a:t>
            </a:r>
            <a:endParaRPr lang="en-US" sz="2800" b="1" dirty="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Delay 9"/>
          <p:cNvSpPr/>
          <p:nvPr/>
        </p:nvSpPr>
        <p:spPr>
          <a:xfrm>
            <a:off x="6991515" y="0"/>
            <a:ext cx="2152485" cy="1278320"/>
          </a:xfrm>
          <a:prstGeom prst="flowChartDelay">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p:cNvSpPr/>
          <p:nvPr/>
        </p:nvSpPr>
        <p:spPr>
          <a:xfrm>
            <a:off x="0" y="0"/>
            <a:ext cx="6991515" cy="1278320"/>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8"/>
          <p:cNvSpPr txBox="1">
            <a:spLocks noChangeArrowheads="1"/>
          </p:cNvSpPr>
          <p:nvPr/>
        </p:nvSpPr>
        <p:spPr bwMode="auto">
          <a:xfrm>
            <a:off x="193830" y="1278320"/>
            <a:ext cx="8756340" cy="1075807"/>
          </a:xfrm>
          <a:prstGeom prst="rect">
            <a:avLst/>
          </a:prstGeom>
          <a:noFill/>
          <a:ln w="9525">
            <a:noFill/>
            <a:miter lim="800000"/>
            <a:headEnd/>
            <a:tailEnd/>
          </a:ln>
          <a:effectLst/>
        </p:spPr>
        <p:txBody>
          <a:bodyPr wrap="square">
            <a:spAutoFit/>
          </a:bodyPr>
          <a:lstStyle/>
          <a:p>
            <a:pPr algn="just">
              <a:lnSpc>
                <a:spcPct val="75000"/>
              </a:lnSpc>
              <a:spcBef>
                <a:spcPct val="50000"/>
              </a:spcBef>
            </a:pPr>
            <a:r>
              <a:rPr lang="en-US" sz="2800" b="1" dirty="0" smtClean="0">
                <a:solidFill>
                  <a:srgbClr val="FF0000"/>
                </a:solidFill>
              </a:rPr>
              <a:t>CHILDREN WILL BENEFIT </a:t>
            </a:r>
            <a:r>
              <a:rPr lang="en-US" sz="2800" dirty="0" smtClean="0"/>
              <a:t>- By </a:t>
            </a:r>
            <a:r>
              <a:rPr lang="en-US" sz="2800" dirty="0"/>
              <a:t>faithfully following the Godly instruction of their parents, children can </a:t>
            </a:r>
            <a:r>
              <a:rPr lang="en-US" sz="2800" dirty="0" smtClean="0"/>
              <a:t>avoid </a:t>
            </a:r>
            <a:r>
              <a:rPr lang="en-US" sz="2800" dirty="0"/>
              <a:t>pitfalls that, otherwise, they would fall </a:t>
            </a:r>
            <a:r>
              <a:rPr lang="en-US" sz="2800" dirty="0" smtClean="0"/>
              <a:t>into, </a:t>
            </a:r>
            <a:r>
              <a:rPr lang="en-US" sz="2800" b="1" dirty="0" smtClean="0"/>
              <a:t>Proverbs 4:1-6</a:t>
            </a:r>
            <a:r>
              <a:rPr lang="en-US" sz="2800" dirty="0" smtClean="0"/>
              <a:t>.  </a:t>
            </a:r>
            <a:endParaRPr lang="en-US" sz="2800" dirty="0"/>
          </a:p>
        </p:txBody>
      </p:sp>
      <p:sp>
        <p:nvSpPr>
          <p:cNvPr id="12" name="Text Box 5"/>
          <p:cNvSpPr txBox="1">
            <a:spLocks noChangeArrowheads="1"/>
          </p:cNvSpPr>
          <p:nvPr/>
        </p:nvSpPr>
        <p:spPr bwMode="auto">
          <a:xfrm>
            <a:off x="193830" y="2391598"/>
            <a:ext cx="8756340" cy="1075807"/>
          </a:xfrm>
          <a:prstGeom prst="rect">
            <a:avLst/>
          </a:prstGeom>
          <a:noFill/>
          <a:ln w="9525">
            <a:noFill/>
            <a:miter lim="800000"/>
            <a:headEnd/>
            <a:tailEnd/>
          </a:ln>
          <a:effectLst/>
        </p:spPr>
        <p:txBody>
          <a:bodyPr wrap="square">
            <a:spAutoFit/>
          </a:bodyPr>
          <a:lstStyle/>
          <a:p>
            <a:pPr algn="just">
              <a:lnSpc>
                <a:spcPct val="75000"/>
              </a:lnSpc>
              <a:spcBef>
                <a:spcPct val="50000"/>
              </a:spcBef>
            </a:pPr>
            <a:r>
              <a:rPr lang="en-US" sz="2800" b="1" dirty="0" smtClean="0">
                <a:solidFill>
                  <a:srgbClr val="FF0000"/>
                </a:solidFill>
              </a:rPr>
              <a:t>PARENTS WILL BENEFIT </a:t>
            </a:r>
            <a:r>
              <a:rPr lang="en-US" sz="2800" dirty="0" smtClean="0"/>
              <a:t>- By </a:t>
            </a:r>
            <a:r>
              <a:rPr lang="en-US" sz="2800" dirty="0"/>
              <a:t>faithfully following the wisdom of God in teaching my children, I can have peace of </a:t>
            </a:r>
            <a:r>
              <a:rPr lang="en-US" sz="2800" dirty="0" smtClean="0"/>
              <a:t>mind, </a:t>
            </a:r>
            <a:r>
              <a:rPr lang="en-US" sz="2800" b="1" dirty="0" smtClean="0"/>
              <a:t>Proverbs 29:17</a:t>
            </a:r>
            <a:r>
              <a:rPr lang="en-US" sz="2800" dirty="0" smtClean="0"/>
              <a:t>.  </a:t>
            </a:r>
            <a:endParaRPr lang="en-US" sz="2800" dirty="0"/>
          </a:p>
        </p:txBody>
      </p:sp>
      <p:sp>
        <p:nvSpPr>
          <p:cNvPr id="13" name="Text Box 5"/>
          <p:cNvSpPr txBox="1">
            <a:spLocks noChangeArrowheads="1"/>
          </p:cNvSpPr>
          <p:nvPr/>
        </p:nvSpPr>
        <p:spPr bwMode="auto">
          <a:xfrm>
            <a:off x="193830" y="3505343"/>
            <a:ext cx="8756339" cy="1075807"/>
          </a:xfrm>
          <a:prstGeom prst="rect">
            <a:avLst/>
          </a:prstGeom>
          <a:noFill/>
          <a:ln w="9525">
            <a:noFill/>
            <a:miter lim="800000"/>
            <a:headEnd/>
            <a:tailEnd/>
          </a:ln>
          <a:effectLst/>
        </p:spPr>
        <p:txBody>
          <a:bodyPr wrap="square">
            <a:spAutoFit/>
          </a:bodyPr>
          <a:lstStyle/>
          <a:p>
            <a:pPr algn="just">
              <a:lnSpc>
                <a:spcPct val="75000"/>
              </a:lnSpc>
              <a:spcBef>
                <a:spcPct val="50000"/>
              </a:spcBef>
            </a:pPr>
            <a:r>
              <a:rPr lang="en-US" sz="2800" b="1" dirty="0" smtClean="0">
                <a:solidFill>
                  <a:srgbClr val="FF0000"/>
                </a:solidFill>
              </a:rPr>
              <a:t>SOCIETY WILL BENEFIT </a:t>
            </a:r>
            <a:r>
              <a:rPr lang="en-US" sz="2800" dirty="0" smtClean="0"/>
              <a:t>- A </a:t>
            </a:r>
            <a:r>
              <a:rPr lang="en-US" sz="2800" dirty="0"/>
              <a:t>good strong family foundation is vital to making them the moral, </a:t>
            </a:r>
            <a:r>
              <a:rPr lang="en-US" sz="2800" dirty="0" smtClean="0"/>
              <a:t>ethical </a:t>
            </a:r>
            <a:r>
              <a:rPr lang="en-US" sz="2800" dirty="0"/>
              <a:t>citizen that God wants them to </a:t>
            </a:r>
            <a:r>
              <a:rPr lang="en-US" sz="2800" dirty="0" smtClean="0"/>
              <a:t>be, </a:t>
            </a:r>
            <a:r>
              <a:rPr lang="en-US" sz="2800" b="1" dirty="0" smtClean="0"/>
              <a:t>I Peter 2:15-17</a:t>
            </a:r>
            <a:r>
              <a:rPr lang="en-US" sz="2800" dirty="0" smtClean="0"/>
              <a:t>.  </a:t>
            </a:r>
            <a:endParaRPr lang="en-US" sz="2800" dirty="0"/>
          </a:p>
        </p:txBody>
      </p:sp>
      <p:sp>
        <p:nvSpPr>
          <p:cNvPr id="8" name="TextBox 7"/>
          <p:cNvSpPr txBox="1"/>
          <p:nvPr/>
        </p:nvSpPr>
        <p:spPr>
          <a:xfrm>
            <a:off x="1805" y="10955"/>
            <a:ext cx="8756340" cy="1255728"/>
          </a:xfrm>
          <a:prstGeom prst="rect">
            <a:avLst/>
          </a:prstGeom>
          <a:noFill/>
          <a:ln>
            <a:noFill/>
          </a:ln>
        </p:spPr>
        <p:txBody>
          <a:bodyPr wrap="square" rtlCol="0">
            <a:spAutoFit/>
          </a:bodyPr>
          <a:lstStyle/>
          <a:p>
            <a:pPr algn="just">
              <a:lnSpc>
                <a:spcPct val="90000"/>
              </a:lnSpc>
            </a:pPr>
            <a:r>
              <a:rPr lang="en-US" sz="2800" dirty="0" smtClean="0">
                <a:solidFill>
                  <a:schemeClr val="bg1"/>
                </a:solidFill>
                <a:effectLst>
                  <a:glow rad="63500">
                    <a:schemeClr val="tx1">
                      <a:alpha val="40000"/>
                    </a:schemeClr>
                  </a:glow>
                </a:effectLst>
              </a:rPr>
              <a:t>The home built and maintained by God’s design (by God’s word) brings glory to God, but also the blessings of that Godly home are far reaching:</a:t>
            </a:r>
            <a:endParaRPr lang="en-US" sz="2800" dirty="0">
              <a:solidFill>
                <a:schemeClr val="bg1"/>
              </a:solidFill>
              <a:effectLst>
                <a:glow rad="63500">
                  <a:schemeClr val="tx1">
                    <a:alpha val="40000"/>
                  </a:schemeClr>
                </a:glow>
              </a:effectLst>
            </a:endParaRP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3830" y="202980"/>
            <a:ext cx="8717935" cy="5262979"/>
          </a:xfrm>
          <a:prstGeom prst="rect">
            <a:avLst/>
          </a:prstGeom>
          <a:noFill/>
        </p:spPr>
        <p:txBody>
          <a:bodyPr wrap="square" rtlCol="0">
            <a:spAutoFit/>
          </a:bodyPr>
          <a:lstStyle/>
          <a:p>
            <a:pPr algn="just"/>
            <a:r>
              <a:rPr lang="en-US" sz="2800" b="1" dirty="0" smtClean="0"/>
              <a:t>I Peter 2:13-17 </a:t>
            </a:r>
            <a:r>
              <a:rPr lang="en-US" sz="2800" dirty="0" smtClean="0"/>
              <a:t>- </a:t>
            </a:r>
            <a:r>
              <a:rPr lang="en-US" sz="2800" b="1" dirty="0" smtClean="0">
                <a:solidFill>
                  <a:srgbClr val="FF0000"/>
                </a:solidFill>
              </a:rPr>
              <a:t>Therefore submit yourselves to every ordinance of man for the Lord's sake, whether to the king as supreme,</a:t>
            </a:r>
          </a:p>
          <a:p>
            <a:pPr algn="just"/>
            <a:r>
              <a:rPr lang="en-US" sz="2800" dirty="0" smtClean="0"/>
              <a:t>14 </a:t>
            </a:r>
            <a:r>
              <a:rPr lang="en-US" sz="2800" b="1" dirty="0" smtClean="0">
                <a:solidFill>
                  <a:srgbClr val="FF0000"/>
                </a:solidFill>
              </a:rPr>
              <a:t>or to governors, </a:t>
            </a:r>
            <a:r>
              <a:rPr lang="en-US" sz="2800" dirty="0" smtClean="0"/>
              <a:t>as to those who are sent by him for the punishment of evildoers and for the praise of those who do good.</a:t>
            </a:r>
          </a:p>
          <a:p>
            <a:pPr algn="just"/>
            <a:r>
              <a:rPr lang="en-US" sz="2800" dirty="0" smtClean="0"/>
              <a:t>15 For this is the will of God, that </a:t>
            </a:r>
            <a:r>
              <a:rPr lang="en-US" sz="2800" b="1" dirty="0" smtClean="0">
                <a:solidFill>
                  <a:srgbClr val="FF0000"/>
                </a:solidFill>
              </a:rPr>
              <a:t>by doing good </a:t>
            </a:r>
            <a:r>
              <a:rPr lang="en-US" sz="2800" dirty="0" smtClean="0"/>
              <a:t>you may put to silence the ignorance of foolish men—</a:t>
            </a:r>
          </a:p>
          <a:p>
            <a:pPr algn="just"/>
            <a:r>
              <a:rPr lang="en-US" sz="2800" dirty="0" smtClean="0"/>
              <a:t>16 as free, yet not using liberty as a cloak for vice, but as bondservants of God.</a:t>
            </a:r>
          </a:p>
          <a:p>
            <a:pPr algn="just"/>
            <a:r>
              <a:rPr lang="en-US" sz="2800" dirty="0" smtClean="0"/>
              <a:t>17 </a:t>
            </a:r>
            <a:r>
              <a:rPr lang="en-US" sz="2800" b="1" dirty="0" smtClean="0">
                <a:solidFill>
                  <a:srgbClr val="FF0000"/>
                </a:solidFill>
              </a:rPr>
              <a:t>Honor all people. Love the brotherhood. Fear God. Honor the king.</a:t>
            </a:r>
            <a:endParaRPr lang="en-US" sz="2800" b="1" dirty="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Delay 9"/>
          <p:cNvSpPr/>
          <p:nvPr/>
        </p:nvSpPr>
        <p:spPr>
          <a:xfrm>
            <a:off x="6991515" y="0"/>
            <a:ext cx="2152485" cy="1278320"/>
          </a:xfrm>
          <a:prstGeom prst="flowChartDelay">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p:cNvSpPr/>
          <p:nvPr/>
        </p:nvSpPr>
        <p:spPr>
          <a:xfrm>
            <a:off x="0" y="0"/>
            <a:ext cx="6991515" cy="1278320"/>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8"/>
          <p:cNvSpPr txBox="1">
            <a:spLocks noChangeArrowheads="1"/>
          </p:cNvSpPr>
          <p:nvPr/>
        </p:nvSpPr>
        <p:spPr bwMode="auto">
          <a:xfrm>
            <a:off x="193830" y="1278320"/>
            <a:ext cx="8756340" cy="1075807"/>
          </a:xfrm>
          <a:prstGeom prst="rect">
            <a:avLst/>
          </a:prstGeom>
          <a:noFill/>
          <a:ln w="9525">
            <a:noFill/>
            <a:miter lim="800000"/>
            <a:headEnd/>
            <a:tailEnd/>
          </a:ln>
          <a:effectLst/>
        </p:spPr>
        <p:txBody>
          <a:bodyPr wrap="square">
            <a:spAutoFit/>
          </a:bodyPr>
          <a:lstStyle/>
          <a:p>
            <a:pPr algn="just">
              <a:lnSpc>
                <a:spcPct val="75000"/>
              </a:lnSpc>
              <a:spcBef>
                <a:spcPct val="50000"/>
              </a:spcBef>
            </a:pPr>
            <a:r>
              <a:rPr lang="en-US" sz="2800" b="1" dirty="0" smtClean="0">
                <a:solidFill>
                  <a:srgbClr val="FF0000"/>
                </a:solidFill>
              </a:rPr>
              <a:t>CHILDREN WILL BENEFIT </a:t>
            </a:r>
            <a:r>
              <a:rPr lang="en-US" sz="2800" dirty="0" smtClean="0"/>
              <a:t>- By </a:t>
            </a:r>
            <a:r>
              <a:rPr lang="en-US" sz="2800" dirty="0"/>
              <a:t>faithfully following the Godly instruction of their parents, children can </a:t>
            </a:r>
            <a:r>
              <a:rPr lang="en-US" sz="2800" dirty="0" smtClean="0"/>
              <a:t>avoid </a:t>
            </a:r>
            <a:r>
              <a:rPr lang="en-US" sz="2800" dirty="0"/>
              <a:t>pitfalls that, otherwise, they would fall </a:t>
            </a:r>
            <a:r>
              <a:rPr lang="en-US" sz="2800" dirty="0" smtClean="0"/>
              <a:t>into, </a:t>
            </a:r>
            <a:r>
              <a:rPr lang="en-US" sz="2800" b="1" dirty="0" smtClean="0"/>
              <a:t>Proverbs 4:1-6</a:t>
            </a:r>
            <a:r>
              <a:rPr lang="en-US" sz="2800" dirty="0" smtClean="0"/>
              <a:t>.  </a:t>
            </a:r>
            <a:endParaRPr lang="en-US" sz="2800" dirty="0"/>
          </a:p>
        </p:txBody>
      </p:sp>
      <p:sp>
        <p:nvSpPr>
          <p:cNvPr id="12" name="Text Box 5"/>
          <p:cNvSpPr txBox="1">
            <a:spLocks noChangeArrowheads="1"/>
          </p:cNvSpPr>
          <p:nvPr/>
        </p:nvSpPr>
        <p:spPr bwMode="auto">
          <a:xfrm>
            <a:off x="193830" y="2391598"/>
            <a:ext cx="8756340" cy="1075807"/>
          </a:xfrm>
          <a:prstGeom prst="rect">
            <a:avLst/>
          </a:prstGeom>
          <a:noFill/>
          <a:ln w="9525">
            <a:noFill/>
            <a:miter lim="800000"/>
            <a:headEnd/>
            <a:tailEnd/>
          </a:ln>
          <a:effectLst/>
        </p:spPr>
        <p:txBody>
          <a:bodyPr wrap="square">
            <a:spAutoFit/>
          </a:bodyPr>
          <a:lstStyle/>
          <a:p>
            <a:pPr algn="just">
              <a:lnSpc>
                <a:spcPct val="75000"/>
              </a:lnSpc>
              <a:spcBef>
                <a:spcPct val="50000"/>
              </a:spcBef>
            </a:pPr>
            <a:r>
              <a:rPr lang="en-US" sz="2800" b="1" dirty="0" smtClean="0">
                <a:solidFill>
                  <a:srgbClr val="FF0000"/>
                </a:solidFill>
              </a:rPr>
              <a:t>PARENTS WILL BENEFIT </a:t>
            </a:r>
            <a:r>
              <a:rPr lang="en-US" sz="2800" dirty="0" smtClean="0"/>
              <a:t>- By </a:t>
            </a:r>
            <a:r>
              <a:rPr lang="en-US" sz="2800" dirty="0"/>
              <a:t>faithfully following the wisdom of God in teaching my children, I can have peace of </a:t>
            </a:r>
            <a:r>
              <a:rPr lang="en-US" sz="2800" dirty="0" smtClean="0"/>
              <a:t>mind, </a:t>
            </a:r>
            <a:r>
              <a:rPr lang="en-US" sz="2800" b="1" dirty="0" smtClean="0"/>
              <a:t>Proverbs 29:17</a:t>
            </a:r>
            <a:r>
              <a:rPr lang="en-US" sz="2800" dirty="0" smtClean="0"/>
              <a:t>.  </a:t>
            </a:r>
            <a:endParaRPr lang="en-US" sz="2800" dirty="0"/>
          </a:p>
        </p:txBody>
      </p:sp>
      <p:sp>
        <p:nvSpPr>
          <p:cNvPr id="13" name="Text Box 5"/>
          <p:cNvSpPr txBox="1">
            <a:spLocks noChangeArrowheads="1"/>
          </p:cNvSpPr>
          <p:nvPr/>
        </p:nvSpPr>
        <p:spPr bwMode="auto">
          <a:xfrm>
            <a:off x="193830" y="3505343"/>
            <a:ext cx="8756339" cy="1075807"/>
          </a:xfrm>
          <a:prstGeom prst="rect">
            <a:avLst/>
          </a:prstGeom>
          <a:noFill/>
          <a:ln w="9525">
            <a:noFill/>
            <a:miter lim="800000"/>
            <a:headEnd/>
            <a:tailEnd/>
          </a:ln>
          <a:effectLst/>
        </p:spPr>
        <p:txBody>
          <a:bodyPr wrap="square">
            <a:spAutoFit/>
          </a:bodyPr>
          <a:lstStyle/>
          <a:p>
            <a:pPr algn="just">
              <a:lnSpc>
                <a:spcPct val="75000"/>
              </a:lnSpc>
              <a:spcBef>
                <a:spcPct val="50000"/>
              </a:spcBef>
            </a:pPr>
            <a:r>
              <a:rPr lang="en-US" sz="2800" b="1" dirty="0" smtClean="0">
                <a:solidFill>
                  <a:srgbClr val="FF0000"/>
                </a:solidFill>
              </a:rPr>
              <a:t>SOCIETY WILL BENEFIT </a:t>
            </a:r>
            <a:r>
              <a:rPr lang="en-US" sz="2800" dirty="0" smtClean="0"/>
              <a:t>- A </a:t>
            </a:r>
            <a:r>
              <a:rPr lang="en-US" sz="2800" dirty="0"/>
              <a:t>good strong family foundation is vital to making them the moral, </a:t>
            </a:r>
            <a:r>
              <a:rPr lang="en-US" sz="2800" dirty="0" smtClean="0"/>
              <a:t>ethical </a:t>
            </a:r>
            <a:r>
              <a:rPr lang="en-US" sz="2800" dirty="0"/>
              <a:t>citizen that God wants them to </a:t>
            </a:r>
            <a:r>
              <a:rPr lang="en-US" sz="2800" dirty="0" smtClean="0"/>
              <a:t>be, </a:t>
            </a:r>
            <a:r>
              <a:rPr lang="en-US" sz="2800" b="1" dirty="0" smtClean="0"/>
              <a:t>I Peter 2:15-17</a:t>
            </a:r>
            <a:r>
              <a:rPr lang="en-US" sz="2800" dirty="0" smtClean="0"/>
              <a:t>.  </a:t>
            </a:r>
            <a:endParaRPr lang="en-US" sz="2800" dirty="0"/>
          </a:p>
        </p:txBody>
      </p:sp>
      <p:sp>
        <p:nvSpPr>
          <p:cNvPr id="14" name="Text Box 7"/>
          <p:cNvSpPr txBox="1">
            <a:spLocks noChangeArrowheads="1"/>
          </p:cNvSpPr>
          <p:nvPr/>
        </p:nvSpPr>
        <p:spPr bwMode="auto">
          <a:xfrm>
            <a:off x="193830" y="4619088"/>
            <a:ext cx="8756340" cy="1075807"/>
          </a:xfrm>
          <a:prstGeom prst="rect">
            <a:avLst/>
          </a:prstGeom>
          <a:noFill/>
          <a:ln w="9525">
            <a:noFill/>
            <a:miter lim="800000"/>
            <a:headEnd/>
            <a:tailEnd/>
          </a:ln>
          <a:effectLst/>
        </p:spPr>
        <p:txBody>
          <a:bodyPr wrap="square">
            <a:spAutoFit/>
          </a:bodyPr>
          <a:lstStyle/>
          <a:p>
            <a:pPr algn="just">
              <a:lnSpc>
                <a:spcPct val="75000"/>
              </a:lnSpc>
              <a:spcBef>
                <a:spcPct val="50000"/>
              </a:spcBef>
            </a:pPr>
            <a:r>
              <a:rPr lang="en-US" sz="2800" b="1" dirty="0" smtClean="0">
                <a:solidFill>
                  <a:srgbClr val="FF0000"/>
                </a:solidFill>
              </a:rPr>
              <a:t>LOCAL CHURCH WILL BENEFIT </a:t>
            </a:r>
            <a:r>
              <a:rPr lang="en-US" sz="2800" dirty="0" smtClean="0"/>
              <a:t>- A </a:t>
            </a:r>
            <a:r>
              <a:rPr lang="en-US" sz="2800" dirty="0"/>
              <a:t>good strong family foundation is desperately needed </a:t>
            </a:r>
            <a:r>
              <a:rPr lang="en-US" sz="2800" dirty="0" smtClean="0"/>
              <a:t>to </a:t>
            </a:r>
            <a:r>
              <a:rPr lang="en-US" sz="2800" dirty="0"/>
              <a:t>make local churches what they need to </a:t>
            </a:r>
            <a:r>
              <a:rPr lang="en-US" sz="2800" dirty="0" smtClean="0"/>
              <a:t>be, </a:t>
            </a:r>
            <a:r>
              <a:rPr lang="en-US" sz="2800" b="1" dirty="0" smtClean="0"/>
              <a:t>Titus 1:5-9</a:t>
            </a:r>
            <a:r>
              <a:rPr lang="en-US" sz="2800" dirty="0" smtClean="0"/>
              <a:t>.  </a:t>
            </a:r>
            <a:endParaRPr lang="en-US" sz="2800" dirty="0"/>
          </a:p>
        </p:txBody>
      </p:sp>
      <p:sp>
        <p:nvSpPr>
          <p:cNvPr id="15" name="TextBox 14"/>
          <p:cNvSpPr txBox="1"/>
          <p:nvPr/>
        </p:nvSpPr>
        <p:spPr>
          <a:xfrm>
            <a:off x="1805" y="10955"/>
            <a:ext cx="8756340" cy="1255728"/>
          </a:xfrm>
          <a:prstGeom prst="rect">
            <a:avLst/>
          </a:prstGeom>
          <a:noFill/>
          <a:ln>
            <a:noFill/>
          </a:ln>
        </p:spPr>
        <p:txBody>
          <a:bodyPr wrap="square" rtlCol="0">
            <a:spAutoFit/>
          </a:bodyPr>
          <a:lstStyle/>
          <a:p>
            <a:pPr algn="just">
              <a:lnSpc>
                <a:spcPct val="90000"/>
              </a:lnSpc>
            </a:pPr>
            <a:r>
              <a:rPr lang="en-US" sz="2800" dirty="0" smtClean="0">
                <a:solidFill>
                  <a:schemeClr val="bg1"/>
                </a:solidFill>
                <a:effectLst>
                  <a:glow rad="63500">
                    <a:schemeClr val="tx1">
                      <a:alpha val="40000"/>
                    </a:schemeClr>
                  </a:glow>
                </a:effectLst>
              </a:rPr>
              <a:t>The home built and maintained by God’s design (by God’s word) brings glory to God, but also the blessings of that Godly home are far reaching:</a:t>
            </a:r>
            <a:endParaRPr lang="en-US" sz="2800" dirty="0">
              <a:solidFill>
                <a:schemeClr val="bg1"/>
              </a:solidFill>
              <a:effectLst>
                <a:glow rad="63500">
                  <a:schemeClr val="tx1">
                    <a:alpha val="40000"/>
                  </a:schemeClr>
                </a:glow>
              </a:effectLst>
            </a:endParaRP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3830" y="202980"/>
            <a:ext cx="8717935" cy="6124754"/>
          </a:xfrm>
          <a:prstGeom prst="rect">
            <a:avLst/>
          </a:prstGeom>
          <a:noFill/>
        </p:spPr>
        <p:txBody>
          <a:bodyPr wrap="square" rtlCol="0">
            <a:spAutoFit/>
          </a:bodyPr>
          <a:lstStyle/>
          <a:p>
            <a:pPr algn="just"/>
            <a:r>
              <a:rPr lang="en-US" sz="2800" b="1" dirty="0" smtClean="0"/>
              <a:t>Titus 1:5-9 </a:t>
            </a:r>
            <a:r>
              <a:rPr lang="en-US" sz="2800" dirty="0" smtClean="0"/>
              <a:t>- For this reason I left you in Crete, that you should set in order the things that are lacking, and appoint elders in every city as I commanded you—</a:t>
            </a:r>
          </a:p>
          <a:p>
            <a:pPr algn="just"/>
            <a:r>
              <a:rPr lang="en-US" sz="2800" dirty="0" smtClean="0"/>
              <a:t>6 if a man is blameless, </a:t>
            </a:r>
            <a:r>
              <a:rPr lang="en-US" sz="2800" b="1" dirty="0" smtClean="0">
                <a:solidFill>
                  <a:srgbClr val="FF0000"/>
                </a:solidFill>
              </a:rPr>
              <a:t>the husband of one wife, having faithful children not accused of dissipation or insubordination.</a:t>
            </a:r>
          </a:p>
          <a:p>
            <a:pPr algn="just"/>
            <a:r>
              <a:rPr lang="en-US" sz="2800" dirty="0" smtClean="0"/>
              <a:t>7 For a bishop must be blameless, as a steward of God, not self-willed, not quick-tempered, not given to wine, not violent, not greedy for money,</a:t>
            </a:r>
          </a:p>
          <a:p>
            <a:pPr algn="just"/>
            <a:r>
              <a:rPr lang="en-US" sz="2800" dirty="0" smtClean="0"/>
              <a:t>8 but hospitable, a lover of what is good, sober-minded, just, holy, self-controlled,</a:t>
            </a:r>
          </a:p>
          <a:p>
            <a:pPr algn="just"/>
            <a:r>
              <a:rPr lang="en-US" sz="2800" dirty="0" smtClean="0"/>
              <a:t>9 holding fast the faithful word as he has been taught, that he may be able, by sound doctrine, both to exhort and convict those who contradict.</a:t>
            </a:r>
            <a:endParaRPr lang="en-US" sz="2800" dirty="0"/>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Delay 9"/>
          <p:cNvSpPr/>
          <p:nvPr/>
        </p:nvSpPr>
        <p:spPr>
          <a:xfrm>
            <a:off x="6991515" y="0"/>
            <a:ext cx="2152485" cy="1278320"/>
          </a:xfrm>
          <a:prstGeom prst="flowChartDelay">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p:cNvSpPr/>
          <p:nvPr/>
        </p:nvSpPr>
        <p:spPr>
          <a:xfrm>
            <a:off x="0" y="0"/>
            <a:ext cx="6991515" cy="1278320"/>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8"/>
          <p:cNvSpPr txBox="1">
            <a:spLocks noChangeArrowheads="1"/>
          </p:cNvSpPr>
          <p:nvPr/>
        </p:nvSpPr>
        <p:spPr bwMode="auto">
          <a:xfrm>
            <a:off x="193830" y="1278320"/>
            <a:ext cx="8756340" cy="1075807"/>
          </a:xfrm>
          <a:prstGeom prst="rect">
            <a:avLst/>
          </a:prstGeom>
          <a:noFill/>
          <a:ln w="9525">
            <a:noFill/>
            <a:miter lim="800000"/>
            <a:headEnd/>
            <a:tailEnd/>
          </a:ln>
          <a:effectLst/>
        </p:spPr>
        <p:txBody>
          <a:bodyPr wrap="square">
            <a:spAutoFit/>
          </a:bodyPr>
          <a:lstStyle/>
          <a:p>
            <a:pPr algn="just">
              <a:lnSpc>
                <a:spcPct val="75000"/>
              </a:lnSpc>
              <a:spcBef>
                <a:spcPct val="50000"/>
              </a:spcBef>
            </a:pPr>
            <a:r>
              <a:rPr lang="en-US" sz="2800" b="1" dirty="0" smtClean="0">
                <a:solidFill>
                  <a:srgbClr val="FF0000"/>
                </a:solidFill>
              </a:rPr>
              <a:t>CHILDREN WILL BENEFIT </a:t>
            </a:r>
            <a:r>
              <a:rPr lang="en-US" sz="2800" dirty="0" smtClean="0"/>
              <a:t>- By </a:t>
            </a:r>
            <a:r>
              <a:rPr lang="en-US" sz="2800" dirty="0"/>
              <a:t>faithfully following the Godly instruction of their parents, children can </a:t>
            </a:r>
            <a:r>
              <a:rPr lang="en-US" sz="2800" dirty="0" smtClean="0"/>
              <a:t>avoid </a:t>
            </a:r>
            <a:r>
              <a:rPr lang="en-US" sz="2800" dirty="0"/>
              <a:t>pitfalls that, otherwise, they would fall </a:t>
            </a:r>
            <a:r>
              <a:rPr lang="en-US" sz="2800" dirty="0" smtClean="0"/>
              <a:t>into, </a:t>
            </a:r>
            <a:r>
              <a:rPr lang="en-US" sz="2800" b="1" dirty="0" smtClean="0"/>
              <a:t>Proverbs 4:1-6</a:t>
            </a:r>
            <a:r>
              <a:rPr lang="en-US" sz="2800" dirty="0" smtClean="0"/>
              <a:t>.  </a:t>
            </a:r>
            <a:endParaRPr lang="en-US" sz="2800" dirty="0"/>
          </a:p>
        </p:txBody>
      </p:sp>
      <p:sp>
        <p:nvSpPr>
          <p:cNvPr id="12" name="Text Box 5"/>
          <p:cNvSpPr txBox="1">
            <a:spLocks noChangeArrowheads="1"/>
          </p:cNvSpPr>
          <p:nvPr/>
        </p:nvSpPr>
        <p:spPr bwMode="auto">
          <a:xfrm>
            <a:off x="193830" y="2391598"/>
            <a:ext cx="8756340" cy="1075807"/>
          </a:xfrm>
          <a:prstGeom prst="rect">
            <a:avLst/>
          </a:prstGeom>
          <a:noFill/>
          <a:ln w="9525">
            <a:noFill/>
            <a:miter lim="800000"/>
            <a:headEnd/>
            <a:tailEnd/>
          </a:ln>
          <a:effectLst/>
        </p:spPr>
        <p:txBody>
          <a:bodyPr wrap="square">
            <a:spAutoFit/>
          </a:bodyPr>
          <a:lstStyle/>
          <a:p>
            <a:pPr algn="just">
              <a:lnSpc>
                <a:spcPct val="75000"/>
              </a:lnSpc>
              <a:spcBef>
                <a:spcPct val="50000"/>
              </a:spcBef>
            </a:pPr>
            <a:r>
              <a:rPr lang="en-US" sz="2800" b="1" dirty="0" smtClean="0">
                <a:solidFill>
                  <a:srgbClr val="FF0000"/>
                </a:solidFill>
              </a:rPr>
              <a:t>PARENTS WILL BENEFIT </a:t>
            </a:r>
            <a:r>
              <a:rPr lang="en-US" sz="2800" dirty="0" smtClean="0"/>
              <a:t>- By </a:t>
            </a:r>
            <a:r>
              <a:rPr lang="en-US" sz="2800" dirty="0"/>
              <a:t>faithfully following the wisdom of God in teaching my children, I can have peace of </a:t>
            </a:r>
            <a:r>
              <a:rPr lang="en-US" sz="2800" dirty="0" smtClean="0"/>
              <a:t>mind, </a:t>
            </a:r>
            <a:r>
              <a:rPr lang="en-US" sz="2800" b="1" dirty="0" smtClean="0"/>
              <a:t>Proverbs 29:17</a:t>
            </a:r>
            <a:r>
              <a:rPr lang="en-US" sz="2800" dirty="0" smtClean="0"/>
              <a:t>.  </a:t>
            </a:r>
            <a:endParaRPr lang="en-US" sz="2800" dirty="0"/>
          </a:p>
        </p:txBody>
      </p:sp>
      <p:sp>
        <p:nvSpPr>
          <p:cNvPr id="13" name="Text Box 5"/>
          <p:cNvSpPr txBox="1">
            <a:spLocks noChangeArrowheads="1"/>
          </p:cNvSpPr>
          <p:nvPr/>
        </p:nvSpPr>
        <p:spPr bwMode="auto">
          <a:xfrm>
            <a:off x="193830" y="3505343"/>
            <a:ext cx="8756339" cy="1075807"/>
          </a:xfrm>
          <a:prstGeom prst="rect">
            <a:avLst/>
          </a:prstGeom>
          <a:noFill/>
          <a:ln w="9525">
            <a:noFill/>
            <a:miter lim="800000"/>
            <a:headEnd/>
            <a:tailEnd/>
          </a:ln>
          <a:effectLst/>
        </p:spPr>
        <p:txBody>
          <a:bodyPr wrap="square">
            <a:spAutoFit/>
          </a:bodyPr>
          <a:lstStyle/>
          <a:p>
            <a:pPr algn="just">
              <a:lnSpc>
                <a:spcPct val="75000"/>
              </a:lnSpc>
              <a:spcBef>
                <a:spcPct val="50000"/>
              </a:spcBef>
            </a:pPr>
            <a:r>
              <a:rPr lang="en-US" sz="2800" b="1" dirty="0" smtClean="0">
                <a:solidFill>
                  <a:srgbClr val="FF0000"/>
                </a:solidFill>
              </a:rPr>
              <a:t>SOCIETY WILL BENEFIT </a:t>
            </a:r>
            <a:r>
              <a:rPr lang="en-US" sz="2800" dirty="0" smtClean="0"/>
              <a:t>- A </a:t>
            </a:r>
            <a:r>
              <a:rPr lang="en-US" sz="2800" dirty="0"/>
              <a:t>good strong family foundation is vital to making them the moral, </a:t>
            </a:r>
            <a:r>
              <a:rPr lang="en-US" sz="2800" dirty="0" smtClean="0"/>
              <a:t>ethical </a:t>
            </a:r>
            <a:r>
              <a:rPr lang="en-US" sz="2800" dirty="0"/>
              <a:t>citizen that God wants them to </a:t>
            </a:r>
            <a:r>
              <a:rPr lang="en-US" sz="2800" dirty="0" smtClean="0"/>
              <a:t>be, </a:t>
            </a:r>
            <a:r>
              <a:rPr lang="en-US" sz="2800" b="1" dirty="0" smtClean="0"/>
              <a:t>I Peter 2:15-17</a:t>
            </a:r>
            <a:r>
              <a:rPr lang="en-US" sz="2800" dirty="0" smtClean="0"/>
              <a:t>.  </a:t>
            </a:r>
            <a:endParaRPr lang="en-US" sz="2800" dirty="0"/>
          </a:p>
        </p:txBody>
      </p:sp>
      <p:sp>
        <p:nvSpPr>
          <p:cNvPr id="14" name="Text Box 7"/>
          <p:cNvSpPr txBox="1">
            <a:spLocks noChangeArrowheads="1"/>
          </p:cNvSpPr>
          <p:nvPr/>
        </p:nvSpPr>
        <p:spPr bwMode="auto">
          <a:xfrm>
            <a:off x="193830" y="4619088"/>
            <a:ext cx="8756340" cy="1075807"/>
          </a:xfrm>
          <a:prstGeom prst="rect">
            <a:avLst/>
          </a:prstGeom>
          <a:noFill/>
          <a:ln w="9525">
            <a:noFill/>
            <a:miter lim="800000"/>
            <a:headEnd/>
            <a:tailEnd/>
          </a:ln>
          <a:effectLst/>
        </p:spPr>
        <p:txBody>
          <a:bodyPr wrap="square">
            <a:spAutoFit/>
          </a:bodyPr>
          <a:lstStyle/>
          <a:p>
            <a:pPr algn="just">
              <a:lnSpc>
                <a:spcPct val="75000"/>
              </a:lnSpc>
              <a:spcBef>
                <a:spcPct val="50000"/>
              </a:spcBef>
            </a:pPr>
            <a:r>
              <a:rPr lang="en-US" sz="2800" b="1" dirty="0" smtClean="0">
                <a:solidFill>
                  <a:srgbClr val="FF0000"/>
                </a:solidFill>
              </a:rPr>
              <a:t>LOCAL CHURCH WILL BENEFIT </a:t>
            </a:r>
            <a:r>
              <a:rPr lang="en-US" sz="2800" dirty="0" smtClean="0"/>
              <a:t>- A </a:t>
            </a:r>
            <a:r>
              <a:rPr lang="en-US" sz="2800" dirty="0"/>
              <a:t>good strong family foundation is desperately </a:t>
            </a:r>
            <a:r>
              <a:rPr lang="en-US" sz="2800" dirty="0" smtClean="0"/>
              <a:t>needed to </a:t>
            </a:r>
            <a:r>
              <a:rPr lang="en-US" sz="2800" dirty="0"/>
              <a:t>make local churches what they need to </a:t>
            </a:r>
            <a:r>
              <a:rPr lang="en-US" sz="2800" dirty="0" smtClean="0"/>
              <a:t>be, </a:t>
            </a:r>
            <a:r>
              <a:rPr lang="en-US" sz="2800" b="1" dirty="0" smtClean="0"/>
              <a:t>Titus 1:5-9</a:t>
            </a:r>
            <a:r>
              <a:rPr lang="en-US" sz="2800" dirty="0" smtClean="0"/>
              <a:t>.  </a:t>
            </a:r>
            <a:endParaRPr lang="en-US" sz="2800" dirty="0"/>
          </a:p>
        </p:txBody>
      </p:sp>
      <p:sp>
        <p:nvSpPr>
          <p:cNvPr id="15" name="Text Box 5"/>
          <p:cNvSpPr txBox="1">
            <a:spLocks noChangeArrowheads="1"/>
          </p:cNvSpPr>
          <p:nvPr/>
        </p:nvSpPr>
        <p:spPr bwMode="auto">
          <a:xfrm>
            <a:off x="193830" y="5732833"/>
            <a:ext cx="8756340" cy="1075807"/>
          </a:xfrm>
          <a:prstGeom prst="rect">
            <a:avLst/>
          </a:prstGeom>
          <a:noFill/>
          <a:ln w="9525">
            <a:noFill/>
            <a:miter lim="800000"/>
            <a:headEnd/>
            <a:tailEnd/>
          </a:ln>
          <a:effectLst/>
        </p:spPr>
        <p:txBody>
          <a:bodyPr wrap="square">
            <a:spAutoFit/>
          </a:bodyPr>
          <a:lstStyle/>
          <a:p>
            <a:pPr algn="just">
              <a:lnSpc>
                <a:spcPct val="75000"/>
              </a:lnSpc>
              <a:spcBef>
                <a:spcPct val="50000"/>
              </a:spcBef>
            </a:pPr>
            <a:r>
              <a:rPr lang="en-US" sz="2800" b="1" dirty="0" smtClean="0">
                <a:solidFill>
                  <a:srgbClr val="FF0000"/>
                </a:solidFill>
              </a:rPr>
              <a:t>GOD WILL BE PLEASED </a:t>
            </a:r>
            <a:r>
              <a:rPr lang="en-US" sz="2800" dirty="0" smtClean="0"/>
              <a:t>- It </a:t>
            </a:r>
            <a:r>
              <a:rPr lang="en-US" sz="2800" dirty="0"/>
              <a:t>is these kinds of principles that we need to focus upon while realizing that God holds us each </a:t>
            </a:r>
            <a:r>
              <a:rPr lang="en-US" sz="2800" dirty="0" smtClean="0"/>
              <a:t>responsible, </a:t>
            </a:r>
            <a:r>
              <a:rPr lang="en-US" sz="2800" b="1" dirty="0" smtClean="0"/>
              <a:t>Matthew 25:19-21</a:t>
            </a:r>
            <a:r>
              <a:rPr lang="en-US" sz="2800" dirty="0" smtClean="0"/>
              <a:t>.  </a:t>
            </a:r>
            <a:endParaRPr lang="en-US" sz="2800" dirty="0"/>
          </a:p>
        </p:txBody>
      </p:sp>
      <p:sp>
        <p:nvSpPr>
          <p:cNvPr id="16" name="TextBox 15"/>
          <p:cNvSpPr txBox="1"/>
          <p:nvPr/>
        </p:nvSpPr>
        <p:spPr>
          <a:xfrm>
            <a:off x="1805" y="10955"/>
            <a:ext cx="8756340" cy="1255728"/>
          </a:xfrm>
          <a:prstGeom prst="rect">
            <a:avLst/>
          </a:prstGeom>
          <a:noFill/>
          <a:ln>
            <a:noFill/>
          </a:ln>
        </p:spPr>
        <p:txBody>
          <a:bodyPr wrap="square" rtlCol="0">
            <a:spAutoFit/>
          </a:bodyPr>
          <a:lstStyle/>
          <a:p>
            <a:pPr algn="just">
              <a:lnSpc>
                <a:spcPct val="90000"/>
              </a:lnSpc>
            </a:pPr>
            <a:r>
              <a:rPr lang="en-US" sz="2800" dirty="0" smtClean="0">
                <a:solidFill>
                  <a:schemeClr val="bg1"/>
                </a:solidFill>
                <a:effectLst>
                  <a:glow rad="63500">
                    <a:schemeClr val="tx1">
                      <a:alpha val="40000"/>
                    </a:schemeClr>
                  </a:glow>
                </a:effectLst>
              </a:rPr>
              <a:t>The home built and maintained by God’s design (by God’s word) brings glory to God, but also the blessings of that Godly home are far reaching:</a:t>
            </a:r>
            <a:endParaRPr lang="en-US" sz="2800" dirty="0">
              <a:solidFill>
                <a:schemeClr val="bg1"/>
              </a:solidFill>
              <a:effectLst>
                <a:glow rad="63500">
                  <a:schemeClr val="tx1">
                    <a:alpha val="40000"/>
                  </a:schemeClr>
                </a:glow>
              </a:effectLst>
            </a:endParaRP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3830" y="202980"/>
            <a:ext cx="8717935" cy="4401205"/>
          </a:xfrm>
          <a:prstGeom prst="rect">
            <a:avLst/>
          </a:prstGeom>
          <a:noFill/>
        </p:spPr>
        <p:txBody>
          <a:bodyPr wrap="square" rtlCol="0">
            <a:spAutoFit/>
          </a:bodyPr>
          <a:lstStyle/>
          <a:p>
            <a:pPr algn="just"/>
            <a:r>
              <a:rPr lang="en-US" sz="2800" b="1" dirty="0" smtClean="0"/>
              <a:t>Matthew 25:19-21 </a:t>
            </a:r>
            <a:r>
              <a:rPr lang="en-US" sz="2800" dirty="0" smtClean="0"/>
              <a:t>- "After a long time </a:t>
            </a:r>
            <a:r>
              <a:rPr lang="en-US" sz="2800" b="1" dirty="0" smtClean="0">
                <a:solidFill>
                  <a:srgbClr val="FF0000"/>
                </a:solidFill>
              </a:rPr>
              <a:t>the lord of those servants came and settled accounts with them.</a:t>
            </a:r>
          </a:p>
          <a:p>
            <a:pPr algn="just"/>
            <a:r>
              <a:rPr lang="en-US" sz="2800" dirty="0" smtClean="0"/>
              <a:t>20 "So he who had received five talents came and brought five other talents, saying, 'Lord, you delivered to me five talents; look, I have gained five more talents besides them.'</a:t>
            </a:r>
          </a:p>
          <a:p>
            <a:pPr algn="just"/>
            <a:r>
              <a:rPr lang="en-US" sz="2800" dirty="0" smtClean="0"/>
              <a:t>21 "His lord said to him, </a:t>
            </a:r>
            <a:r>
              <a:rPr lang="en-US" sz="2800" b="1" dirty="0" smtClean="0">
                <a:solidFill>
                  <a:srgbClr val="FF0000"/>
                </a:solidFill>
              </a:rPr>
              <a:t>'Well done, good and faithful servant; you were faithful over a few things, I will make you ruler over many things. Enter into the joy of your lord.'</a:t>
            </a:r>
            <a:endParaRPr lang="en-US" sz="2800" b="1" dirty="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lowchart: Manual Operation 36"/>
          <p:cNvSpPr/>
          <p:nvPr/>
        </p:nvSpPr>
        <p:spPr>
          <a:xfrm rot="16200000">
            <a:off x="1474020" y="-1474019"/>
            <a:ext cx="1623966" cy="4572001"/>
          </a:xfrm>
          <a:prstGeom prst="flowChartManualOperation">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2" descr="http://images.sodahead.com/polls/000874285/easter_and_family_answer_2_xlarge.jpeg"/>
          <p:cNvPicPr>
            <a:picLocks noChangeAspect="1" noChangeArrowheads="1"/>
          </p:cNvPicPr>
          <p:nvPr/>
        </p:nvPicPr>
        <p:blipFill>
          <a:blip r:embed="rId2" cstate="print"/>
          <a:stretch>
            <a:fillRect/>
          </a:stretch>
        </p:blipFill>
        <p:spPr bwMode="auto">
          <a:xfrm>
            <a:off x="78615" y="1739180"/>
            <a:ext cx="3878905" cy="48006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6" name="Flowchart: Manual Operation 35"/>
          <p:cNvSpPr/>
          <p:nvPr/>
        </p:nvSpPr>
        <p:spPr>
          <a:xfrm rot="16200000" flipV="1">
            <a:off x="6051496" y="-1468542"/>
            <a:ext cx="1613010" cy="4572003"/>
          </a:xfrm>
          <a:prstGeom prst="flowChartManualOperation">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2"/>
          <p:cNvSpPr txBox="1">
            <a:spLocks noChangeArrowheads="1"/>
          </p:cNvSpPr>
          <p:nvPr/>
        </p:nvSpPr>
        <p:spPr bwMode="auto">
          <a:xfrm>
            <a:off x="3765495" y="1508750"/>
            <a:ext cx="5376700" cy="461665"/>
          </a:xfrm>
          <a:prstGeom prst="rect">
            <a:avLst/>
          </a:prstGeom>
          <a:noFill/>
          <a:ln w="9525">
            <a:noFill/>
            <a:miter lim="800000"/>
            <a:headEnd/>
            <a:tailEnd/>
          </a:ln>
          <a:effectLst/>
        </p:spPr>
        <p:txBody>
          <a:bodyPr wrap="square">
            <a:spAutoFit/>
          </a:bodyPr>
          <a:lstStyle/>
          <a:p>
            <a:pPr algn="just">
              <a:spcBef>
                <a:spcPct val="50000"/>
              </a:spcBef>
              <a:buFontTx/>
              <a:buChar char="•"/>
            </a:pPr>
            <a:r>
              <a:rPr lang="en-US" sz="2400" dirty="0">
                <a:effectLst>
                  <a:outerShdw blurRad="38100" dist="38100" dir="2700000" algn="tl">
                    <a:srgbClr val="000000">
                      <a:alpha val="43137"/>
                    </a:srgbClr>
                  </a:outerShdw>
                </a:effectLst>
              </a:rPr>
              <a:t> Husbands and wives who stay together!</a:t>
            </a:r>
          </a:p>
        </p:txBody>
      </p:sp>
      <p:sp>
        <p:nvSpPr>
          <p:cNvPr id="29" name="Text Box 14"/>
          <p:cNvSpPr txBox="1">
            <a:spLocks noChangeArrowheads="1"/>
          </p:cNvSpPr>
          <p:nvPr/>
        </p:nvSpPr>
        <p:spPr bwMode="auto">
          <a:xfrm>
            <a:off x="3765495" y="2430470"/>
            <a:ext cx="5376700" cy="466725"/>
          </a:xfrm>
          <a:prstGeom prst="rect">
            <a:avLst/>
          </a:prstGeom>
          <a:noFill/>
          <a:ln w="9525">
            <a:noFill/>
            <a:miter lim="800000"/>
            <a:headEnd/>
            <a:tailEnd/>
          </a:ln>
          <a:effectLst/>
        </p:spPr>
        <p:txBody>
          <a:bodyPr wrap="square">
            <a:spAutoFit/>
          </a:bodyPr>
          <a:lstStyle/>
          <a:p>
            <a:pPr algn="just">
              <a:spcBef>
                <a:spcPct val="50000"/>
              </a:spcBef>
              <a:buFontTx/>
              <a:buChar char="•"/>
            </a:pPr>
            <a:r>
              <a:rPr lang="en-US" sz="2400" dirty="0">
                <a:effectLst>
                  <a:outerShdw blurRad="38100" dist="38100" dir="2700000" algn="tl">
                    <a:srgbClr val="000000">
                      <a:alpha val="43137"/>
                    </a:srgbClr>
                  </a:outerShdw>
                </a:effectLst>
              </a:rPr>
              <a:t> Parents teach and train children!</a:t>
            </a:r>
          </a:p>
        </p:txBody>
      </p:sp>
      <p:sp>
        <p:nvSpPr>
          <p:cNvPr id="34" name="Text Box 19"/>
          <p:cNvSpPr txBox="1">
            <a:spLocks noChangeArrowheads="1"/>
          </p:cNvSpPr>
          <p:nvPr/>
        </p:nvSpPr>
        <p:spPr bwMode="auto">
          <a:xfrm>
            <a:off x="3765495" y="4734770"/>
            <a:ext cx="5376700" cy="466725"/>
          </a:xfrm>
          <a:prstGeom prst="rect">
            <a:avLst/>
          </a:prstGeom>
          <a:noFill/>
          <a:ln w="9525">
            <a:noFill/>
            <a:miter lim="800000"/>
            <a:headEnd/>
            <a:tailEnd/>
          </a:ln>
          <a:effectLst/>
        </p:spPr>
        <p:txBody>
          <a:bodyPr wrap="square">
            <a:spAutoFit/>
          </a:bodyPr>
          <a:lstStyle/>
          <a:p>
            <a:pPr algn="just">
              <a:spcBef>
                <a:spcPct val="50000"/>
              </a:spcBef>
              <a:buFontTx/>
              <a:buChar char="•"/>
            </a:pPr>
            <a:r>
              <a:rPr lang="en-US" sz="2400" dirty="0">
                <a:effectLst>
                  <a:outerShdw blurRad="38100" dist="38100" dir="2700000" algn="tl">
                    <a:srgbClr val="000000">
                      <a:alpha val="43137"/>
                    </a:srgbClr>
                  </a:outerShdw>
                </a:effectLst>
              </a:rPr>
              <a:t> Society will benefit!</a:t>
            </a:r>
          </a:p>
        </p:txBody>
      </p:sp>
      <p:sp>
        <p:nvSpPr>
          <p:cNvPr id="31" name="Text Box 16"/>
          <p:cNvSpPr txBox="1">
            <a:spLocks noChangeArrowheads="1"/>
          </p:cNvSpPr>
          <p:nvPr/>
        </p:nvSpPr>
        <p:spPr bwMode="auto">
          <a:xfrm>
            <a:off x="3765495" y="3352190"/>
            <a:ext cx="5376700" cy="466725"/>
          </a:xfrm>
          <a:prstGeom prst="rect">
            <a:avLst/>
          </a:prstGeom>
          <a:noFill/>
          <a:ln w="9525">
            <a:noFill/>
            <a:miter lim="800000"/>
            <a:headEnd/>
            <a:tailEnd/>
          </a:ln>
          <a:effectLst/>
        </p:spPr>
        <p:txBody>
          <a:bodyPr wrap="square">
            <a:spAutoFit/>
          </a:bodyPr>
          <a:lstStyle/>
          <a:p>
            <a:pPr algn="just">
              <a:spcBef>
                <a:spcPct val="50000"/>
              </a:spcBef>
              <a:buFontTx/>
              <a:buChar char="•"/>
            </a:pPr>
            <a:r>
              <a:rPr lang="en-US" sz="2400" dirty="0">
                <a:effectLst>
                  <a:outerShdw blurRad="38100" dist="38100" dir="2700000" algn="tl">
                    <a:srgbClr val="000000">
                      <a:alpha val="43137"/>
                    </a:srgbClr>
                  </a:outerShdw>
                </a:effectLst>
              </a:rPr>
              <a:t> Children who obey and respect parents!</a:t>
            </a:r>
          </a:p>
        </p:txBody>
      </p:sp>
      <p:sp>
        <p:nvSpPr>
          <p:cNvPr id="30" name="Text Box 15"/>
          <p:cNvSpPr txBox="1">
            <a:spLocks noChangeArrowheads="1"/>
          </p:cNvSpPr>
          <p:nvPr/>
        </p:nvSpPr>
        <p:spPr bwMode="auto">
          <a:xfrm>
            <a:off x="3765495" y="2891330"/>
            <a:ext cx="5368745" cy="466725"/>
          </a:xfrm>
          <a:prstGeom prst="rect">
            <a:avLst/>
          </a:prstGeom>
          <a:noFill/>
          <a:ln w="9525">
            <a:noFill/>
            <a:miter lim="800000"/>
            <a:headEnd/>
            <a:tailEnd/>
          </a:ln>
          <a:effectLst/>
        </p:spPr>
        <p:txBody>
          <a:bodyPr wrap="square">
            <a:spAutoFit/>
          </a:bodyPr>
          <a:lstStyle/>
          <a:p>
            <a:pPr algn="just">
              <a:spcBef>
                <a:spcPct val="50000"/>
              </a:spcBef>
              <a:buFontTx/>
              <a:buChar char="•"/>
            </a:pPr>
            <a:r>
              <a:rPr lang="en-US" sz="2400" dirty="0">
                <a:effectLst>
                  <a:outerShdw blurRad="38100" dist="38100" dir="2700000" algn="tl">
                    <a:srgbClr val="000000">
                      <a:alpha val="43137"/>
                    </a:srgbClr>
                  </a:outerShdw>
                </a:effectLst>
              </a:rPr>
              <a:t> Children learn about consequences!</a:t>
            </a:r>
          </a:p>
        </p:txBody>
      </p:sp>
      <p:sp>
        <p:nvSpPr>
          <p:cNvPr id="26" name="Text Box 21"/>
          <p:cNvSpPr txBox="1">
            <a:spLocks noChangeArrowheads="1"/>
          </p:cNvSpPr>
          <p:nvPr/>
        </p:nvSpPr>
        <p:spPr bwMode="auto">
          <a:xfrm>
            <a:off x="3765495" y="5656490"/>
            <a:ext cx="5368745" cy="466725"/>
          </a:xfrm>
          <a:prstGeom prst="rect">
            <a:avLst/>
          </a:prstGeom>
          <a:noFill/>
          <a:ln w="9525">
            <a:noFill/>
            <a:miter lim="800000"/>
            <a:headEnd/>
            <a:tailEnd/>
          </a:ln>
          <a:effectLst/>
        </p:spPr>
        <p:txBody>
          <a:bodyPr wrap="square">
            <a:spAutoFit/>
          </a:bodyPr>
          <a:lstStyle/>
          <a:p>
            <a:pPr algn="just">
              <a:spcBef>
                <a:spcPct val="50000"/>
              </a:spcBef>
              <a:buFontTx/>
              <a:buChar char="•"/>
            </a:pPr>
            <a:r>
              <a:rPr lang="en-US" sz="2400" dirty="0">
                <a:effectLst>
                  <a:outerShdw blurRad="38100" dist="38100" dir="2700000" algn="tl">
                    <a:srgbClr val="000000">
                      <a:alpha val="43137"/>
                    </a:srgbClr>
                  </a:outerShdw>
                </a:effectLst>
              </a:rPr>
              <a:t> God is pleased!</a:t>
            </a:r>
          </a:p>
        </p:txBody>
      </p:sp>
      <p:sp>
        <p:nvSpPr>
          <p:cNvPr id="14" name="Flowchart: Process 13"/>
          <p:cNvSpPr/>
          <p:nvPr/>
        </p:nvSpPr>
        <p:spPr>
          <a:xfrm>
            <a:off x="0" y="1009485"/>
            <a:ext cx="3304635" cy="307240"/>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Delay 14"/>
          <p:cNvSpPr/>
          <p:nvPr/>
        </p:nvSpPr>
        <p:spPr>
          <a:xfrm>
            <a:off x="3189420" y="1009485"/>
            <a:ext cx="268835" cy="307240"/>
          </a:xfrm>
          <a:prstGeom prst="flowChartDelay">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Process 15"/>
          <p:cNvSpPr/>
          <p:nvPr/>
        </p:nvSpPr>
        <p:spPr>
          <a:xfrm>
            <a:off x="5608936" y="318195"/>
            <a:ext cx="3533260" cy="307240"/>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Delay 16"/>
          <p:cNvSpPr/>
          <p:nvPr/>
        </p:nvSpPr>
        <p:spPr>
          <a:xfrm flipH="1">
            <a:off x="5378505" y="318195"/>
            <a:ext cx="268835" cy="307240"/>
          </a:xfrm>
          <a:prstGeom prst="flowChartDelay">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Wave 21"/>
          <p:cNvSpPr/>
          <p:nvPr/>
        </p:nvSpPr>
        <p:spPr>
          <a:xfrm>
            <a:off x="0" y="5875965"/>
            <a:ext cx="9144000" cy="971080"/>
          </a:xfrm>
          <a:prstGeom prst="wav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55425" y="6055258"/>
            <a:ext cx="8756340" cy="561357"/>
          </a:xfrm>
          <a:prstGeom prst="rect">
            <a:avLst/>
          </a:prstGeom>
          <a:noFill/>
        </p:spPr>
        <p:txBody>
          <a:bodyPr wrap="square" rtlCol="0">
            <a:prstTxWarp prst="textWave1">
              <a:avLst/>
            </a:prstTxWarp>
            <a:spAutoFit/>
          </a:bodyPr>
          <a:lstStyle/>
          <a:p>
            <a:pPr algn="ctr"/>
            <a:r>
              <a:rPr lang="en-US" b="1" dirty="0" smtClean="0">
                <a:solidFill>
                  <a:schemeClr val="bg1"/>
                </a:solidFill>
              </a:rPr>
              <a:t>What Kind of Home Do You Have?</a:t>
            </a:r>
            <a:endParaRPr lang="en-US" b="1" dirty="0">
              <a:solidFill>
                <a:schemeClr val="bg1"/>
              </a:solidFill>
            </a:endParaRPr>
          </a:p>
        </p:txBody>
      </p:sp>
      <p:sp>
        <p:nvSpPr>
          <p:cNvPr id="24" name="Explosion 2 23"/>
          <p:cNvSpPr/>
          <p:nvPr/>
        </p:nvSpPr>
        <p:spPr>
          <a:xfrm>
            <a:off x="270640" y="3774645"/>
            <a:ext cx="3343040" cy="2573135"/>
          </a:xfrm>
          <a:prstGeom prst="irregularSeal2">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TextBox 24"/>
          <p:cNvSpPr txBox="1"/>
          <p:nvPr/>
        </p:nvSpPr>
        <p:spPr>
          <a:xfrm rot="20680472">
            <a:off x="-312257" y="4243597"/>
            <a:ext cx="4062213" cy="1657377"/>
          </a:xfrm>
          <a:prstGeom prst="rect">
            <a:avLst/>
          </a:prstGeom>
          <a:noFill/>
        </p:spPr>
        <p:txBody>
          <a:bodyPr>
            <a:spAutoFit/>
          </a:bodyPr>
          <a:lstStyle/>
          <a:p>
            <a:pPr algn="ctr">
              <a:lnSpc>
                <a:spcPct val="90000"/>
              </a:lnSpc>
              <a:defRPr/>
            </a:pPr>
            <a:r>
              <a:rPr lang="en-US" sz="2800" b="1" dirty="0">
                <a:solidFill>
                  <a:srgbClr val="FFC000"/>
                </a:solidFill>
                <a:effectLst>
                  <a:glow rad="63500">
                    <a:srgbClr val="080808"/>
                  </a:glow>
                </a:effectLst>
                <a:latin typeface="Arial" pitchFamily="34" charset="0"/>
                <a:cs typeface="Arial" pitchFamily="34" charset="0"/>
              </a:rPr>
              <a:t>Obey The Gospel:</a:t>
            </a:r>
          </a:p>
          <a:p>
            <a:pPr algn="ctr">
              <a:lnSpc>
                <a:spcPct val="90000"/>
              </a:lnSpc>
              <a:defRPr/>
            </a:pPr>
            <a:endParaRPr lang="en-US" sz="500" b="1" dirty="0">
              <a:solidFill>
                <a:srgbClr val="FFC000"/>
              </a:solidFill>
              <a:effectLst>
                <a:glow rad="63500">
                  <a:srgbClr val="080808"/>
                </a:glow>
              </a:effectLst>
              <a:latin typeface="Arial" pitchFamily="34" charset="0"/>
              <a:cs typeface="Arial" pitchFamily="34" charset="0"/>
            </a:endParaRPr>
          </a:p>
          <a:p>
            <a:pPr algn="ctr">
              <a:lnSpc>
                <a:spcPct val="90000"/>
              </a:lnSpc>
              <a:defRPr/>
            </a:pPr>
            <a:r>
              <a:rPr lang="en-US" sz="2000" dirty="0">
                <a:solidFill>
                  <a:srgbClr val="FFC000"/>
                </a:solidFill>
                <a:effectLst>
                  <a:glow rad="63500">
                    <a:srgbClr val="080808"/>
                  </a:glow>
                </a:effectLst>
                <a:latin typeface="Arial" pitchFamily="34" charset="0"/>
                <a:cs typeface="Arial" pitchFamily="34" charset="0"/>
              </a:rPr>
              <a:t>Believe, John 8:24</a:t>
            </a:r>
          </a:p>
          <a:p>
            <a:pPr algn="ctr">
              <a:lnSpc>
                <a:spcPct val="90000"/>
              </a:lnSpc>
              <a:defRPr/>
            </a:pPr>
            <a:r>
              <a:rPr lang="en-US" sz="2000" dirty="0">
                <a:solidFill>
                  <a:srgbClr val="FFC000"/>
                </a:solidFill>
                <a:effectLst>
                  <a:glow rad="63500">
                    <a:srgbClr val="080808"/>
                  </a:glow>
                </a:effectLst>
                <a:latin typeface="Arial" pitchFamily="34" charset="0"/>
                <a:cs typeface="Arial" pitchFamily="34" charset="0"/>
              </a:rPr>
              <a:t>Repent, Luke 13:3</a:t>
            </a:r>
          </a:p>
          <a:p>
            <a:pPr algn="ctr">
              <a:lnSpc>
                <a:spcPct val="90000"/>
              </a:lnSpc>
              <a:defRPr/>
            </a:pPr>
            <a:r>
              <a:rPr lang="en-US" sz="2000" dirty="0">
                <a:solidFill>
                  <a:srgbClr val="FFC000"/>
                </a:solidFill>
                <a:effectLst>
                  <a:glow rad="63500">
                    <a:srgbClr val="080808"/>
                  </a:glow>
                </a:effectLst>
                <a:latin typeface="Arial" pitchFamily="34" charset="0"/>
                <a:cs typeface="Arial" pitchFamily="34" charset="0"/>
              </a:rPr>
              <a:t>Confess, Matthew 10:32</a:t>
            </a:r>
          </a:p>
          <a:p>
            <a:pPr algn="ctr">
              <a:lnSpc>
                <a:spcPct val="90000"/>
              </a:lnSpc>
              <a:defRPr/>
            </a:pPr>
            <a:r>
              <a:rPr lang="en-US" sz="2000" dirty="0">
                <a:solidFill>
                  <a:srgbClr val="FFC000"/>
                </a:solidFill>
                <a:effectLst>
                  <a:glow rad="63500">
                    <a:srgbClr val="080808"/>
                  </a:glow>
                </a:effectLst>
                <a:latin typeface="Arial" pitchFamily="34" charset="0"/>
                <a:cs typeface="Arial" pitchFamily="34" charset="0"/>
              </a:rPr>
              <a:t>Baptized, Mark 16:16</a:t>
            </a:r>
          </a:p>
        </p:txBody>
      </p:sp>
      <p:sp>
        <p:nvSpPr>
          <p:cNvPr id="28" name="Text Box 13"/>
          <p:cNvSpPr txBox="1">
            <a:spLocks noChangeArrowheads="1"/>
          </p:cNvSpPr>
          <p:nvPr/>
        </p:nvSpPr>
        <p:spPr bwMode="auto">
          <a:xfrm>
            <a:off x="3765495" y="1969610"/>
            <a:ext cx="5376700" cy="466725"/>
          </a:xfrm>
          <a:prstGeom prst="rect">
            <a:avLst/>
          </a:prstGeom>
          <a:noFill/>
          <a:ln w="9525">
            <a:noFill/>
            <a:miter lim="800000"/>
            <a:headEnd/>
            <a:tailEnd/>
          </a:ln>
          <a:effectLst/>
        </p:spPr>
        <p:txBody>
          <a:bodyPr wrap="square">
            <a:spAutoFit/>
          </a:bodyPr>
          <a:lstStyle/>
          <a:p>
            <a:pPr algn="just">
              <a:spcBef>
                <a:spcPct val="50000"/>
              </a:spcBef>
              <a:buFontTx/>
              <a:buChar char="•"/>
            </a:pPr>
            <a:r>
              <a:rPr lang="en-US" sz="2400" dirty="0">
                <a:effectLst>
                  <a:outerShdw blurRad="38100" dist="38100" dir="2700000" algn="tl">
                    <a:srgbClr val="000000">
                      <a:alpha val="43137"/>
                    </a:srgbClr>
                  </a:outerShdw>
                </a:effectLst>
              </a:rPr>
              <a:t> Children are loved and appreciated!</a:t>
            </a:r>
          </a:p>
        </p:txBody>
      </p:sp>
      <p:sp>
        <p:nvSpPr>
          <p:cNvPr id="32" name="Text Box 17"/>
          <p:cNvSpPr txBox="1">
            <a:spLocks noChangeArrowheads="1"/>
          </p:cNvSpPr>
          <p:nvPr/>
        </p:nvSpPr>
        <p:spPr bwMode="auto">
          <a:xfrm>
            <a:off x="3765495" y="3813050"/>
            <a:ext cx="5376700" cy="466725"/>
          </a:xfrm>
          <a:prstGeom prst="rect">
            <a:avLst/>
          </a:prstGeom>
          <a:noFill/>
          <a:ln w="9525">
            <a:noFill/>
            <a:miter lim="800000"/>
            <a:headEnd/>
            <a:tailEnd/>
          </a:ln>
          <a:effectLst/>
        </p:spPr>
        <p:txBody>
          <a:bodyPr wrap="square">
            <a:spAutoFit/>
          </a:bodyPr>
          <a:lstStyle/>
          <a:p>
            <a:pPr algn="just">
              <a:spcBef>
                <a:spcPct val="50000"/>
              </a:spcBef>
              <a:buFontTx/>
              <a:buChar char="•"/>
            </a:pPr>
            <a:r>
              <a:rPr lang="en-US" sz="2400" dirty="0">
                <a:effectLst>
                  <a:outerShdw blurRad="38100" dist="38100" dir="2700000" algn="tl">
                    <a:srgbClr val="000000">
                      <a:alpha val="43137"/>
                    </a:srgbClr>
                  </a:outerShdw>
                </a:effectLst>
              </a:rPr>
              <a:t> Children will have good life!</a:t>
            </a:r>
          </a:p>
        </p:txBody>
      </p:sp>
      <p:sp>
        <p:nvSpPr>
          <p:cNvPr id="33" name="Text Box 18"/>
          <p:cNvSpPr txBox="1">
            <a:spLocks noChangeArrowheads="1"/>
          </p:cNvSpPr>
          <p:nvPr/>
        </p:nvSpPr>
        <p:spPr bwMode="auto">
          <a:xfrm>
            <a:off x="3765495" y="4273910"/>
            <a:ext cx="5376700" cy="466725"/>
          </a:xfrm>
          <a:prstGeom prst="rect">
            <a:avLst/>
          </a:prstGeom>
          <a:noFill/>
          <a:ln w="9525">
            <a:noFill/>
            <a:miter lim="800000"/>
            <a:headEnd/>
            <a:tailEnd/>
          </a:ln>
          <a:effectLst/>
        </p:spPr>
        <p:txBody>
          <a:bodyPr wrap="square">
            <a:spAutoFit/>
          </a:bodyPr>
          <a:lstStyle/>
          <a:p>
            <a:pPr algn="just">
              <a:spcBef>
                <a:spcPct val="50000"/>
              </a:spcBef>
              <a:buFontTx/>
              <a:buChar char="•"/>
            </a:pPr>
            <a:r>
              <a:rPr lang="en-US" sz="2400" dirty="0">
                <a:effectLst>
                  <a:outerShdw blurRad="38100" dist="38100" dir="2700000" algn="tl">
                    <a:srgbClr val="000000">
                      <a:alpha val="43137"/>
                    </a:srgbClr>
                  </a:outerShdw>
                </a:effectLst>
              </a:rPr>
              <a:t> Parents will have peace of mind!</a:t>
            </a:r>
          </a:p>
        </p:txBody>
      </p:sp>
      <p:sp>
        <p:nvSpPr>
          <p:cNvPr id="35" name="Text Box 20"/>
          <p:cNvSpPr txBox="1">
            <a:spLocks noChangeArrowheads="1"/>
          </p:cNvSpPr>
          <p:nvPr/>
        </p:nvSpPr>
        <p:spPr bwMode="auto">
          <a:xfrm>
            <a:off x="3765495" y="5195630"/>
            <a:ext cx="5376700" cy="466725"/>
          </a:xfrm>
          <a:prstGeom prst="rect">
            <a:avLst/>
          </a:prstGeom>
          <a:noFill/>
          <a:ln w="9525">
            <a:noFill/>
            <a:miter lim="800000"/>
            <a:headEnd/>
            <a:tailEnd/>
          </a:ln>
          <a:effectLst/>
        </p:spPr>
        <p:txBody>
          <a:bodyPr wrap="square">
            <a:spAutoFit/>
          </a:bodyPr>
          <a:lstStyle/>
          <a:p>
            <a:pPr algn="just">
              <a:spcBef>
                <a:spcPct val="50000"/>
              </a:spcBef>
              <a:buFontTx/>
              <a:buChar char="•"/>
            </a:pPr>
            <a:r>
              <a:rPr lang="en-US" sz="2400" dirty="0">
                <a:effectLst>
                  <a:outerShdw blurRad="38100" dist="38100" dir="2700000" algn="tl">
                    <a:srgbClr val="000000">
                      <a:alpha val="43137"/>
                    </a:srgbClr>
                  </a:outerShdw>
                </a:effectLst>
              </a:rPr>
              <a:t> Local churches will flourish!</a:t>
            </a:r>
          </a:p>
        </p:txBody>
      </p:sp>
      <p:sp>
        <p:nvSpPr>
          <p:cNvPr id="39" name="WordArt 18"/>
          <p:cNvSpPr>
            <a:spLocks noChangeArrowheads="1" noChangeShapeType="1" noTextEdit="1"/>
          </p:cNvSpPr>
          <p:nvPr/>
        </p:nvSpPr>
        <p:spPr bwMode="auto">
          <a:xfrm>
            <a:off x="3650280" y="855865"/>
            <a:ext cx="921720" cy="652885"/>
          </a:xfrm>
          <a:prstGeom prst="rect">
            <a:avLst/>
          </a:prstGeom>
        </p:spPr>
        <p:txBody>
          <a:bodyPr wrap="none" fromWordArt="1">
            <a:prstTxWarp prst="textPlain">
              <a:avLst>
                <a:gd name="adj" fmla="val 50000"/>
              </a:avLst>
            </a:prstTxWarp>
          </a:bodyPr>
          <a:lstStyle/>
          <a:p>
            <a:pPr algn="ctr"/>
            <a:r>
              <a:rPr lang="en-US" sz="3600" b="1" kern="10" dirty="0" smtClean="0">
                <a:ln w="28575">
                  <a:solidFill>
                    <a:srgbClr val="000000"/>
                  </a:solidFill>
                  <a:round/>
                  <a:headEnd/>
                  <a:tailEnd/>
                </a:ln>
                <a:effectLst>
                  <a:glow rad="63500">
                    <a:srgbClr val="FFFFFF"/>
                  </a:glow>
                </a:effectLst>
                <a:latin typeface="Monotype Corsiva" pitchFamily="66" charset="0"/>
              </a:rPr>
              <a:t>Of A</a:t>
            </a:r>
            <a:endParaRPr lang="en-US" sz="3600" b="1" kern="10" dirty="0">
              <a:ln w="28575">
                <a:solidFill>
                  <a:srgbClr val="000000"/>
                </a:solidFill>
                <a:round/>
                <a:headEnd/>
                <a:tailEnd/>
              </a:ln>
              <a:effectLst>
                <a:glow rad="63500">
                  <a:srgbClr val="FFFFFF"/>
                </a:glow>
              </a:effectLst>
              <a:latin typeface="Monotype Corsiva" pitchFamily="66" charset="0"/>
            </a:endParaRPr>
          </a:p>
        </p:txBody>
      </p:sp>
      <p:sp>
        <p:nvSpPr>
          <p:cNvPr id="40" name="WordArt 18"/>
          <p:cNvSpPr>
            <a:spLocks noChangeArrowheads="1" noChangeShapeType="1" noTextEdit="1"/>
          </p:cNvSpPr>
          <p:nvPr/>
        </p:nvSpPr>
        <p:spPr bwMode="auto">
          <a:xfrm>
            <a:off x="4764024" y="740650"/>
            <a:ext cx="4262955" cy="892175"/>
          </a:xfrm>
          <a:prstGeom prst="rect">
            <a:avLst/>
          </a:prstGeom>
        </p:spPr>
        <p:txBody>
          <a:bodyPr wrap="none" fromWordArt="1">
            <a:prstTxWarp prst="textPlain">
              <a:avLst>
                <a:gd name="adj" fmla="val 50000"/>
              </a:avLst>
            </a:prstTxWarp>
          </a:bodyPr>
          <a:lstStyle/>
          <a:p>
            <a:pPr algn="ctr"/>
            <a:r>
              <a:rPr lang="en-US" sz="3600" b="1" kern="10" dirty="0" smtClean="0">
                <a:ln w="38100">
                  <a:solidFill>
                    <a:srgbClr val="000000"/>
                  </a:solidFill>
                  <a:round/>
                  <a:headEnd/>
                  <a:tailEnd/>
                </a:ln>
                <a:effectLst>
                  <a:glow rad="63500">
                    <a:srgbClr val="FFFFFF"/>
                  </a:glow>
                </a:effectLst>
                <a:latin typeface="Monotype Corsiva" pitchFamily="66" charset="0"/>
              </a:rPr>
              <a:t>Godly Home</a:t>
            </a:r>
            <a:endParaRPr lang="en-US" sz="3600" b="1" kern="10" dirty="0">
              <a:ln w="38100">
                <a:solidFill>
                  <a:srgbClr val="000000"/>
                </a:solidFill>
                <a:round/>
                <a:headEnd/>
                <a:tailEnd/>
              </a:ln>
              <a:effectLst>
                <a:glow rad="63500">
                  <a:srgbClr val="FFFFFF"/>
                </a:glow>
              </a:effectLst>
              <a:latin typeface="Monotype Corsiva" pitchFamily="66" charset="0"/>
            </a:endParaRPr>
          </a:p>
        </p:txBody>
      </p:sp>
      <p:sp>
        <p:nvSpPr>
          <p:cNvPr id="41" name="WordArt 18"/>
          <p:cNvSpPr>
            <a:spLocks noChangeArrowheads="1" noChangeShapeType="1" noTextEdit="1"/>
          </p:cNvSpPr>
          <p:nvPr/>
        </p:nvSpPr>
        <p:spPr bwMode="auto">
          <a:xfrm>
            <a:off x="193830" y="10955"/>
            <a:ext cx="5069460" cy="979940"/>
          </a:xfrm>
          <a:prstGeom prst="rect">
            <a:avLst/>
          </a:prstGeom>
        </p:spPr>
        <p:txBody>
          <a:bodyPr wrap="none" fromWordArt="1">
            <a:prstTxWarp prst="textPlain">
              <a:avLst>
                <a:gd name="adj" fmla="val 50000"/>
              </a:avLst>
            </a:prstTxWarp>
          </a:bodyPr>
          <a:lstStyle/>
          <a:p>
            <a:pPr algn="ctr"/>
            <a:r>
              <a:rPr lang="en-US" sz="3600" b="1" kern="10" dirty="0" smtClean="0">
                <a:ln w="38100">
                  <a:solidFill>
                    <a:srgbClr val="000000"/>
                  </a:solidFill>
                  <a:round/>
                  <a:headEnd/>
                  <a:tailEnd/>
                </a:ln>
                <a:effectLst>
                  <a:glow rad="63500">
                    <a:srgbClr val="FFFFFF"/>
                  </a:glow>
                </a:effectLst>
                <a:latin typeface="Monotype Corsiva" pitchFamily="66" charset="0"/>
              </a:rPr>
              <a:t>The Great Reward </a:t>
            </a:r>
            <a:endParaRPr lang="en-US" sz="3600" b="1" kern="10" dirty="0">
              <a:ln w="38100">
                <a:solidFill>
                  <a:srgbClr val="000000"/>
                </a:solidFill>
                <a:round/>
                <a:headEnd/>
                <a:tailEnd/>
              </a:ln>
              <a:effectLst>
                <a:glow rad="63500">
                  <a:srgbClr val="FFFFFF"/>
                </a:glow>
              </a:effectLst>
              <a:latin typeface="Monotype Corsiva" pitchFamily="66"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1000" fill="hold"/>
                                        <p:tgtEl>
                                          <p:spTgt spid="31"/>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anim calcmode="lin" valueType="num">
                                      <p:cBhvr>
                                        <p:cTn id="38" dur="1000" fill="hold"/>
                                        <p:tgtEl>
                                          <p:spTgt spid="32"/>
                                        </p:tgtEl>
                                        <p:attrNameLst>
                                          <p:attrName>ppt_x</p:attrName>
                                        </p:attrNameLst>
                                      </p:cBhvr>
                                      <p:tavLst>
                                        <p:tav tm="0">
                                          <p:val>
                                            <p:strVal val="#ppt_x"/>
                                          </p:val>
                                        </p:tav>
                                        <p:tav tm="100000">
                                          <p:val>
                                            <p:strVal val="#ppt_x"/>
                                          </p:val>
                                        </p:tav>
                                      </p:tavLst>
                                    </p:anim>
                                    <p:anim calcmode="lin" valueType="num">
                                      <p:cBhvr>
                                        <p:cTn id="39" dur="1000" fill="hold"/>
                                        <p:tgtEl>
                                          <p:spTgt spid="32"/>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1000"/>
                                        <p:tgtEl>
                                          <p:spTgt spid="33"/>
                                        </p:tgtEl>
                                      </p:cBhvr>
                                    </p:animEffect>
                                    <p:anim calcmode="lin" valueType="num">
                                      <p:cBhvr>
                                        <p:cTn id="44" dur="1000" fill="hold"/>
                                        <p:tgtEl>
                                          <p:spTgt spid="33"/>
                                        </p:tgtEl>
                                        <p:attrNameLst>
                                          <p:attrName>ppt_x</p:attrName>
                                        </p:attrNameLst>
                                      </p:cBhvr>
                                      <p:tavLst>
                                        <p:tav tm="0">
                                          <p:val>
                                            <p:strVal val="#ppt_x"/>
                                          </p:val>
                                        </p:tav>
                                        <p:tav tm="100000">
                                          <p:val>
                                            <p:strVal val="#ppt_x"/>
                                          </p:val>
                                        </p:tav>
                                      </p:tavLst>
                                    </p:anim>
                                    <p:anim calcmode="lin" valueType="num">
                                      <p:cBhvr>
                                        <p:cTn id="45" dur="1000" fill="hold"/>
                                        <p:tgtEl>
                                          <p:spTgt spid="33"/>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ntr" presetSubtype="0"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1000"/>
                                        <p:tgtEl>
                                          <p:spTgt spid="34"/>
                                        </p:tgtEl>
                                      </p:cBhvr>
                                    </p:animEffect>
                                    <p:anim calcmode="lin" valueType="num">
                                      <p:cBhvr>
                                        <p:cTn id="50" dur="1000" fill="hold"/>
                                        <p:tgtEl>
                                          <p:spTgt spid="34"/>
                                        </p:tgtEl>
                                        <p:attrNameLst>
                                          <p:attrName>ppt_x</p:attrName>
                                        </p:attrNameLst>
                                      </p:cBhvr>
                                      <p:tavLst>
                                        <p:tav tm="0">
                                          <p:val>
                                            <p:strVal val="#ppt_x"/>
                                          </p:val>
                                        </p:tav>
                                        <p:tav tm="100000">
                                          <p:val>
                                            <p:strVal val="#ppt_x"/>
                                          </p:val>
                                        </p:tav>
                                      </p:tavLst>
                                    </p:anim>
                                    <p:anim calcmode="lin" valueType="num">
                                      <p:cBhvr>
                                        <p:cTn id="51" dur="1000" fill="hold"/>
                                        <p:tgtEl>
                                          <p:spTgt spid="34"/>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7" presetClass="entr" presetSubtype="0"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left)">
                                      <p:cBhvr>
                                        <p:cTn id="71" dur="500"/>
                                        <p:tgtEl>
                                          <p:spTgt spid="23"/>
                                        </p:tgtEl>
                                      </p:cBhvr>
                                    </p:animEffect>
                                  </p:childTnLst>
                                </p:cTn>
                              </p:par>
                            </p:childTnLst>
                          </p:cTn>
                        </p:par>
                        <p:par>
                          <p:cTn id="72" fill="hold">
                            <p:stCondLst>
                              <p:cond delay="500"/>
                            </p:stCondLst>
                            <p:childTnLst>
                              <p:par>
                                <p:cTn id="73" presetID="49" presetClass="entr" presetSubtype="0" decel="10000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fltVal val="0"/>
                                          </p:val>
                                        </p:tav>
                                        <p:tav tm="100000">
                                          <p:val>
                                            <p:strVal val="#ppt_w"/>
                                          </p:val>
                                        </p:tav>
                                      </p:tavLst>
                                    </p:anim>
                                    <p:anim calcmode="lin" valueType="num">
                                      <p:cBhvr>
                                        <p:cTn id="76" dur="500" fill="hold"/>
                                        <p:tgtEl>
                                          <p:spTgt spid="24"/>
                                        </p:tgtEl>
                                        <p:attrNameLst>
                                          <p:attrName>ppt_h</p:attrName>
                                        </p:attrNameLst>
                                      </p:cBhvr>
                                      <p:tavLst>
                                        <p:tav tm="0">
                                          <p:val>
                                            <p:fltVal val="0"/>
                                          </p:val>
                                        </p:tav>
                                        <p:tav tm="100000">
                                          <p:val>
                                            <p:strVal val="#ppt_h"/>
                                          </p:val>
                                        </p:tav>
                                      </p:tavLst>
                                    </p:anim>
                                    <p:anim calcmode="lin" valueType="num">
                                      <p:cBhvr>
                                        <p:cTn id="77" dur="500" fill="hold"/>
                                        <p:tgtEl>
                                          <p:spTgt spid="24"/>
                                        </p:tgtEl>
                                        <p:attrNameLst>
                                          <p:attrName>style.rotation</p:attrName>
                                        </p:attrNameLst>
                                      </p:cBhvr>
                                      <p:tavLst>
                                        <p:tav tm="0">
                                          <p:val>
                                            <p:fltVal val="360"/>
                                          </p:val>
                                        </p:tav>
                                        <p:tav tm="100000">
                                          <p:val>
                                            <p:fltVal val="0"/>
                                          </p:val>
                                        </p:tav>
                                      </p:tavLst>
                                    </p:anim>
                                    <p:animEffect transition="in" filter="fade">
                                      <p:cBhvr>
                                        <p:cTn id="78" dur="500"/>
                                        <p:tgtEl>
                                          <p:spTgt spid="24"/>
                                        </p:tgtEl>
                                      </p:cBhvr>
                                    </p:animEffect>
                                  </p:childTnLst>
                                </p:cTn>
                              </p:par>
                              <p:par>
                                <p:cTn id="79" presetID="49" presetClass="entr" presetSubtype="0" decel="100000"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 calcmode="lin" valueType="num">
                                      <p:cBhvr>
                                        <p:cTn id="83" dur="500" fill="hold"/>
                                        <p:tgtEl>
                                          <p:spTgt spid="25"/>
                                        </p:tgtEl>
                                        <p:attrNameLst>
                                          <p:attrName>style.rotation</p:attrName>
                                        </p:attrNameLst>
                                      </p:cBhvr>
                                      <p:tavLst>
                                        <p:tav tm="0">
                                          <p:val>
                                            <p:fltVal val="360"/>
                                          </p:val>
                                        </p:tav>
                                        <p:tav tm="100000">
                                          <p:val>
                                            <p:fltVal val="0"/>
                                          </p:val>
                                        </p:tav>
                                      </p:tavLst>
                                    </p:anim>
                                    <p:animEffect transition="in" filter="fade">
                                      <p:cBhvr>
                                        <p:cTn id="8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4" grpId="0"/>
      <p:bldP spid="31" grpId="0"/>
      <p:bldP spid="30" grpId="0"/>
      <p:bldP spid="26" grpId="0"/>
      <p:bldP spid="22" grpId="0" animBg="1"/>
      <p:bldP spid="23" grpId="0"/>
      <p:bldP spid="24" grpId="0" animBg="1"/>
      <p:bldP spid="25" grpId="0"/>
      <p:bldP spid="28" grpId="0"/>
      <p:bldP spid="32" grpId="0"/>
      <p:bldP spid="33"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Delay 9"/>
          <p:cNvSpPr/>
          <p:nvPr/>
        </p:nvSpPr>
        <p:spPr>
          <a:xfrm>
            <a:off x="6991515" y="0"/>
            <a:ext cx="2152485" cy="1278320"/>
          </a:xfrm>
          <a:prstGeom prst="flowChartDelay">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p:cNvSpPr/>
          <p:nvPr/>
        </p:nvSpPr>
        <p:spPr>
          <a:xfrm>
            <a:off x="0" y="0"/>
            <a:ext cx="6991515" cy="1278320"/>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05" y="10955"/>
            <a:ext cx="8756340" cy="1255728"/>
          </a:xfrm>
          <a:prstGeom prst="rect">
            <a:avLst/>
          </a:prstGeom>
          <a:noFill/>
        </p:spPr>
        <p:txBody>
          <a:bodyPr wrap="square" rtlCol="0">
            <a:spAutoFit/>
          </a:bodyPr>
          <a:lstStyle/>
          <a:p>
            <a:pPr algn="just">
              <a:lnSpc>
                <a:spcPct val="90000"/>
              </a:lnSpc>
            </a:pPr>
            <a:r>
              <a:rPr lang="en-US" sz="2800" dirty="0" smtClean="0">
                <a:solidFill>
                  <a:schemeClr val="bg1"/>
                </a:solidFill>
                <a:effectLst>
                  <a:glow rad="63500">
                    <a:schemeClr val="tx1">
                      <a:alpha val="40000"/>
                    </a:schemeClr>
                  </a:glow>
                </a:effectLst>
              </a:rPr>
              <a:t>The decline of the home in our culture is very evident and is the concern of many people today, because they recognize the home as the foundation of our society:</a:t>
            </a:r>
            <a:endParaRPr lang="en-US" sz="2800" dirty="0">
              <a:solidFill>
                <a:schemeClr val="bg1"/>
              </a:solidFill>
              <a:effectLst>
                <a:glow rad="63500">
                  <a:schemeClr val="tx1">
                    <a:alpha val="40000"/>
                  </a:schemeClr>
                </a:glow>
              </a:effectLst>
            </a:endParaRPr>
          </a:p>
        </p:txBody>
      </p:sp>
      <p:sp>
        <p:nvSpPr>
          <p:cNvPr id="7" name="Text Box 11"/>
          <p:cNvSpPr txBox="1">
            <a:spLocks noChangeArrowheads="1"/>
          </p:cNvSpPr>
          <p:nvPr/>
        </p:nvSpPr>
        <p:spPr bwMode="auto">
          <a:xfrm>
            <a:off x="193830" y="1289957"/>
            <a:ext cx="8756340" cy="1384995"/>
          </a:xfrm>
          <a:prstGeom prst="rect">
            <a:avLst/>
          </a:prstGeom>
          <a:noFill/>
          <a:ln w="9525">
            <a:noFill/>
            <a:miter lim="800000"/>
            <a:headEnd/>
            <a:tailEnd/>
          </a:ln>
          <a:effectLst/>
        </p:spPr>
        <p:txBody>
          <a:bodyPr wrap="square">
            <a:spAutoFit/>
          </a:bodyPr>
          <a:lstStyle/>
          <a:p>
            <a:pPr marL="341313" indent="-341313" algn="just">
              <a:spcBef>
                <a:spcPct val="50000"/>
              </a:spcBef>
              <a:buFont typeface="Wingdings" pitchFamily="2" charset="2"/>
              <a:buChar char="ü"/>
            </a:pPr>
            <a:r>
              <a:rPr lang="en-US" sz="2800" dirty="0" smtClean="0">
                <a:solidFill>
                  <a:sysClr val="windowText" lastClr="000000"/>
                </a:solidFill>
              </a:rPr>
              <a:t>The very fabric of the home has been assaulted by the divorce rate / living together / homosexual movement which all has undermined the God given home!</a:t>
            </a:r>
            <a:endParaRPr lang="en-US" sz="2800" dirty="0">
              <a:solidFill>
                <a:sysClr val="windowText" lastClr="000000"/>
              </a:solidFill>
            </a:endParaRPr>
          </a:p>
        </p:txBody>
      </p:sp>
      <p:sp>
        <p:nvSpPr>
          <p:cNvPr id="8" name="Text Box 11"/>
          <p:cNvSpPr txBox="1">
            <a:spLocks noChangeArrowheads="1"/>
          </p:cNvSpPr>
          <p:nvPr/>
        </p:nvSpPr>
        <p:spPr bwMode="auto">
          <a:xfrm>
            <a:off x="193830" y="2620080"/>
            <a:ext cx="8756340" cy="1384995"/>
          </a:xfrm>
          <a:prstGeom prst="rect">
            <a:avLst/>
          </a:prstGeom>
          <a:noFill/>
          <a:ln w="9525">
            <a:noFill/>
            <a:miter lim="800000"/>
            <a:headEnd/>
            <a:tailEnd/>
          </a:ln>
          <a:effectLst/>
        </p:spPr>
        <p:txBody>
          <a:bodyPr wrap="square">
            <a:spAutoFit/>
          </a:bodyPr>
          <a:lstStyle/>
          <a:p>
            <a:pPr marL="341313" indent="-341313" algn="just">
              <a:spcBef>
                <a:spcPct val="50000"/>
              </a:spcBef>
              <a:buFont typeface="Wingdings" pitchFamily="2" charset="2"/>
              <a:buChar char="ü"/>
            </a:pPr>
            <a:r>
              <a:rPr lang="en-US" sz="2800" dirty="0" smtClean="0">
                <a:solidFill>
                  <a:sysClr val="windowText" lastClr="000000"/>
                </a:solidFill>
              </a:rPr>
              <a:t>The entertainment industry is an open cesspool to violence, language, sex, and every form of ungodliness that one can imagine and then some! </a:t>
            </a:r>
            <a:endParaRPr lang="en-US" sz="2800" dirty="0">
              <a:solidFill>
                <a:sysClr val="windowText" lastClr="000000"/>
              </a:solidFill>
            </a:endParaRPr>
          </a:p>
        </p:txBody>
      </p:sp>
      <p:sp>
        <p:nvSpPr>
          <p:cNvPr id="11" name="Text Box 11"/>
          <p:cNvSpPr txBox="1">
            <a:spLocks noChangeArrowheads="1"/>
          </p:cNvSpPr>
          <p:nvPr/>
        </p:nvSpPr>
        <p:spPr bwMode="auto">
          <a:xfrm>
            <a:off x="193830" y="3966670"/>
            <a:ext cx="8756340" cy="1384995"/>
          </a:xfrm>
          <a:prstGeom prst="rect">
            <a:avLst/>
          </a:prstGeom>
          <a:noFill/>
          <a:ln w="9525">
            <a:noFill/>
            <a:miter lim="800000"/>
            <a:headEnd/>
            <a:tailEnd/>
          </a:ln>
          <a:effectLst/>
        </p:spPr>
        <p:txBody>
          <a:bodyPr wrap="square">
            <a:spAutoFit/>
          </a:bodyPr>
          <a:lstStyle/>
          <a:p>
            <a:pPr marL="341313" indent="-341313" algn="just">
              <a:spcBef>
                <a:spcPct val="50000"/>
              </a:spcBef>
              <a:buFont typeface="Wingdings" pitchFamily="2" charset="2"/>
              <a:buChar char="ü"/>
            </a:pPr>
            <a:r>
              <a:rPr lang="en-US" sz="2800" dirty="0" smtClean="0">
                <a:solidFill>
                  <a:sysClr val="windowText" lastClr="000000"/>
                </a:solidFill>
              </a:rPr>
              <a:t>The social media is a constant 24/7 exposure (people can’t lay it down) that puts parents and children alike in constant communication with many bad influences! </a:t>
            </a:r>
            <a:endParaRPr lang="en-US" sz="2800" dirty="0">
              <a:solidFill>
                <a:sysClr val="windowText" lastClr="000000"/>
              </a:solidFill>
            </a:endParaRPr>
          </a:p>
        </p:txBody>
      </p:sp>
      <p:sp>
        <p:nvSpPr>
          <p:cNvPr id="12" name="Text Box 11"/>
          <p:cNvSpPr txBox="1">
            <a:spLocks noChangeArrowheads="1"/>
          </p:cNvSpPr>
          <p:nvPr/>
        </p:nvSpPr>
        <p:spPr bwMode="auto">
          <a:xfrm>
            <a:off x="193830" y="5349250"/>
            <a:ext cx="8756340" cy="1384995"/>
          </a:xfrm>
          <a:prstGeom prst="rect">
            <a:avLst/>
          </a:prstGeom>
          <a:noFill/>
          <a:ln w="9525">
            <a:noFill/>
            <a:miter lim="800000"/>
            <a:headEnd/>
            <a:tailEnd/>
          </a:ln>
          <a:effectLst/>
        </p:spPr>
        <p:txBody>
          <a:bodyPr wrap="square">
            <a:spAutoFit/>
          </a:bodyPr>
          <a:lstStyle/>
          <a:p>
            <a:pPr marL="341313" indent="-341313" algn="just">
              <a:spcBef>
                <a:spcPct val="50000"/>
              </a:spcBef>
              <a:buFont typeface="Wingdings" pitchFamily="2" charset="2"/>
              <a:buChar char="ü"/>
            </a:pPr>
            <a:r>
              <a:rPr lang="en-US" sz="2800" dirty="0" smtClean="0">
                <a:solidFill>
                  <a:sysClr val="windowText" lastClr="000000"/>
                </a:solidFill>
              </a:rPr>
              <a:t>The home has become a powder-keg of drugs, alcohol, anger, and materialism; and we wonder why our children look for answers in all the wrong places!</a:t>
            </a:r>
            <a:endParaRPr lang="en-US" sz="2800" dirty="0">
              <a:solidFill>
                <a:sysClr val="windowText" lastClr="00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6" name="Picture 6" descr="http://www.srvrocks.com/srv30.jpg"/>
          <p:cNvPicPr>
            <a:picLocks noChangeAspect="1" noChangeArrowheads="1"/>
          </p:cNvPicPr>
          <p:nvPr/>
        </p:nvPicPr>
        <p:blipFill>
          <a:blip r:embed="rId2" cstate="print"/>
          <a:srcRect/>
          <a:stretch>
            <a:fillRect/>
          </a:stretch>
        </p:blipFill>
        <p:spPr bwMode="auto">
          <a:xfrm>
            <a:off x="0" y="0"/>
            <a:ext cx="2190890" cy="6858000"/>
          </a:xfrm>
          <a:prstGeom prst="rect">
            <a:avLst/>
          </a:prstGeom>
          <a:noFill/>
        </p:spPr>
      </p:pic>
      <p:sp>
        <p:nvSpPr>
          <p:cNvPr id="5" name="Text Box 11"/>
          <p:cNvSpPr txBox="1">
            <a:spLocks noChangeArrowheads="1"/>
          </p:cNvSpPr>
          <p:nvPr/>
        </p:nvSpPr>
        <p:spPr bwMode="auto">
          <a:xfrm>
            <a:off x="2190890" y="356600"/>
            <a:ext cx="6759280" cy="6186309"/>
          </a:xfrm>
          <a:prstGeom prst="rect">
            <a:avLst/>
          </a:prstGeom>
          <a:noFill/>
          <a:ln w="9525">
            <a:noFill/>
            <a:miter lim="800000"/>
            <a:headEnd/>
            <a:tailEnd/>
          </a:ln>
          <a:effectLst/>
        </p:spPr>
        <p:txBody>
          <a:bodyPr wrap="square">
            <a:spAutoFit/>
          </a:bodyPr>
          <a:lstStyle/>
          <a:p>
            <a:pPr algn="just"/>
            <a:r>
              <a:rPr lang="en-US" sz="2400" dirty="0" smtClean="0"/>
              <a:t>“…The thing was, that was the only thing I knew how to do. The only thing I knew how to do, was just try to get by, every day. I wasn’t really learning anything about livin’ life. There was really no information at home. ‘Cause I couldn’t…it was pretty violent at my house, I couldn’t go and ask my dad about things. I couldn’t go ask my dad about school, or about girls or about anything, ‘cause it was...it was pretty much “you’re supposed to know that stuff on your own”…or “just leave me alone.” “Is that your stuff?…get it out of the room”, you know. </a:t>
            </a:r>
          </a:p>
          <a:p>
            <a:pPr algn="just"/>
            <a:endParaRPr lang="en-US" sz="1000" dirty="0" smtClean="0"/>
          </a:p>
          <a:p>
            <a:pPr algn="just"/>
            <a:r>
              <a:rPr lang="en-US" sz="2400" dirty="0" smtClean="0"/>
              <a:t>So I just continued to try to find out things from the kids down the street. That wasn’t the way to really go--I didn’t know that.” </a:t>
            </a:r>
          </a:p>
          <a:p>
            <a:pPr algn="just">
              <a:spcBef>
                <a:spcPct val="50000"/>
              </a:spcBef>
            </a:pPr>
            <a:r>
              <a:rPr lang="en-US" sz="2400" dirty="0" smtClean="0"/>
              <a:t>                             </a:t>
            </a:r>
            <a:r>
              <a:rPr lang="en-US" dirty="0" smtClean="0"/>
              <a:t>- Stevie Ray Vaughan (AA speech) January 3 1990</a:t>
            </a:r>
            <a:endParaRPr lang="en-US" sz="2400" dirty="0" smtClean="0"/>
          </a:p>
        </p:txBody>
      </p:sp>
      <p:sp>
        <p:nvSpPr>
          <p:cNvPr id="4" name="TextBox 3"/>
          <p:cNvSpPr txBox="1"/>
          <p:nvPr/>
        </p:nvSpPr>
        <p:spPr>
          <a:xfrm>
            <a:off x="78614" y="6309375"/>
            <a:ext cx="2035465" cy="461665"/>
          </a:xfrm>
          <a:prstGeom prst="rect">
            <a:avLst/>
          </a:prstGeom>
          <a:noFill/>
        </p:spPr>
        <p:txBody>
          <a:bodyPr wrap="square" rtlCol="0">
            <a:spAutoFit/>
          </a:bodyPr>
          <a:lstStyle/>
          <a:p>
            <a:pPr algn="ctr"/>
            <a:r>
              <a:rPr lang="en-US" sz="2400" b="1" dirty="0" smtClean="0">
                <a:solidFill>
                  <a:schemeClr val="bg1"/>
                </a:solidFill>
                <a:effectLst>
                  <a:glow rad="63500">
                    <a:schemeClr val="tx1">
                      <a:alpha val="40000"/>
                    </a:schemeClr>
                  </a:glow>
                </a:effectLst>
              </a:rPr>
              <a:t>1954-1990</a:t>
            </a:r>
            <a:endParaRPr lang="en-US" sz="2400" b="1" dirty="0">
              <a:solidFill>
                <a:schemeClr val="bg1"/>
              </a:solidFill>
              <a:effectLst>
                <a:glow rad="63500">
                  <a:schemeClr val="tx1">
                    <a:alpha val="40000"/>
                  </a:schemeClr>
                </a:glow>
              </a:effectLst>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Delay 9"/>
          <p:cNvSpPr/>
          <p:nvPr/>
        </p:nvSpPr>
        <p:spPr>
          <a:xfrm>
            <a:off x="6991515" y="0"/>
            <a:ext cx="2152485" cy="1278320"/>
          </a:xfrm>
          <a:prstGeom prst="flowChartDelay">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Process 8"/>
          <p:cNvSpPr/>
          <p:nvPr/>
        </p:nvSpPr>
        <p:spPr>
          <a:xfrm>
            <a:off x="0" y="0"/>
            <a:ext cx="6991515" cy="1278320"/>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805" y="10955"/>
            <a:ext cx="8756340" cy="1255728"/>
          </a:xfrm>
          <a:prstGeom prst="rect">
            <a:avLst/>
          </a:prstGeom>
          <a:noFill/>
        </p:spPr>
        <p:txBody>
          <a:bodyPr wrap="square" rtlCol="0">
            <a:spAutoFit/>
          </a:bodyPr>
          <a:lstStyle/>
          <a:p>
            <a:pPr algn="just">
              <a:lnSpc>
                <a:spcPct val="90000"/>
              </a:lnSpc>
            </a:pPr>
            <a:r>
              <a:rPr lang="en-US" sz="2800" dirty="0" smtClean="0">
                <a:solidFill>
                  <a:schemeClr val="bg1"/>
                </a:solidFill>
                <a:effectLst>
                  <a:glow rad="63500">
                    <a:schemeClr val="tx1">
                      <a:alpha val="40000"/>
                    </a:schemeClr>
                  </a:glow>
                </a:effectLst>
              </a:rPr>
              <a:t>The decline of the home in our culture is very evident and is the concern of many people today, because they recognize the home as the foundation of our society:</a:t>
            </a:r>
            <a:endParaRPr lang="en-US" sz="2800" dirty="0">
              <a:solidFill>
                <a:schemeClr val="bg1"/>
              </a:solidFill>
              <a:effectLst>
                <a:glow rad="63500">
                  <a:schemeClr val="tx1">
                    <a:alpha val="40000"/>
                  </a:schemeClr>
                </a:glow>
              </a:effectLst>
            </a:endParaRPr>
          </a:p>
        </p:txBody>
      </p:sp>
      <p:sp>
        <p:nvSpPr>
          <p:cNvPr id="5" name="Text Box 11"/>
          <p:cNvSpPr txBox="1">
            <a:spLocks noChangeArrowheads="1"/>
          </p:cNvSpPr>
          <p:nvPr/>
        </p:nvSpPr>
        <p:spPr bwMode="auto">
          <a:xfrm>
            <a:off x="193830" y="1289957"/>
            <a:ext cx="8756340" cy="5521512"/>
          </a:xfrm>
          <a:prstGeom prst="rect">
            <a:avLst/>
          </a:prstGeom>
          <a:noFill/>
          <a:ln w="9525">
            <a:noFill/>
            <a:miter lim="800000"/>
            <a:headEnd/>
            <a:tailEnd/>
          </a:ln>
          <a:effectLst/>
        </p:spPr>
        <p:txBody>
          <a:bodyPr wrap="square">
            <a:spAutoFit/>
          </a:bodyPr>
          <a:lstStyle/>
          <a:p>
            <a:pPr>
              <a:lnSpc>
                <a:spcPct val="90000"/>
              </a:lnSpc>
              <a:spcBef>
                <a:spcPct val="50000"/>
              </a:spcBef>
            </a:pPr>
            <a:r>
              <a:rPr lang="en-US" sz="2800" dirty="0" smtClean="0"/>
              <a:t>		    The Numbers on Moral Decline                                                           				  </a:t>
            </a:r>
            <a:r>
              <a:rPr lang="en-US" sz="2000" dirty="0" smtClean="0"/>
              <a:t>By Brent </a:t>
            </a:r>
            <a:r>
              <a:rPr lang="en-US" sz="2000" dirty="0" err="1" smtClean="0"/>
              <a:t>Bozell</a:t>
            </a:r>
            <a:endParaRPr lang="en-US" sz="2000" dirty="0" smtClean="0"/>
          </a:p>
          <a:p>
            <a:pPr algn="just">
              <a:lnSpc>
                <a:spcPct val="90000"/>
              </a:lnSpc>
            </a:pPr>
            <a:r>
              <a:rPr lang="en-US" sz="2800" dirty="0" smtClean="0"/>
              <a:t>	     Parents also need to go beyond teaching morality 	     to living morally. Sadly, this cultural survey shows 	     that while Americans have a great consensus on the importance of classic virtues like truthfulness, thrift, industry and charity, they often fail to follow through. </a:t>
            </a:r>
          </a:p>
          <a:p>
            <a:pPr algn="just">
              <a:lnSpc>
                <a:spcPct val="90000"/>
              </a:lnSpc>
            </a:pPr>
            <a:r>
              <a:rPr lang="en-US" sz="2800" dirty="0" smtClean="0"/>
              <a:t>…America needs a people who do not merely talk about public virtues, but embrace them with passion and humility. Reversing America's moral decline isn't just about the media. It's a daily fight in millions of homes and in billions of daily ethical situations. How much progress could we make by just trying harder to live the virtues so many of us profess to hold dear?</a:t>
            </a:r>
          </a:p>
        </p:txBody>
      </p:sp>
      <p:pic>
        <p:nvPicPr>
          <p:cNvPr id="24581" name="Picture 5"/>
          <p:cNvPicPr>
            <a:picLocks noChangeAspect="1" noChangeArrowheads="1"/>
          </p:cNvPicPr>
          <p:nvPr/>
        </p:nvPicPr>
        <p:blipFill>
          <a:blip r:embed="rId2" cstate="print"/>
          <a:srcRect l="25215" t="41600" r="58720" b="22560"/>
          <a:stretch>
            <a:fillRect/>
          </a:stretch>
        </p:blipFill>
        <p:spPr bwMode="auto">
          <a:xfrm>
            <a:off x="40210" y="1201510"/>
            <a:ext cx="1613010" cy="203546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Manual Operation 12"/>
          <p:cNvSpPr/>
          <p:nvPr/>
        </p:nvSpPr>
        <p:spPr>
          <a:xfrm rot="16200000" flipV="1">
            <a:off x="6051496" y="-1468542"/>
            <a:ext cx="1613010" cy="4572003"/>
          </a:xfrm>
          <a:prstGeom prst="flowChartManualOperation">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Operation 20"/>
          <p:cNvSpPr/>
          <p:nvPr/>
        </p:nvSpPr>
        <p:spPr>
          <a:xfrm rot="16200000">
            <a:off x="1474020" y="-1474019"/>
            <a:ext cx="1623966" cy="4572001"/>
          </a:xfrm>
          <a:prstGeom prst="flowChartManualOperation">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p:cNvSpPr/>
          <p:nvPr/>
        </p:nvSpPr>
        <p:spPr>
          <a:xfrm>
            <a:off x="0" y="1009485"/>
            <a:ext cx="3304635" cy="307240"/>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Delay 14"/>
          <p:cNvSpPr/>
          <p:nvPr/>
        </p:nvSpPr>
        <p:spPr>
          <a:xfrm>
            <a:off x="3189420" y="1009485"/>
            <a:ext cx="268835" cy="307240"/>
          </a:xfrm>
          <a:prstGeom prst="flowChartDelay">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Process 15"/>
          <p:cNvSpPr/>
          <p:nvPr/>
        </p:nvSpPr>
        <p:spPr>
          <a:xfrm>
            <a:off x="5608936" y="318195"/>
            <a:ext cx="3533260" cy="307240"/>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Delay 16"/>
          <p:cNvSpPr/>
          <p:nvPr/>
        </p:nvSpPr>
        <p:spPr>
          <a:xfrm flipH="1">
            <a:off x="5378505" y="318195"/>
            <a:ext cx="268835" cy="307240"/>
          </a:xfrm>
          <a:prstGeom prst="flowChartDelay">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entagon 17"/>
          <p:cNvSpPr/>
          <p:nvPr/>
        </p:nvSpPr>
        <p:spPr>
          <a:xfrm flipH="1">
            <a:off x="3727089" y="1777585"/>
            <a:ext cx="5416907" cy="4531790"/>
          </a:xfrm>
          <a:prstGeom prst="homePlate">
            <a:avLst>
              <a:gd name="adj" fmla="val 2763"/>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418381" y="2200040"/>
            <a:ext cx="4147740" cy="1089529"/>
          </a:xfrm>
          <a:prstGeom prst="rect">
            <a:avLst/>
          </a:prstGeom>
          <a:noFill/>
          <a:ln>
            <a:noFill/>
          </a:ln>
        </p:spPr>
        <p:txBody>
          <a:bodyPr wrap="square" rtlCol="0">
            <a:spAutoFit/>
          </a:bodyPr>
          <a:lstStyle/>
          <a:p>
            <a:pPr marL="514350" indent="-514350">
              <a:lnSpc>
                <a:spcPct val="80000"/>
              </a:lnSpc>
              <a:buFont typeface="Wingdings" pitchFamily="2" charset="2"/>
              <a:buChar char="v"/>
            </a:pPr>
            <a:r>
              <a:rPr lang="en-US" sz="4000" b="1" dirty="0" smtClean="0">
                <a:effectLst>
                  <a:glow rad="63500">
                    <a:srgbClr val="FFFFFF"/>
                  </a:glow>
                </a:effectLst>
              </a:rPr>
              <a:t>The decline of  the home.</a:t>
            </a:r>
            <a:endParaRPr lang="en-US" sz="4000" b="1" dirty="0">
              <a:effectLst>
                <a:glow rad="63500">
                  <a:srgbClr val="FFFFFF"/>
                </a:glow>
              </a:effectLst>
            </a:endParaRPr>
          </a:p>
        </p:txBody>
      </p:sp>
      <p:sp>
        <p:nvSpPr>
          <p:cNvPr id="20" name="TextBox 19"/>
          <p:cNvSpPr txBox="1"/>
          <p:nvPr/>
        </p:nvSpPr>
        <p:spPr>
          <a:xfrm>
            <a:off x="4418380" y="3505810"/>
            <a:ext cx="4186145" cy="1089529"/>
          </a:xfrm>
          <a:prstGeom prst="rect">
            <a:avLst/>
          </a:prstGeom>
          <a:noFill/>
          <a:ln>
            <a:noFill/>
          </a:ln>
        </p:spPr>
        <p:txBody>
          <a:bodyPr wrap="square" rtlCol="0">
            <a:spAutoFit/>
          </a:bodyPr>
          <a:lstStyle/>
          <a:p>
            <a:pPr marL="514350" indent="-514350">
              <a:lnSpc>
                <a:spcPct val="80000"/>
              </a:lnSpc>
              <a:buFont typeface="Wingdings" pitchFamily="2" charset="2"/>
              <a:buChar char="v"/>
            </a:pPr>
            <a:r>
              <a:rPr lang="en-US" sz="4000" b="1" dirty="0" smtClean="0">
                <a:effectLst>
                  <a:glow rad="63500">
                    <a:srgbClr val="FFFFFF"/>
                  </a:glow>
                </a:effectLst>
              </a:rPr>
              <a:t>The home God would have.</a:t>
            </a:r>
            <a:endParaRPr lang="en-US" sz="4000" b="1" dirty="0">
              <a:effectLst>
                <a:glow rad="63500">
                  <a:srgbClr val="FFFFFF"/>
                </a:glow>
              </a:effectLst>
            </a:endParaRPr>
          </a:p>
        </p:txBody>
      </p:sp>
      <p:sp>
        <p:nvSpPr>
          <p:cNvPr id="23" name="WordArt 18"/>
          <p:cNvSpPr>
            <a:spLocks noChangeArrowheads="1" noChangeShapeType="1" noTextEdit="1"/>
          </p:cNvSpPr>
          <p:nvPr/>
        </p:nvSpPr>
        <p:spPr bwMode="auto">
          <a:xfrm>
            <a:off x="3650280" y="855865"/>
            <a:ext cx="921720" cy="652885"/>
          </a:xfrm>
          <a:prstGeom prst="rect">
            <a:avLst/>
          </a:prstGeom>
        </p:spPr>
        <p:txBody>
          <a:bodyPr wrap="none" fromWordArt="1">
            <a:prstTxWarp prst="textPlain">
              <a:avLst>
                <a:gd name="adj" fmla="val 50000"/>
              </a:avLst>
            </a:prstTxWarp>
          </a:bodyPr>
          <a:lstStyle/>
          <a:p>
            <a:pPr algn="ctr"/>
            <a:r>
              <a:rPr lang="en-US" sz="3600" b="1" kern="10" dirty="0" smtClean="0">
                <a:ln w="28575">
                  <a:solidFill>
                    <a:srgbClr val="000000"/>
                  </a:solidFill>
                  <a:round/>
                  <a:headEnd/>
                  <a:tailEnd/>
                </a:ln>
                <a:effectLst>
                  <a:glow rad="63500">
                    <a:srgbClr val="FFFFFF"/>
                  </a:glow>
                </a:effectLst>
                <a:latin typeface="Monotype Corsiva" pitchFamily="66" charset="0"/>
              </a:rPr>
              <a:t>Of A</a:t>
            </a:r>
            <a:endParaRPr lang="en-US" sz="3600" b="1" kern="10" dirty="0">
              <a:ln w="28575">
                <a:solidFill>
                  <a:srgbClr val="000000"/>
                </a:solidFill>
                <a:round/>
                <a:headEnd/>
                <a:tailEnd/>
              </a:ln>
              <a:effectLst>
                <a:glow rad="63500">
                  <a:srgbClr val="FFFFFF"/>
                </a:glow>
              </a:effectLst>
              <a:latin typeface="Monotype Corsiva" pitchFamily="66" charset="0"/>
            </a:endParaRPr>
          </a:p>
        </p:txBody>
      </p:sp>
      <p:sp>
        <p:nvSpPr>
          <p:cNvPr id="24" name="WordArt 18"/>
          <p:cNvSpPr>
            <a:spLocks noChangeArrowheads="1" noChangeShapeType="1" noTextEdit="1"/>
          </p:cNvSpPr>
          <p:nvPr/>
        </p:nvSpPr>
        <p:spPr bwMode="auto">
          <a:xfrm>
            <a:off x="4764024" y="740650"/>
            <a:ext cx="4262955" cy="892175"/>
          </a:xfrm>
          <a:prstGeom prst="rect">
            <a:avLst/>
          </a:prstGeom>
        </p:spPr>
        <p:txBody>
          <a:bodyPr wrap="none" fromWordArt="1">
            <a:prstTxWarp prst="textPlain">
              <a:avLst>
                <a:gd name="adj" fmla="val 50000"/>
              </a:avLst>
            </a:prstTxWarp>
          </a:bodyPr>
          <a:lstStyle/>
          <a:p>
            <a:pPr algn="ctr"/>
            <a:r>
              <a:rPr lang="en-US" sz="3600" b="1" kern="10" dirty="0" smtClean="0">
                <a:ln w="38100">
                  <a:solidFill>
                    <a:srgbClr val="000000"/>
                  </a:solidFill>
                  <a:round/>
                  <a:headEnd/>
                  <a:tailEnd/>
                </a:ln>
                <a:effectLst>
                  <a:glow rad="63500">
                    <a:srgbClr val="FFFFFF"/>
                  </a:glow>
                </a:effectLst>
                <a:latin typeface="Monotype Corsiva" pitchFamily="66" charset="0"/>
              </a:rPr>
              <a:t>Godly Home</a:t>
            </a:r>
            <a:endParaRPr lang="en-US" sz="3600" b="1" kern="10" dirty="0">
              <a:ln w="38100">
                <a:solidFill>
                  <a:srgbClr val="000000"/>
                </a:solidFill>
                <a:round/>
                <a:headEnd/>
                <a:tailEnd/>
              </a:ln>
              <a:effectLst>
                <a:glow rad="63500">
                  <a:srgbClr val="FFFFFF"/>
                </a:glow>
              </a:effectLst>
              <a:latin typeface="Monotype Corsiva" pitchFamily="66" charset="0"/>
            </a:endParaRPr>
          </a:p>
        </p:txBody>
      </p:sp>
      <p:sp>
        <p:nvSpPr>
          <p:cNvPr id="25" name="WordArt 18"/>
          <p:cNvSpPr>
            <a:spLocks noChangeArrowheads="1" noChangeShapeType="1" noTextEdit="1"/>
          </p:cNvSpPr>
          <p:nvPr/>
        </p:nvSpPr>
        <p:spPr bwMode="auto">
          <a:xfrm>
            <a:off x="193830" y="10955"/>
            <a:ext cx="5069460" cy="979940"/>
          </a:xfrm>
          <a:prstGeom prst="rect">
            <a:avLst/>
          </a:prstGeom>
        </p:spPr>
        <p:txBody>
          <a:bodyPr wrap="none" fromWordArt="1">
            <a:prstTxWarp prst="textPlain">
              <a:avLst>
                <a:gd name="adj" fmla="val 50000"/>
              </a:avLst>
            </a:prstTxWarp>
          </a:bodyPr>
          <a:lstStyle/>
          <a:p>
            <a:pPr algn="ctr"/>
            <a:r>
              <a:rPr lang="en-US" sz="3600" b="1" kern="10" dirty="0" smtClean="0">
                <a:ln w="38100">
                  <a:solidFill>
                    <a:srgbClr val="000000"/>
                  </a:solidFill>
                  <a:round/>
                  <a:headEnd/>
                  <a:tailEnd/>
                </a:ln>
                <a:effectLst>
                  <a:glow rad="63500">
                    <a:srgbClr val="FFFFFF"/>
                  </a:glow>
                </a:effectLst>
                <a:latin typeface="Monotype Corsiva" pitchFamily="66" charset="0"/>
              </a:rPr>
              <a:t>The Great Reward </a:t>
            </a:r>
            <a:endParaRPr lang="en-US" sz="3600" b="1" kern="10" dirty="0">
              <a:ln w="38100">
                <a:solidFill>
                  <a:srgbClr val="000000"/>
                </a:solidFill>
                <a:round/>
                <a:headEnd/>
                <a:tailEnd/>
              </a:ln>
              <a:effectLst>
                <a:glow rad="63500">
                  <a:srgbClr val="FFFFFF"/>
                </a:glow>
              </a:effectLst>
              <a:latin typeface="Monotype Corsiva" pitchFamily="66" charset="0"/>
            </a:endParaRPr>
          </a:p>
        </p:txBody>
      </p:sp>
      <p:pic>
        <p:nvPicPr>
          <p:cNvPr id="26" name="Picture 2" descr="http://images.sodahead.com/polls/000874285/easter_and_family_answer_2_xlarge.jpeg"/>
          <p:cNvPicPr>
            <a:picLocks noChangeAspect="1" noChangeArrowheads="1"/>
          </p:cNvPicPr>
          <p:nvPr/>
        </p:nvPicPr>
        <p:blipFill>
          <a:blip r:embed="rId2" cstate="print"/>
          <a:stretch>
            <a:fillRect/>
          </a:stretch>
        </p:blipFill>
        <p:spPr bwMode="auto">
          <a:xfrm>
            <a:off x="78615" y="1739180"/>
            <a:ext cx="3878905" cy="48006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Delay 9"/>
          <p:cNvSpPr/>
          <p:nvPr/>
        </p:nvSpPr>
        <p:spPr>
          <a:xfrm>
            <a:off x="6991515" y="0"/>
            <a:ext cx="2152485" cy="1278320"/>
          </a:xfrm>
          <a:prstGeom prst="flowChartDelay">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p:cNvSpPr/>
          <p:nvPr/>
        </p:nvSpPr>
        <p:spPr>
          <a:xfrm>
            <a:off x="0" y="0"/>
            <a:ext cx="6991515" cy="1278320"/>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05" y="10955"/>
            <a:ext cx="8756340" cy="1255728"/>
          </a:xfrm>
          <a:prstGeom prst="rect">
            <a:avLst/>
          </a:prstGeom>
          <a:noFill/>
          <a:ln>
            <a:noFill/>
          </a:ln>
        </p:spPr>
        <p:txBody>
          <a:bodyPr wrap="square" rtlCol="0">
            <a:spAutoFit/>
          </a:bodyPr>
          <a:lstStyle/>
          <a:p>
            <a:pPr algn="just">
              <a:lnSpc>
                <a:spcPct val="90000"/>
              </a:lnSpc>
            </a:pPr>
            <a:r>
              <a:rPr lang="en-US" sz="2800" dirty="0" smtClean="0">
                <a:solidFill>
                  <a:schemeClr val="bg1"/>
                </a:solidFill>
                <a:effectLst>
                  <a:glow rad="63500">
                    <a:schemeClr val="tx1">
                      <a:alpha val="40000"/>
                    </a:schemeClr>
                  </a:glow>
                </a:effectLst>
              </a:rPr>
              <a:t>The home is created and designed by God, and He has given us the Bible to build and maintain the homes that would bring glory to Him:</a:t>
            </a:r>
            <a:endParaRPr lang="en-US" sz="2800" dirty="0">
              <a:solidFill>
                <a:schemeClr val="bg1"/>
              </a:solidFill>
              <a:effectLst>
                <a:glow rad="63500">
                  <a:schemeClr val="tx1">
                    <a:alpha val="40000"/>
                  </a:schemeClr>
                </a:glow>
              </a:effectLst>
            </a:endParaRPr>
          </a:p>
        </p:txBody>
      </p:sp>
      <p:sp>
        <p:nvSpPr>
          <p:cNvPr id="4" name="Text Box 11"/>
          <p:cNvSpPr txBox="1">
            <a:spLocks noChangeArrowheads="1"/>
          </p:cNvSpPr>
          <p:nvPr/>
        </p:nvSpPr>
        <p:spPr bwMode="auto">
          <a:xfrm>
            <a:off x="193830" y="1289957"/>
            <a:ext cx="8756340" cy="1075807"/>
          </a:xfrm>
          <a:prstGeom prst="rect">
            <a:avLst/>
          </a:prstGeom>
          <a:noFill/>
          <a:ln w="9525">
            <a:noFill/>
            <a:miter lim="800000"/>
            <a:headEnd/>
            <a:tailEnd/>
          </a:ln>
          <a:effectLst/>
        </p:spPr>
        <p:txBody>
          <a:bodyPr wrap="square">
            <a:spAutoFit/>
          </a:bodyPr>
          <a:lstStyle/>
          <a:p>
            <a:pPr algn="just">
              <a:lnSpc>
                <a:spcPct val="75000"/>
              </a:lnSpc>
              <a:spcBef>
                <a:spcPct val="50000"/>
              </a:spcBef>
            </a:pPr>
            <a:r>
              <a:rPr lang="en-US" sz="2800" b="1" dirty="0" smtClean="0">
                <a:solidFill>
                  <a:srgbClr val="FF0000"/>
                </a:solidFill>
              </a:rPr>
              <a:t>THE FOUNDATION </a:t>
            </a:r>
            <a:r>
              <a:rPr lang="en-US" sz="2800" dirty="0" smtClean="0"/>
              <a:t>- Before </a:t>
            </a:r>
            <a:r>
              <a:rPr lang="en-US" sz="2800" dirty="0"/>
              <a:t>a family can be what it should, </a:t>
            </a:r>
            <a:r>
              <a:rPr lang="en-US" sz="2800" dirty="0" smtClean="0"/>
              <a:t>the foundation of that family </a:t>
            </a:r>
            <a:r>
              <a:rPr lang="en-US" sz="2800" dirty="0"/>
              <a:t>needs to understand their </a:t>
            </a:r>
            <a:r>
              <a:rPr lang="en-US" sz="2800" dirty="0" smtClean="0"/>
              <a:t>responsibility, </a:t>
            </a:r>
            <a:r>
              <a:rPr lang="en-US" sz="2800" b="1" dirty="0" smtClean="0"/>
              <a:t>Matthew 19:4-6</a:t>
            </a:r>
            <a:r>
              <a:rPr lang="en-US" sz="2800" dirty="0" smtClean="0"/>
              <a:t>.</a:t>
            </a:r>
            <a:endParaRPr lang="en-US" sz="28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3830" y="202980"/>
            <a:ext cx="8717935" cy="3539430"/>
          </a:xfrm>
          <a:prstGeom prst="rect">
            <a:avLst/>
          </a:prstGeom>
          <a:noFill/>
        </p:spPr>
        <p:txBody>
          <a:bodyPr wrap="square" rtlCol="0">
            <a:spAutoFit/>
          </a:bodyPr>
          <a:lstStyle/>
          <a:p>
            <a:pPr algn="just"/>
            <a:r>
              <a:rPr lang="en-US" sz="2800" b="1" dirty="0" smtClean="0"/>
              <a:t>Matthew 19:4-6 </a:t>
            </a:r>
            <a:r>
              <a:rPr lang="en-US" sz="2800" dirty="0" smtClean="0"/>
              <a:t>- And He answered and said to them, "Have you not read that He who made them at the beginning 'made them male and female,'</a:t>
            </a:r>
          </a:p>
          <a:p>
            <a:pPr algn="just"/>
            <a:r>
              <a:rPr lang="en-US" sz="2800" dirty="0" smtClean="0"/>
              <a:t>5 "and said, 'For this reason a man shall </a:t>
            </a:r>
            <a:r>
              <a:rPr lang="en-US" sz="2800" b="1" dirty="0" smtClean="0">
                <a:solidFill>
                  <a:srgbClr val="FF0000"/>
                </a:solidFill>
              </a:rPr>
              <a:t>leave</a:t>
            </a:r>
            <a:r>
              <a:rPr lang="en-US" sz="2800" dirty="0" smtClean="0"/>
              <a:t> his father and mother and be </a:t>
            </a:r>
            <a:r>
              <a:rPr lang="en-US" sz="2800" b="1" dirty="0" smtClean="0">
                <a:solidFill>
                  <a:srgbClr val="FF0000"/>
                </a:solidFill>
              </a:rPr>
              <a:t>joined</a:t>
            </a:r>
            <a:r>
              <a:rPr lang="en-US" sz="2800" dirty="0" smtClean="0"/>
              <a:t> to his wife, and the two shall </a:t>
            </a:r>
            <a:r>
              <a:rPr lang="en-US" sz="2800" b="1" dirty="0" smtClean="0">
                <a:solidFill>
                  <a:srgbClr val="FF0000"/>
                </a:solidFill>
              </a:rPr>
              <a:t>become one flesh</a:t>
            </a:r>
            <a:r>
              <a:rPr lang="en-US" sz="2800" dirty="0" smtClean="0"/>
              <a:t>'?</a:t>
            </a:r>
          </a:p>
          <a:p>
            <a:pPr algn="just"/>
            <a:r>
              <a:rPr lang="en-US" sz="2800" dirty="0" smtClean="0"/>
              <a:t>6 "So then, they are no longer two but one flesh. Therefore</a:t>
            </a:r>
            <a:r>
              <a:rPr lang="en-US" sz="2800" b="1" dirty="0" smtClean="0"/>
              <a:t> </a:t>
            </a:r>
            <a:r>
              <a:rPr lang="en-US" sz="2800" b="1" dirty="0" smtClean="0">
                <a:solidFill>
                  <a:srgbClr val="FF0000"/>
                </a:solidFill>
              </a:rPr>
              <a:t>what God has joined together, let not man separate."</a:t>
            </a:r>
            <a:endParaRPr lang="en-US" sz="2800" b="1" dirty="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Delay 9"/>
          <p:cNvSpPr/>
          <p:nvPr/>
        </p:nvSpPr>
        <p:spPr>
          <a:xfrm>
            <a:off x="6991515" y="0"/>
            <a:ext cx="2152485" cy="1278320"/>
          </a:xfrm>
          <a:prstGeom prst="flowChartDelay">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p:cNvSpPr/>
          <p:nvPr/>
        </p:nvSpPr>
        <p:spPr>
          <a:xfrm>
            <a:off x="0" y="0"/>
            <a:ext cx="6991515" cy="1278320"/>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11"/>
          <p:cNvSpPr txBox="1">
            <a:spLocks noChangeArrowheads="1"/>
          </p:cNvSpPr>
          <p:nvPr/>
        </p:nvSpPr>
        <p:spPr bwMode="auto">
          <a:xfrm>
            <a:off x="193830" y="1289957"/>
            <a:ext cx="8756340" cy="1075807"/>
          </a:xfrm>
          <a:prstGeom prst="rect">
            <a:avLst/>
          </a:prstGeom>
          <a:noFill/>
          <a:ln w="9525">
            <a:noFill/>
            <a:miter lim="800000"/>
            <a:headEnd/>
            <a:tailEnd/>
          </a:ln>
          <a:effectLst/>
        </p:spPr>
        <p:txBody>
          <a:bodyPr wrap="square">
            <a:spAutoFit/>
          </a:bodyPr>
          <a:lstStyle/>
          <a:p>
            <a:pPr algn="just">
              <a:lnSpc>
                <a:spcPct val="75000"/>
              </a:lnSpc>
              <a:spcBef>
                <a:spcPct val="50000"/>
              </a:spcBef>
            </a:pPr>
            <a:r>
              <a:rPr lang="en-US" sz="2800" b="1" dirty="0" smtClean="0">
                <a:solidFill>
                  <a:srgbClr val="FF0000"/>
                </a:solidFill>
              </a:rPr>
              <a:t>THE FOUNDATION </a:t>
            </a:r>
            <a:r>
              <a:rPr lang="en-US" sz="2800" dirty="0" smtClean="0"/>
              <a:t>- Before </a:t>
            </a:r>
            <a:r>
              <a:rPr lang="en-US" sz="2800" dirty="0"/>
              <a:t>a family can be what it should, </a:t>
            </a:r>
            <a:r>
              <a:rPr lang="en-US" sz="2800" dirty="0" smtClean="0"/>
              <a:t>the foundation of that family </a:t>
            </a:r>
            <a:r>
              <a:rPr lang="en-US" sz="2800" dirty="0"/>
              <a:t>needs to understand their </a:t>
            </a:r>
            <a:r>
              <a:rPr lang="en-US" sz="2800" dirty="0" smtClean="0"/>
              <a:t>responsibility, </a:t>
            </a:r>
            <a:r>
              <a:rPr lang="en-US" sz="2800" b="1" dirty="0" smtClean="0"/>
              <a:t>Matthew 19:4-6</a:t>
            </a:r>
            <a:r>
              <a:rPr lang="en-US" sz="2800" dirty="0" smtClean="0"/>
              <a:t>.</a:t>
            </a:r>
            <a:endParaRPr lang="en-US" sz="2800" dirty="0"/>
          </a:p>
        </p:txBody>
      </p:sp>
      <p:sp>
        <p:nvSpPr>
          <p:cNvPr id="5" name="Text Box 5"/>
          <p:cNvSpPr txBox="1">
            <a:spLocks noChangeArrowheads="1"/>
          </p:cNvSpPr>
          <p:nvPr/>
        </p:nvSpPr>
        <p:spPr bwMode="auto">
          <a:xfrm>
            <a:off x="193830" y="2391598"/>
            <a:ext cx="8756340" cy="1075807"/>
          </a:xfrm>
          <a:prstGeom prst="rect">
            <a:avLst/>
          </a:prstGeom>
          <a:noFill/>
          <a:ln w="9525">
            <a:noFill/>
            <a:miter lim="800000"/>
            <a:headEnd/>
            <a:tailEnd/>
          </a:ln>
          <a:effectLst/>
        </p:spPr>
        <p:txBody>
          <a:bodyPr wrap="square">
            <a:spAutoFit/>
          </a:bodyPr>
          <a:lstStyle/>
          <a:p>
            <a:pPr algn="just">
              <a:lnSpc>
                <a:spcPct val="75000"/>
              </a:lnSpc>
              <a:spcBef>
                <a:spcPct val="50000"/>
              </a:spcBef>
            </a:pPr>
            <a:r>
              <a:rPr lang="en-US" sz="2800" b="1" dirty="0" smtClean="0">
                <a:solidFill>
                  <a:srgbClr val="FF0000"/>
                </a:solidFill>
              </a:rPr>
              <a:t>CHILDREN A BLESSING </a:t>
            </a:r>
            <a:r>
              <a:rPr lang="en-US" sz="2800" dirty="0" smtClean="0"/>
              <a:t>- The </a:t>
            </a:r>
            <a:r>
              <a:rPr lang="en-US" sz="2800" dirty="0"/>
              <a:t>children </a:t>
            </a:r>
            <a:r>
              <a:rPr lang="en-US" sz="2800" dirty="0" smtClean="0"/>
              <a:t>born </a:t>
            </a:r>
            <a:r>
              <a:rPr lang="en-US" sz="2800" dirty="0"/>
              <a:t>into these families are given through God’s great </a:t>
            </a:r>
            <a:r>
              <a:rPr lang="en-US" sz="2800" dirty="0" smtClean="0"/>
              <a:t>blessing, </a:t>
            </a:r>
            <a:r>
              <a:rPr lang="en-US" sz="2800" dirty="0"/>
              <a:t>and should be </a:t>
            </a:r>
            <a:r>
              <a:rPr lang="en-US" sz="2800" dirty="0" smtClean="0"/>
              <a:t>viewed so, </a:t>
            </a:r>
            <a:r>
              <a:rPr lang="en-US" sz="2800" b="1" dirty="0" smtClean="0"/>
              <a:t>Psalm 127:3-5</a:t>
            </a:r>
            <a:r>
              <a:rPr lang="en-US" sz="2800" dirty="0" smtClean="0"/>
              <a:t>. </a:t>
            </a:r>
            <a:endParaRPr lang="en-US" sz="2800" dirty="0"/>
          </a:p>
        </p:txBody>
      </p:sp>
      <p:sp>
        <p:nvSpPr>
          <p:cNvPr id="7" name="TextBox 6"/>
          <p:cNvSpPr txBox="1"/>
          <p:nvPr/>
        </p:nvSpPr>
        <p:spPr>
          <a:xfrm>
            <a:off x="1805" y="10955"/>
            <a:ext cx="8756340" cy="1255728"/>
          </a:xfrm>
          <a:prstGeom prst="rect">
            <a:avLst/>
          </a:prstGeom>
          <a:noFill/>
          <a:ln>
            <a:noFill/>
          </a:ln>
        </p:spPr>
        <p:txBody>
          <a:bodyPr wrap="square" rtlCol="0">
            <a:spAutoFit/>
          </a:bodyPr>
          <a:lstStyle/>
          <a:p>
            <a:pPr algn="just">
              <a:lnSpc>
                <a:spcPct val="90000"/>
              </a:lnSpc>
            </a:pPr>
            <a:r>
              <a:rPr lang="en-US" sz="2800" dirty="0" smtClean="0">
                <a:solidFill>
                  <a:schemeClr val="bg1"/>
                </a:solidFill>
                <a:effectLst>
                  <a:glow rad="63500">
                    <a:schemeClr val="tx1">
                      <a:alpha val="40000"/>
                    </a:schemeClr>
                  </a:glow>
                </a:effectLst>
              </a:rPr>
              <a:t>The home is created and designed by God. He has given us the Bible to build and maintain the homes that would bring glory to Him:</a:t>
            </a:r>
            <a:endParaRPr lang="en-US" sz="2800" dirty="0">
              <a:solidFill>
                <a:schemeClr val="bg1"/>
              </a:solidFill>
              <a:effectLst>
                <a:glow rad="63500">
                  <a:schemeClr val="tx1">
                    <a:alpha val="40000"/>
                  </a:schemeClr>
                </a:glow>
              </a:effectLst>
            </a:endParaRP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515</TotalTime>
  <Words>2495</Words>
  <Application>Microsoft Office PowerPoint</Application>
  <PresentationFormat>On-screen Show (4:3)</PresentationFormat>
  <Paragraphs>128</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 Shepherd</dc:creator>
  <cp:lastModifiedBy>church of Christ</cp:lastModifiedBy>
  <cp:revision>55</cp:revision>
  <dcterms:created xsi:type="dcterms:W3CDTF">2015-03-02T20:21:31Z</dcterms:created>
  <dcterms:modified xsi:type="dcterms:W3CDTF">2016-08-24T01:42:50Z</dcterms:modified>
</cp:coreProperties>
</file>