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96" r:id="rId2"/>
    <p:sldId id="262" r:id="rId3"/>
    <p:sldId id="263" r:id="rId4"/>
    <p:sldId id="315" r:id="rId5"/>
    <p:sldId id="316" r:id="rId6"/>
    <p:sldId id="319" r:id="rId7"/>
    <p:sldId id="320" r:id="rId8"/>
    <p:sldId id="321" r:id="rId9"/>
    <p:sldId id="322" r:id="rId10"/>
    <p:sldId id="323" r:id="rId11"/>
    <p:sldId id="324" r:id="rId12"/>
    <p:sldId id="325" r:id="rId13"/>
    <p:sldId id="276" r:id="rId14"/>
    <p:sldId id="326" r:id="rId15"/>
    <p:sldId id="327" r:id="rId16"/>
    <p:sldId id="280" r:id="rId17"/>
    <p:sldId id="328" r:id="rId18"/>
    <p:sldId id="329" r:id="rId19"/>
    <p:sldId id="330" r:id="rId20"/>
    <p:sldId id="331" r:id="rId21"/>
    <p:sldId id="318"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FF9900"/>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71" d="100"/>
          <a:sy n="71" d="100"/>
        </p:scale>
        <p:origin x="-7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AE6D1E-7965-428C-A25A-0811C72661FA}" type="slidenum">
              <a:rPr lang="en-US"/>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EADA67-95AC-4590-82B9-03DBC0E6674D}"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9879A5-2F98-4B1A-BC7D-ED8CE7DDADBB}"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F75737-20B6-4B3B-A8A0-AFDB64385826}"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A2A8B2-3EF3-4318-8F3C-FDE9960507C4}"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65BBFE-D5C7-4BEB-AE95-2F658C3CD8C6}"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EC1156-DF5D-4256-9C50-64CDB66841DE}"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B8153A-FB5F-42EF-8D32-63112D2132F6}"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42CCBBB-B200-4E24-8BC3-2EBE40573622}"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915A62-5989-4B35-BCEC-A41B6B62B3CE}"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73A38C-9C7E-469A-AD89-639864F0A699}"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5325115-C9B8-4FD2-9706-58B5D224720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esusisprecious.org/images/hell_forever_and_ever.jpg"/>
          <p:cNvPicPr>
            <a:picLocks noChangeAspect="1" noChangeArrowheads="1"/>
          </p:cNvPicPr>
          <p:nvPr/>
        </p:nvPicPr>
        <p:blipFill>
          <a:blip r:embed="rId2" cstate="print">
            <a:lum bright="-20000"/>
          </a:blip>
          <a:srcRect/>
          <a:stretch>
            <a:fillRect/>
          </a:stretch>
        </p:blipFill>
        <p:spPr bwMode="auto">
          <a:xfrm>
            <a:off x="0" y="1"/>
            <a:ext cx="9143999" cy="6858000"/>
          </a:xfrm>
          <a:prstGeom prst="rect">
            <a:avLst/>
          </a:prstGeom>
          <a:noFill/>
        </p:spPr>
      </p:pic>
      <p:sp>
        <p:nvSpPr>
          <p:cNvPr id="3" name="TextBox 2"/>
          <p:cNvSpPr txBox="1"/>
          <p:nvPr/>
        </p:nvSpPr>
        <p:spPr>
          <a:xfrm>
            <a:off x="152400" y="76200"/>
            <a:ext cx="8839200" cy="769441"/>
          </a:xfrm>
          <a:prstGeom prst="rect">
            <a:avLst/>
          </a:prstGeom>
          <a:noFill/>
        </p:spPr>
        <p:txBody>
          <a:bodyPr wrap="square" rtlCol="0">
            <a:spAutoFit/>
          </a:bodyPr>
          <a:lstStyle/>
          <a:p>
            <a:pPr algn="ctr"/>
            <a:r>
              <a:rPr lang="en-US" sz="4400" dirty="0" smtClean="0">
                <a:solidFill>
                  <a:schemeClr val="bg1"/>
                </a:solidFill>
                <a:effectLst>
                  <a:glow rad="63500">
                    <a:srgbClr val="080808"/>
                  </a:glow>
                </a:effectLst>
                <a:latin typeface="Impact" pitchFamily="34" charset="0"/>
              </a:rPr>
              <a:t>Lessons A Lost Man Learned Too Late</a:t>
            </a:r>
            <a:endParaRPr lang="en-US" sz="4400" dirty="0">
              <a:solidFill>
                <a:schemeClr val="bg1"/>
              </a:solidFill>
              <a:effectLst>
                <a:glow rad="63500">
                  <a:srgbClr val="080808"/>
                </a:glow>
              </a:effectLst>
              <a:latin typeface="Impact" pitchFamily="34" charset="0"/>
            </a:endParaRPr>
          </a:p>
        </p:txBody>
      </p:sp>
      <p:sp>
        <p:nvSpPr>
          <p:cNvPr id="4" name="TextBox 3"/>
          <p:cNvSpPr txBox="1"/>
          <p:nvPr/>
        </p:nvSpPr>
        <p:spPr>
          <a:xfrm>
            <a:off x="152400" y="685800"/>
            <a:ext cx="8839200" cy="461665"/>
          </a:xfrm>
          <a:prstGeom prst="rect">
            <a:avLst/>
          </a:prstGeom>
          <a:noFill/>
        </p:spPr>
        <p:txBody>
          <a:bodyPr wrap="square" rtlCol="0">
            <a:spAutoFit/>
          </a:bodyPr>
          <a:lstStyle/>
          <a:p>
            <a:pPr algn="ctr"/>
            <a:r>
              <a:rPr lang="en-US" dirty="0" smtClean="0">
                <a:solidFill>
                  <a:schemeClr val="bg1"/>
                </a:solidFill>
                <a:effectLst>
                  <a:glow rad="63500">
                    <a:srgbClr val="080808"/>
                  </a:glow>
                </a:effectLst>
                <a:latin typeface="Impact" pitchFamily="34" charset="0"/>
              </a:rPr>
              <a:t>Luke 16:19-31</a:t>
            </a:r>
            <a:endParaRPr lang="en-US" dirty="0">
              <a:solidFill>
                <a:schemeClr val="bg1"/>
              </a:solidFill>
              <a:effectLst>
                <a:glow rad="63500">
                  <a:srgbClr val="080808"/>
                </a:glow>
              </a:effectLst>
              <a:latin typeface="Impact"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esusisprecious.org/images/hell_forever_and_ever.jpg"/>
          <p:cNvPicPr>
            <a:picLocks noChangeAspect="1" noChangeArrowheads="1"/>
          </p:cNvPicPr>
          <p:nvPr/>
        </p:nvPicPr>
        <p:blipFill>
          <a:blip r:embed="rId2" cstate="print">
            <a:lum bright="-20000"/>
          </a:blip>
          <a:srcRect/>
          <a:stretch>
            <a:fillRect/>
          </a:stretch>
        </p:blipFill>
        <p:spPr bwMode="auto">
          <a:xfrm>
            <a:off x="0" y="1"/>
            <a:ext cx="9143999" cy="6858000"/>
          </a:xfrm>
          <a:prstGeom prst="rect">
            <a:avLst/>
          </a:prstGeom>
          <a:noFill/>
        </p:spPr>
      </p:pic>
      <p:sp>
        <p:nvSpPr>
          <p:cNvPr id="3" name="TextBox 2"/>
          <p:cNvSpPr txBox="1"/>
          <p:nvPr/>
        </p:nvSpPr>
        <p:spPr>
          <a:xfrm>
            <a:off x="152400" y="76200"/>
            <a:ext cx="8839200" cy="769441"/>
          </a:xfrm>
          <a:prstGeom prst="rect">
            <a:avLst/>
          </a:prstGeom>
          <a:noFill/>
        </p:spPr>
        <p:txBody>
          <a:bodyPr wrap="square" rtlCol="0">
            <a:spAutoFit/>
          </a:bodyPr>
          <a:lstStyle/>
          <a:p>
            <a:pPr algn="ctr"/>
            <a:r>
              <a:rPr lang="en-US" sz="4400" dirty="0" smtClean="0">
                <a:solidFill>
                  <a:schemeClr val="bg1"/>
                </a:solidFill>
                <a:effectLst>
                  <a:glow rad="63500">
                    <a:srgbClr val="080808"/>
                  </a:glow>
                </a:effectLst>
                <a:latin typeface="Impact" pitchFamily="34" charset="0"/>
              </a:rPr>
              <a:t>Lessons A Lost Man Learned Too Late</a:t>
            </a:r>
            <a:endParaRPr lang="en-US" sz="4400" dirty="0">
              <a:solidFill>
                <a:schemeClr val="bg1"/>
              </a:solidFill>
              <a:effectLst>
                <a:glow rad="63500">
                  <a:srgbClr val="080808"/>
                </a:glow>
              </a:effectLst>
              <a:latin typeface="Impact" pitchFamily="34" charset="0"/>
            </a:endParaRPr>
          </a:p>
        </p:txBody>
      </p:sp>
      <p:sp>
        <p:nvSpPr>
          <p:cNvPr id="4" name="TextBox 3"/>
          <p:cNvSpPr txBox="1"/>
          <p:nvPr/>
        </p:nvSpPr>
        <p:spPr>
          <a:xfrm>
            <a:off x="152400" y="685800"/>
            <a:ext cx="8839200" cy="461665"/>
          </a:xfrm>
          <a:prstGeom prst="rect">
            <a:avLst/>
          </a:prstGeom>
          <a:noFill/>
        </p:spPr>
        <p:txBody>
          <a:bodyPr wrap="square" rtlCol="0">
            <a:spAutoFit/>
          </a:bodyPr>
          <a:lstStyle/>
          <a:p>
            <a:pPr algn="ctr"/>
            <a:r>
              <a:rPr lang="en-US" dirty="0" smtClean="0">
                <a:solidFill>
                  <a:schemeClr val="bg1"/>
                </a:solidFill>
                <a:effectLst>
                  <a:glow rad="63500">
                    <a:srgbClr val="080808"/>
                  </a:glow>
                </a:effectLst>
                <a:latin typeface="Impact" pitchFamily="34" charset="0"/>
              </a:rPr>
              <a:t>Luke 16:19-31</a:t>
            </a:r>
            <a:endParaRPr lang="en-US" dirty="0">
              <a:solidFill>
                <a:schemeClr val="bg1"/>
              </a:solidFill>
              <a:effectLst>
                <a:glow rad="63500">
                  <a:srgbClr val="080808"/>
                </a:glow>
              </a:effectLst>
              <a:latin typeface="Impact" pitchFamily="34" charset="0"/>
            </a:endParaRPr>
          </a:p>
        </p:txBody>
      </p:sp>
      <p:sp>
        <p:nvSpPr>
          <p:cNvPr id="5" name="Text Box 20"/>
          <p:cNvSpPr txBox="1">
            <a:spLocks noChangeArrowheads="1"/>
          </p:cNvSpPr>
          <p:nvPr/>
        </p:nvSpPr>
        <p:spPr bwMode="auto">
          <a:xfrm>
            <a:off x="381000" y="13055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The </a:t>
            </a:r>
            <a:r>
              <a:rPr lang="en-US" sz="2800" b="1" dirty="0" smtClean="0">
                <a:solidFill>
                  <a:srgbClr val="FFFF00"/>
                </a:solidFill>
                <a:effectLst>
                  <a:glow rad="63500">
                    <a:srgbClr val="080808"/>
                  </a:glow>
                </a:effectLst>
                <a:latin typeface="Arial" charset="0"/>
              </a:rPr>
              <a:t>True Value </a:t>
            </a:r>
            <a:r>
              <a:rPr lang="en-US" sz="2800" b="1" dirty="0">
                <a:solidFill>
                  <a:srgbClr val="FFFF00"/>
                </a:solidFill>
                <a:effectLst>
                  <a:glow rad="63500">
                    <a:srgbClr val="080808"/>
                  </a:glow>
                </a:effectLst>
                <a:latin typeface="Arial" charset="0"/>
              </a:rPr>
              <a:t>Of Earthly Riches.</a:t>
            </a:r>
          </a:p>
        </p:txBody>
      </p:sp>
      <p:sp>
        <p:nvSpPr>
          <p:cNvPr id="7" name="Text Box 7"/>
          <p:cNvSpPr txBox="1">
            <a:spLocks noChangeArrowheads="1"/>
          </p:cNvSpPr>
          <p:nvPr/>
        </p:nvSpPr>
        <p:spPr bwMode="auto">
          <a:xfrm>
            <a:off x="381000" y="18096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16:19,20-21; </a:t>
            </a:r>
            <a:r>
              <a:rPr lang="en-US" sz="2000" b="1" dirty="0" smtClean="0">
                <a:solidFill>
                  <a:schemeClr val="bg1"/>
                </a:solidFill>
                <a:effectLst>
                  <a:glow rad="63500">
                    <a:srgbClr val="080808"/>
                  </a:glow>
                </a:effectLst>
                <a:latin typeface="Arial" charset="0"/>
              </a:rPr>
              <a:t>Matthew </a:t>
            </a:r>
            <a:r>
              <a:rPr lang="en-US" sz="2000" b="1" dirty="0">
                <a:solidFill>
                  <a:schemeClr val="bg1"/>
                </a:solidFill>
                <a:effectLst>
                  <a:glow rad="63500">
                    <a:srgbClr val="080808"/>
                  </a:glow>
                </a:effectLst>
                <a:latin typeface="Arial" charset="0"/>
              </a:rPr>
              <a:t>16:26; I </a:t>
            </a:r>
            <a:r>
              <a:rPr lang="en-US" sz="2000" b="1" dirty="0" smtClean="0">
                <a:solidFill>
                  <a:schemeClr val="bg1"/>
                </a:solidFill>
                <a:effectLst>
                  <a:glow rad="63500">
                    <a:srgbClr val="080808"/>
                  </a:glow>
                </a:effectLst>
                <a:latin typeface="Arial" charset="0"/>
              </a:rPr>
              <a:t>Timothy 6:10,17-19</a:t>
            </a:r>
            <a:endParaRPr lang="en-US" sz="2000" b="1" dirty="0">
              <a:solidFill>
                <a:srgbClr val="FFFF00"/>
              </a:solidFill>
              <a:effectLst>
                <a:glow rad="63500">
                  <a:srgbClr val="080808"/>
                </a:glow>
              </a:effectLst>
              <a:latin typeface="Arial" charset="0"/>
            </a:endParaRPr>
          </a:p>
        </p:txBody>
      </p:sp>
      <p:sp>
        <p:nvSpPr>
          <p:cNvPr id="8" name="Text Box 3"/>
          <p:cNvSpPr txBox="1">
            <a:spLocks noChangeArrowheads="1"/>
          </p:cNvSpPr>
          <p:nvPr/>
        </p:nvSpPr>
        <p:spPr bwMode="auto">
          <a:xfrm>
            <a:off x="381000" y="25247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a:t>
            </a:r>
            <a:r>
              <a:rPr lang="en-US" sz="2800" b="1" dirty="0" smtClean="0">
                <a:solidFill>
                  <a:srgbClr val="FFFF00"/>
                </a:solidFill>
                <a:effectLst>
                  <a:glow rad="63500">
                    <a:srgbClr val="080808"/>
                  </a:glow>
                </a:effectLst>
                <a:latin typeface="Arial" charset="0"/>
              </a:rPr>
              <a:t>That Torment </a:t>
            </a:r>
            <a:r>
              <a:rPr lang="en-US" sz="2800" b="1" dirty="0">
                <a:solidFill>
                  <a:srgbClr val="FFFF00"/>
                </a:solidFill>
                <a:effectLst>
                  <a:glow rad="63500">
                    <a:srgbClr val="080808"/>
                  </a:glow>
                </a:effectLst>
                <a:latin typeface="Arial" charset="0"/>
              </a:rPr>
              <a:t>Was Real.</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228600" y="152400"/>
            <a:ext cx="8610600" cy="6407908"/>
          </a:xfrm>
          <a:prstGeom prst="rect">
            <a:avLst/>
          </a:prstGeom>
          <a:noFill/>
          <a:ln w="9525">
            <a:noFill/>
            <a:miter lim="800000"/>
            <a:headEnd/>
            <a:tailEnd/>
          </a:ln>
          <a:effectLst/>
        </p:spPr>
        <p:txBody>
          <a:bodyPr>
            <a:spAutoFit/>
          </a:bodyPr>
          <a:lstStyle/>
          <a:p>
            <a:pPr algn="just">
              <a:lnSpc>
                <a:spcPct val="95000"/>
              </a:lnSpc>
            </a:pPr>
            <a:r>
              <a:rPr lang="en-US" b="1" dirty="0" smtClean="0">
                <a:latin typeface="Arial" charset="0"/>
              </a:rPr>
              <a:t>Luke 16:19-31 </a:t>
            </a:r>
            <a:r>
              <a:rPr lang="en-US" dirty="0" smtClean="0">
                <a:latin typeface="Arial" charset="0"/>
              </a:rPr>
              <a:t>- "There </a:t>
            </a:r>
            <a:r>
              <a:rPr lang="en-US" dirty="0">
                <a:latin typeface="Arial" charset="0"/>
              </a:rPr>
              <a:t>was a certain rich man who was clothed in purple and fine linen and fared sumptuously every day.</a:t>
            </a:r>
          </a:p>
          <a:p>
            <a:pPr algn="just">
              <a:lnSpc>
                <a:spcPct val="95000"/>
              </a:lnSpc>
            </a:pPr>
            <a:r>
              <a:rPr lang="en-US" dirty="0">
                <a:latin typeface="Arial" charset="0"/>
              </a:rPr>
              <a:t>20 "But there was a certain beggar named Lazarus, full of sores, who was laid at his gate,</a:t>
            </a:r>
          </a:p>
          <a:p>
            <a:pPr algn="just">
              <a:lnSpc>
                <a:spcPct val="95000"/>
              </a:lnSpc>
            </a:pPr>
            <a:r>
              <a:rPr lang="en-US" dirty="0">
                <a:latin typeface="Arial" charset="0"/>
              </a:rPr>
              <a:t>21 "desiring to be fed with the crumbs which fell from the rich man's table. Moreover the dogs came and licked his sores.</a:t>
            </a:r>
          </a:p>
          <a:p>
            <a:pPr algn="just">
              <a:lnSpc>
                <a:spcPct val="95000"/>
              </a:lnSpc>
            </a:pPr>
            <a:r>
              <a:rPr lang="en-US" dirty="0">
                <a:latin typeface="Arial" charset="0"/>
              </a:rPr>
              <a:t>22 "So it was that the beggar died, and was carried by the angels to Abraham's bosom. </a:t>
            </a:r>
            <a:r>
              <a:rPr lang="en-US" dirty="0">
                <a:solidFill>
                  <a:srgbClr val="FF0000"/>
                </a:solidFill>
                <a:latin typeface="Arial" charset="0"/>
              </a:rPr>
              <a:t>The rich man also died and was buried.</a:t>
            </a:r>
          </a:p>
          <a:p>
            <a:pPr algn="just">
              <a:lnSpc>
                <a:spcPct val="95000"/>
              </a:lnSpc>
            </a:pPr>
            <a:r>
              <a:rPr lang="en-US" dirty="0">
                <a:latin typeface="Arial" charset="0"/>
              </a:rPr>
              <a:t>23 "And </a:t>
            </a:r>
            <a:r>
              <a:rPr lang="en-US" dirty="0">
                <a:solidFill>
                  <a:srgbClr val="FF0000"/>
                </a:solidFill>
                <a:latin typeface="Arial" charset="0"/>
              </a:rPr>
              <a:t>being in torments in Hades, he lifted up his eyes </a:t>
            </a:r>
            <a:r>
              <a:rPr lang="en-US" dirty="0">
                <a:latin typeface="Arial" charset="0"/>
              </a:rPr>
              <a:t>and saw Abraham afar off, and Lazarus in his bosom.</a:t>
            </a:r>
          </a:p>
          <a:p>
            <a:pPr algn="just">
              <a:lnSpc>
                <a:spcPct val="95000"/>
              </a:lnSpc>
            </a:pPr>
            <a:r>
              <a:rPr lang="en-US" dirty="0">
                <a:latin typeface="Arial" charset="0"/>
              </a:rPr>
              <a:t>24 "Then he cried and said, 'Father Abraham, have mercy on me, and send Lazarus that he may dip the tip of his finger in water and cool my tongue; for </a:t>
            </a:r>
            <a:r>
              <a:rPr lang="en-US" dirty="0">
                <a:solidFill>
                  <a:srgbClr val="FF0000"/>
                </a:solidFill>
                <a:latin typeface="Arial" charset="0"/>
              </a:rPr>
              <a:t>I am tormented in this flame.'</a:t>
            </a:r>
          </a:p>
          <a:p>
            <a:pPr algn="just">
              <a:lnSpc>
                <a:spcPct val="95000"/>
              </a:lnSpc>
            </a:pPr>
            <a:r>
              <a:rPr lang="en-US" dirty="0">
                <a:latin typeface="Arial" charset="0"/>
              </a:rPr>
              <a:t>25 "But Abraham said, 'Son, remember that in your lifetime you received your good things, and likewise Lazarus evil things; but now he is comforted and you are tormented..</a:t>
            </a:r>
          </a:p>
        </p:txBody>
      </p:sp>
      <p:sp>
        <p:nvSpPr>
          <p:cNvPr id="4" name="AutoShape 3"/>
          <p:cNvSpPr>
            <a:spLocks noChangeArrowheads="1"/>
          </p:cNvSpPr>
          <p:nvPr/>
        </p:nvSpPr>
        <p:spPr bwMode="auto">
          <a:xfrm>
            <a:off x="3352800" y="1066800"/>
            <a:ext cx="4572000" cy="1295400"/>
          </a:xfrm>
          <a:prstGeom prst="wedgeRectCallout">
            <a:avLst>
              <a:gd name="adj1" fmla="val 34061"/>
              <a:gd name="adj2" fmla="val 102607"/>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chemeClr val="accent4">
                      <a:satMod val="175000"/>
                      <a:alpha val="40000"/>
                    </a:schemeClr>
                  </a:glow>
                </a:effectLst>
                <a:latin typeface="Arial" charset="0"/>
              </a:rPr>
              <a:t>It was no longer something </a:t>
            </a:r>
          </a:p>
          <a:p>
            <a:pPr algn="ctr"/>
            <a:r>
              <a:rPr lang="en-US" b="1">
                <a:solidFill>
                  <a:schemeClr val="bg1"/>
                </a:solidFill>
                <a:effectLst>
                  <a:glow rad="63500">
                    <a:schemeClr val="accent4">
                      <a:satMod val="175000"/>
                      <a:alpha val="40000"/>
                    </a:schemeClr>
                  </a:glow>
                </a:effectLst>
                <a:latin typeface="Arial" charset="0"/>
              </a:rPr>
              <a:t>to be wondered about; </a:t>
            </a:r>
          </a:p>
          <a:p>
            <a:pPr algn="ctr"/>
            <a:r>
              <a:rPr lang="en-US" b="1">
                <a:solidFill>
                  <a:schemeClr val="bg1"/>
                </a:solidFill>
                <a:effectLst>
                  <a:glow rad="63500">
                    <a:schemeClr val="accent4">
                      <a:satMod val="175000"/>
                      <a:alpha val="40000"/>
                    </a:schemeClr>
                  </a:glow>
                </a:effectLst>
                <a:latin typeface="Arial" charset="0"/>
              </a:rPr>
              <a:t>he was there!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28600" y="160338"/>
            <a:ext cx="8610600" cy="5262979"/>
          </a:xfrm>
          <a:prstGeom prst="rect">
            <a:avLst/>
          </a:prstGeom>
          <a:noFill/>
          <a:ln w="9525">
            <a:noFill/>
            <a:miter lim="800000"/>
            <a:headEnd/>
            <a:tailEnd/>
          </a:ln>
          <a:effectLst/>
        </p:spPr>
        <p:txBody>
          <a:bodyPr>
            <a:spAutoFit/>
          </a:bodyPr>
          <a:lstStyle/>
          <a:p>
            <a:pPr algn="just"/>
            <a:r>
              <a:rPr lang="en-US" dirty="0">
                <a:latin typeface="Arial" charset="0"/>
              </a:rPr>
              <a:t>26 'And besides all this, </a:t>
            </a:r>
            <a:r>
              <a:rPr lang="en-US" dirty="0">
                <a:solidFill>
                  <a:srgbClr val="FF0000"/>
                </a:solidFill>
                <a:latin typeface="Arial" charset="0"/>
              </a:rPr>
              <a:t>between us and you there is a great gulf fixed, so that those who want to pass from here to you cannot, nor can those from there pass to us.'</a:t>
            </a:r>
          </a:p>
          <a:p>
            <a:pPr algn="just"/>
            <a:r>
              <a:rPr lang="en-US" dirty="0">
                <a:latin typeface="Arial" charset="0"/>
              </a:rPr>
              <a:t>27 "Then he said, 'I beg you therefore, father, that you would send him to my father's house,</a:t>
            </a:r>
          </a:p>
          <a:p>
            <a:pPr algn="just"/>
            <a:r>
              <a:rPr lang="en-US" dirty="0">
                <a:latin typeface="Arial" charset="0"/>
              </a:rPr>
              <a:t>28 'for I have five brothers, that he may testify to them, lest they also come to this place of torment.'</a:t>
            </a:r>
          </a:p>
          <a:p>
            <a:pPr algn="just"/>
            <a:r>
              <a:rPr lang="en-US" dirty="0">
                <a:latin typeface="Arial" charset="0"/>
              </a:rPr>
              <a:t>29 "Abraham said to him, 'They have Moses and the prophets; let them hear them.'</a:t>
            </a:r>
          </a:p>
          <a:p>
            <a:pPr algn="just"/>
            <a:r>
              <a:rPr lang="en-US" dirty="0">
                <a:latin typeface="Arial" charset="0"/>
              </a:rPr>
              <a:t>30 "And he said, 'No, father Abraham; but if one goes to them from the dead, they will repent.'</a:t>
            </a:r>
          </a:p>
          <a:p>
            <a:pPr algn="just"/>
            <a:r>
              <a:rPr lang="en-US" dirty="0">
                <a:latin typeface="Arial" charset="0"/>
              </a:rPr>
              <a:t>31 "But he said to him, 'If they do not hear Moses and the prophets, neither will they be persuaded though one rise from the dead</a:t>
            </a:r>
            <a:r>
              <a:rPr lang="en-US" dirty="0" smtClean="0">
                <a:latin typeface="Arial" charset="0"/>
              </a:rPr>
              <a:t>.”</a:t>
            </a:r>
            <a:endParaRPr lang="en-US" dirty="0">
              <a:latin typeface="Arial" charset="0"/>
            </a:endParaRPr>
          </a:p>
        </p:txBody>
      </p:sp>
      <p:sp>
        <p:nvSpPr>
          <p:cNvPr id="3" name="AutoShape 3"/>
          <p:cNvSpPr>
            <a:spLocks noChangeArrowheads="1"/>
          </p:cNvSpPr>
          <p:nvPr/>
        </p:nvSpPr>
        <p:spPr bwMode="auto">
          <a:xfrm>
            <a:off x="1600200" y="1981200"/>
            <a:ext cx="4572000" cy="1295400"/>
          </a:xfrm>
          <a:prstGeom prst="wedgeRectCallout">
            <a:avLst>
              <a:gd name="adj1" fmla="val 25956"/>
              <a:gd name="adj2" fmla="val -99891"/>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chemeClr val="accent4">
                      <a:satMod val="175000"/>
                      <a:alpha val="40000"/>
                    </a:schemeClr>
                  </a:glow>
                </a:effectLst>
                <a:latin typeface="Arial" charset="0"/>
              </a:rPr>
              <a:t>This torment was </a:t>
            </a:r>
          </a:p>
          <a:p>
            <a:pPr algn="ctr"/>
            <a:r>
              <a:rPr lang="en-US" b="1">
                <a:solidFill>
                  <a:schemeClr val="bg1"/>
                </a:solidFill>
                <a:effectLst>
                  <a:glow rad="63500">
                    <a:schemeClr val="accent4">
                      <a:satMod val="175000"/>
                      <a:alpha val="40000"/>
                    </a:schemeClr>
                  </a:glow>
                </a:effectLst>
                <a:latin typeface="Arial" charset="0"/>
              </a:rPr>
              <a:t>permanent! </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Text Box 6"/>
          <p:cNvSpPr txBox="1">
            <a:spLocks noChangeArrowheads="1"/>
          </p:cNvSpPr>
          <p:nvPr/>
        </p:nvSpPr>
        <p:spPr bwMode="auto">
          <a:xfrm>
            <a:off x="228600" y="1600200"/>
            <a:ext cx="8686800" cy="1089529"/>
          </a:xfrm>
          <a:prstGeom prst="rect">
            <a:avLst/>
          </a:prstGeom>
          <a:noFill/>
          <a:ln w="9525">
            <a:noFill/>
            <a:miter lim="800000"/>
            <a:headEnd/>
            <a:tailEnd/>
          </a:ln>
          <a:effectLst/>
        </p:spPr>
        <p:txBody>
          <a:bodyPr wrap="square">
            <a:spAutoFit/>
          </a:bodyPr>
          <a:lstStyle/>
          <a:p>
            <a:pPr algn="just">
              <a:lnSpc>
                <a:spcPct val="90000"/>
              </a:lnSpc>
            </a:pPr>
            <a:r>
              <a:rPr lang="en-US" b="1" dirty="0" smtClean="0">
                <a:latin typeface="Arial" charset="0"/>
              </a:rPr>
              <a:t>Matthew 25:41 </a:t>
            </a:r>
            <a:r>
              <a:rPr lang="en-US" dirty="0" smtClean="0">
                <a:latin typeface="Arial" charset="0"/>
              </a:rPr>
              <a:t>- Then He will also say to those on the left hand, </a:t>
            </a:r>
            <a:r>
              <a:rPr lang="en-US" dirty="0" smtClean="0">
                <a:solidFill>
                  <a:srgbClr val="FF0000"/>
                </a:solidFill>
                <a:latin typeface="Arial" charset="0"/>
              </a:rPr>
              <a:t>'Depart from Me, you cursed, into the everlasting fire prepared for the devil and his angels:</a:t>
            </a:r>
            <a:r>
              <a:rPr lang="en-US" dirty="0">
                <a:solidFill>
                  <a:srgbClr val="FFFF00"/>
                </a:solidFill>
                <a:latin typeface="Arial" charset="0"/>
              </a:rPr>
              <a:t>	</a:t>
            </a:r>
          </a:p>
        </p:txBody>
      </p:sp>
      <p:sp>
        <p:nvSpPr>
          <p:cNvPr id="23562" name="Text Box 10"/>
          <p:cNvSpPr txBox="1">
            <a:spLocks noChangeArrowheads="1"/>
          </p:cNvSpPr>
          <p:nvPr/>
        </p:nvSpPr>
        <p:spPr bwMode="auto">
          <a:xfrm>
            <a:off x="228600" y="2819400"/>
            <a:ext cx="8686800" cy="1754326"/>
          </a:xfrm>
          <a:prstGeom prst="rect">
            <a:avLst/>
          </a:prstGeom>
          <a:noFill/>
          <a:ln w="9525">
            <a:noFill/>
            <a:miter lim="800000"/>
            <a:headEnd/>
            <a:tailEnd/>
          </a:ln>
          <a:effectLst/>
        </p:spPr>
        <p:txBody>
          <a:bodyPr wrap="square">
            <a:spAutoFit/>
          </a:bodyPr>
          <a:lstStyle/>
          <a:p>
            <a:pPr algn="just">
              <a:lnSpc>
                <a:spcPct val="90000"/>
              </a:lnSpc>
            </a:pPr>
            <a:r>
              <a:rPr lang="en-US" b="1" dirty="0" smtClean="0">
                <a:latin typeface="Arial" charset="0"/>
              </a:rPr>
              <a:t>Mark 9:44-45 </a:t>
            </a:r>
            <a:r>
              <a:rPr lang="en-US" dirty="0" smtClean="0">
                <a:latin typeface="Arial" charset="0"/>
              </a:rPr>
              <a:t>- </a:t>
            </a:r>
            <a:r>
              <a:rPr lang="en-US" dirty="0" smtClean="0">
                <a:solidFill>
                  <a:srgbClr val="FF0000"/>
                </a:solidFill>
                <a:latin typeface="Arial" charset="0"/>
              </a:rPr>
              <a:t>"where 'Their worm does not die, And the fire is not quenched.‘</a:t>
            </a:r>
          </a:p>
          <a:p>
            <a:pPr algn="just">
              <a:lnSpc>
                <a:spcPct val="90000"/>
              </a:lnSpc>
            </a:pPr>
            <a:r>
              <a:rPr lang="en-US" dirty="0" smtClean="0">
                <a:latin typeface="Arial" charset="0"/>
              </a:rPr>
              <a:t>45 "And if your foot causes you to sin, cut it off. It is better for you to enter life lame, rather than having two feet, to be cast into hell, </a:t>
            </a:r>
            <a:r>
              <a:rPr lang="en-US" dirty="0" smtClean="0">
                <a:solidFill>
                  <a:srgbClr val="FF0000"/>
                </a:solidFill>
                <a:latin typeface="Arial" charset="0"/>
              </a:rPr>
              <a:t>into the fire that shall never be quenched--</a:t>
            </a:r>
            <a:r>
              <a:rPr lang="en-US" dirty="0">
                <a:solidFill>
                  <a:srgbClr val="FFFF00"/>
                </a:solidFill>
                <a:latin typeface="Arial" charset="0"/>
              </a:rPr>
              <a:t>	</a:t>
            </a:r>
          </a:p>
        </p:txBody>
      </p:sp>
      <p:sp>
        <p:nvSpPr>
          <p:cNvPr id="23563" name="Text Box 11"/>
          <p:cNvSpPr txBox="1">
            <a:spLocks noChangeArrowheads="1"/>
          </p:cNvSpPr>
          <p:nvPr/>
        </p:nvSpPr>
        <p:spPr bwMode="auto">
          <a:xfrm>
            <a:off x="228600" y="4724400"/>
            <a:ext cx="8686800" cy="1754326"/>
          </a:xfrm>
          <a:prstGeom prst="rect">
            <a:avLst/>
          </a:prstGeom>
          <a:noFill/>
          <a:ln w="9525">
            <a:noFill/>
            <a:miter lim="800000"/>
            <a:headEnd/>
            <a:tailEnd/>
          </a:ln>
          <a:effectLst/>
        </p:spPr>
        <p:txBody>
          <a:bodyPr wrap="square">
            <a:spAutoFit/>
          </a:bodyPr>
          <a:lstStyle/>
          <a:p>
            <a:pPr algn="just">
              <a:lnSpc>
                <a:spcPct val="90000"/>
              </a:lnSpc>
            </a:pPr>
            <a:r>
              <a:rPr lang="en-US" b="1" dirty="0" smtClean="0">
                <a:latin typeface="Arial" charset="0"/>
              </a:rPr>
              <a:t>II Thessalonians 1:8-9 </a:t>
            </a:r>
            <a:r>
              <a:rPr lang="en-US" dirty="0" smtClean="0">
                <a:latin typeface="Arial" charset="0"/>
              </a:rPr>
              <a:t>- in flaming fire taking vengeance on those who do not know God, and on those who do not obey the gospel of our Lord Jesus Christ.</a:t>
            </a:r>
          </a:p>
          <a:p>
            <a:pPr algn="just">
              <a:lnSpc>
                <a:spcPct val="90000"/>
              </a:lnSpc>
            </a:pPr>
            <a:r>
              <a:rPr lang="en-US" dirty="0" smtClean="0">
                <a:latin typeface="Arial" charset="0"/>
              </a:rPr>
              <a:t>9 These shall be </a:t>
            </a:r>
            <a:r>
              <a:rPr lang="en-US" dirty="0" smtClean="0">
                <a:solidFill>
                  <a:srgbClr val="FF0000"/>
                </a:solidFill>
                <a:latin typeface="Arial" charset="0"/>
              </a:rPr>
              <a:t>punished with everlasting destruction </a:t>
            </a:r>
            <a:r>
              <a:rPr lang="en-US" dirty="0" smtClean="0">
                <a:latin typeface="Arial" charset="0"/>
              </a:rPr>
              <a:t>from the presence of the Lord and from the glory of His power,</a:t>
            </a:r>
            <a:endParaRPr lang="en-US" dirty="0">
              <a:latin typeface="Arial" charset="0"/>
            </a:endParaRPr>
          </a:p>
        </p:txBody>
      </p:sp>
      <p:sp>
        <p:nvSpPr>
          <p:cNvPr id="10" name="Text Box 13"/>
          <p:cNvSpPr txBox="1">
            <a:spLocks noChangeArrowheads="1"/>
          </p:cNvSpPr>
          <p:nvPr/>
        </p:nvSpPr>
        <p:spPr bwMode="auto">
          <a:xfrm>
            <a:off x="228600" y="690670"/>
            <a:ext cx="8686800" cy="757130"/>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lnSpc>
                <a:spcPct val="90000"/>
              </a:lnSpc>
            </a:pPr>
            <a:r>
              <a:rPr lang="en-US" b="1" dirty="0" smtClean="0">
                <a:effectLst>
                  <a:glow rad="63500">
                    <a:schemeClr val="accent3">
                      <a:satMod val="175000"/>
                      <a:alpha val="40000"/>
                    </a:schemeClr>
                  </a:glow>
                </a:effectLst>
                <a:latin typeface="Arial" charset="0"/>
              </a:rPr>
              <a:t>Punishment is eternal it IS NOT </a:t>
            </a:r>
          </a:p>
          <a:p>
            <a:pPr algn="ctr">
              <a:lnSpc>
                <a:spcPct val="90000"/>
              </a:lnSpc>
            </a:pPr>
            <a:r>
              <a:rPr lang="en-US" b="1" dirty="0" smtClean="0">
                <a:effectLst>
                  <a:glow rad="63500">
                    <a:schemeClr val="accent3">
                      <a:satMod val="175000"/>
                      <a:alpha val="40000"/>
                    </a:schemeClr>
                  </a:glow>
                </a:effectLst>
                <a:latin typeface="Arial" charset="0"/>
              </a:rPr>
              <a:t>For a limited time!</a:t>
            </a:r>
            <a:endParaRPr lang="en-US" dirty="0">
              <a:solidFill>
                <a:srgbClr val="FFFF00"/>
              </a:solidFill>
              <a:effectLst>
                <a:glow rad="63500">
                  <a:schemeClr val="accent3">
                    <a:satMod val="175000"/>
                    <a:alpha val="40000"/>
                  </a:schemeClr>
                </a:glow>
              </a:effectLst>
              <a:latin typeface="Arial" charset="0"/>
            </a:endParaRPr>
          </a:p>
        </p:txBody>
      </p:sp>
      <p:sp>
        <p:nvSpPr>
          <p:cNvPr id="11" name="Text Box 3"/>
          <p:cNvSpPr txBox="1">
            <a:spLocks noChangeArrowheads="1"/>
          </p:cNvSpPr>
          <p:nvPr/>
        </p:nvSpPr>
        <p:spPr bwMode="auto">
          <a:xfrm>
            <a:off x="228600" y="152400"/>
            <a:ext cx="8686800" cy="480131"/>
          </a:xfrm>
          <a:prstGeom prst="rect">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lnSpc>
                <a:spcPct val="90000"/>
              </a:lnSpc>
            </a:pPr>
            <a:r>
              <a:rPr lang="en-US" sz="2800" b="1" dirty="0">
                <a:solidFill>
                  <a:schemeClr val="bg1"/>
                </a:solidFill>
                <a:effectLst>
                  <a:glow rad="63500">
                    <a:srgbClr val="080808"/>
                  </a:glow>
                </a:effectLst>
                <a:latin typeface="Arial" charset="0"/>
              </a:rPr>
              <a:t>Important </a:t>
            </a:r>
            <a:r>
              <a:rPr lang="en-US" sz="2800" b="1" dirty="0" smtClean="0">
                <a:solidFill>
                  <a:schemeClr val="bg1"/>
                </a:solidFill>
                <a:effectLst>
                  <a:glow rad="63500">
                    <a:srgbClr val="080808"/>
                  </a:glow>
                </a:effectLst>
                <a:latin typeface="Arial" charset="0"/>
              </a:rPr>
              <a:t>Lessons for us </a:t>
            </a:r>
            <a:r>
              <a:rPr lang="en-US" sz="2800" b="1" dirty="0">
                <a:solidFill>
                  <a:schemeClr val="bg1"/>
                </a:solidFill>
                <a:effectLst>
                  <a:glow rad="63500">
                    <a:srgbClr val="080808"/>
                  </a:glow>
                </a:effectLst>
                <a:latin typeface="Arial" charset="0"/>
              </a:rPr>
              <a:t>to consider...</a:t>
            </a:r>
            <a:endParaRPr lang="en-US" sz="2800" b="1" i="1" dirty="0">
              <a:solidFill>
                <a:schemeClr val="bg1"/>
              </a:solidFill>
              <a:effectLst>
                <a:glow rad="63500">
                  <a:srgbClr val="080808"/>
                </a:glow>
              </a:effectLst>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8"/>
                                        </p:tgtEl>
                                        <p:attrNameLst>
                                          <p:attrName>style.visibility</p:attrName>
                                        </p:attrNameLst>
                                      </p:cBhvr>
                                      <p:to>
                                        <p:strVal val="visible"/>
                                      </p:to>
                                    </p:set>
                                    <p:animEffect transition="in" filter="dissolve">
                                      <p:cBhvr>
                                        <p:cTn id="12" dur="500"/>
                                        <p:tgtEl>
                                          <p:spTgt spid="2355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62"/>
                                        </p:tgtEl>
                                        <p:attrNameLst>
                                          <p:attrName>style.visibility</p:attrName>
                                        </p:attrNameLst>
                                      </p:cBhvr>
                                      <p:to>
                                        <p:strVal val="visible"/>
                                      </p:to>
                                    </p:set>
                                    <p:animEffect transition="in" filter="dissolve">
                                      <p:cBhvr>
                                        <p:cTn id="17" dur="500"/>
                                        <p:tgtEl>
                                          <p:spTgt spid="2356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563"/>
                                        </p:tgtEl>
                                        <p:attrNameLst>
                                          <p:attrName>style.visibility</p:attrName>
                                        </p:attrNameLst>
                                      </p:cBhvr>
                                      <p:to>
                                        <p:strVal val="visible"/>
                                      </p:to>
                                    </p:set>
                                    <p:animEffect transition="in" filter="dissolve">
                                      <p:cBhvr>
                                        <p:cTn id="22" dur="500"/>
                                        <p:tgtEl>
                                          <p:spTgt spid="23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P spid="23562" grpId="0"/>
      <p:bldP spid="23563"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esusisprecious.org/images/hell_forever_and_ever.jpg"/>
          <p:cNvPicPr>
            <a:picLocks noChangeAspect="1" noChangeArrowheads="1"/>
          </p:cNvPicPr>
          <p:nvPr/>
        </p:nvPicPr>
        <p:blipFill>
          <a:blip r:embed="rId2" cstate="print">
            <a:lum bright="-20000"/>
          </a:blip>
          <a:srcRect/>
          <a:stretch>
            <a:fillRect/>
          </a:stretch>
        </p:blipFill>
        <p:spPr bwMode="auto">
          <a:xfrm>
            <a:off x="0" y="1"/>
            <a:ext cx="9143999" cy="6858000"/>
          </a:xfrm>
          <a:prstGeom prst="rect">
            <a:avLst/>
          </a:prstGeom>
          <a:noFill/>
        </p:spPr>
      </p:pic>
      <p:sp>
        <p:nvSpPr>
          <p:cNvPr id="10" name="Text Box 4"/>
          <p:cNvSpPr txBox="1">
            <a:spLocks noChangeArrowheads="1"/>
          </p:cNvSpPr>
          <p:nvPr/>
        </p:nvSpPr>
        <p:spPr bwMode="auto">
          <a:xfrm>
            <a:off x="381000" y="38201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outerShdw blurRad="38100" dist="38100" dir="2700000" algn="tl">
                    <a:srgbClr val="FFFFFF"/>
                  </a:outerShdw>
                </a:effectLst>
                <a:latin typeface="Arial" charset="0"/>
              </a:rPr>
              <a:t>He Learned The </a:t>
            </a:r>
            <a:r>
              <a:rPr lang="en-US" sz="2800" b="1" dirty="0" smtClean="0">
                <a:solidFill>
                  <a:srgbClr val="FFFF00"/>
                </a:solidFill>
                <a:effectLst>
                  <a:glow rad="63500">
                    <a:srgbClr val="080808"/>
                  </a:glow>
                  <a:outerShdw blurRad="38100" dist="38100" dir="2700000" algn="tl">
                    <a:srgbClr val="FFFFFF"/>
                  </a:outerShdw>
                </a:effectLst>
                <a:latin typeface="Arial" charset="0"/>
              </a:rPr>
              <a:t>Need For </a:t>
            </a:r>
            <a:r>
              <a:rPr lang="en-US" sz="2800" b="1" dirty="0">
                <a:solidFill>
                  <a:srgbClr val="FFFF00"/>
                </a:solidFill>
                <a:effectLst>
                  <a:glow rad="63500">
                    <a:srgbClr val="080808"/>
                  </a:glow>
                  <a:outerShdw blurRad="38100" dist="38100" dir="2700000" algn="tl">
                    <a:srgbClr val="FFFFFF"/>
                  </a:outerShdw>
                </a:effectLst>
                <a:latin typeface="Arial" charset="0"/>
              </a:rPr>
              <a:t>Conversion.</a:t>
            </a:r>
            <a:endParaRPr lang="en-US" sz="2800" b="1" dirty="0">
              <a:effectLst>
                <a:glow rad="63500">
                  <a:srgbClr val="080808"/>
                </a:glow>
                <a:outerShdw blurRad="38100" dist="38100" dir="2700000" algn="tl">
                  <a:srgbClr val="FFFFFF"/>
                </a:outerShdw>
              </a:effectLst>
              <a:latin typeface="Arial" charset="0"/>
            </a:endParaRPr>
          </a:p>
        </p:txBody>
      </p:sp>
      <p:sp>
        <p:nvSpPr>
          <p:cNvPr id="3" name="TextBox 2"/>
          <p:cNvSpPr txBox="1"/>
          <p:nvPr/>
        </p:nvSpPr>
        <p:spPr>
          <a:xfrm>
            <a:off x="152400" y="76200"/>
            <a:ext cx="8839200" cy="769441"/>
          </a:xfrm>
          <a:prstGeom prst="rect">
            <a:avLst/>
          </a:prstGeom>
          <a:noFill/>
        </p:spPr>
        <p:txBody>
          <a:bodyPr wrap="square" rtlCol="0">
            <a:spAutoFit/>
          </a:bodyPr>
          <a:lstStyle/>
          <a:p>
            <a:pPr algn="ctr"/>
            <a:r>
              <a:rPr lang="en-US" sz="4400" dirty="0" smtClean="0">
                <a:solidFill>
                  <a:schemeClr val="bg1"/>
                </a:solidFill>
                <a:effectLst>
                  <a:glow rad="63500">
                    <a:srgbClr val="080808"/>
                  </a:glow>
                </a:effectLst>
                <a:latin typeface="Impact" pitchFamily="34" charset="0"/>
              </a:rPr>
              <a:t>Lessons A Lost Man Learned Too Late</a:t>
            </a:r>
            <a:endParaRPr lang="en-US" sz="4400" dirty="0">
              <a:solidFill>
                <a:schemeClr val="bg1"/>
              </a:solidFill>
              <a:effectLst>
                <a:glow rad="63500">
                  <a:srgbClr val="080808"/>
                </a:glow>
              </a:effectLst>
              <a:latin typeface="Impact" pitchFamily="34" charset="0"/>
            </a:endParaRPr>
          </a:p>
        </p:txBody>
      </p:sp>
      <p:sp>
        <p:nvSpPr>
          <p:cNvPr id="4" name="TextBox 3"/>
          <p:cNvSpPr txBox="1"/>
          <p:nvPr/>
        </p:nvSpPr>
        <p:spPr>
          <a:xfrm>
            <a:off x="152400" y="685800"/>
            <a:ext cx="8839200" cy="461665"/>
          </a:xfrm>
          <a:prstGeom prst="rect">
            <a:avLst/>
          </a:prstGeom>
          <a:noFill/>
        </p:spPr>
        <p:txBody>
          <a:bodyPr wrap="square" rtlCol="0">
            <a:spAutoFit/>
          </a:bodyPr>
          <a:lstStyle/>
          <a:p>
            <a:pPr algn="ctr"/>
            <a:r>
              <a:rPr lang="en-US" dirty="0" smtClean="0">
                <a:solidFill>
                  <a:schemeClr val="bg1"/>
                </a:solidFill>
                <a:effectLst>
                  <a:glow rad="63500">
                    <a:srgbClr val="080808"/>
                  </a:glow>
                </a:effectLst>
                <a:latin typeface="Impact" pitchFamily="34" charset="0"/>
              </a:rPr>
              <a:t>Luke 16:19-31</a:t>
            </a:r>
            <a:endParaRPr lang="en-US" dirty="0">
              <a:solidFill>
                <a:schemeClr val="bg1"/>
              </a:solidFill>
              <a:effectLst>
                <a:glow rad="63500">
                  <a:srgbClr val="080808"/>
                </a:glow>
              </a:effectLst>
              <a:latin typeface="Impact" pitchFamily="34" charset="0"/>
            </a:endParaRPr>
          </a:p>
        </p:txBody>
      </p:sp>
      <p:sp>
        <p:nvSpPr>
          <p:cNvPr id="5" name="Text Box 20"/>
          <p:cNvSpPr txBox="1">
            <a:spLocks noChangeArrowheads="1"/>
          </p:cNvSpPr>
          <p:nvPr/>
        </p:nvSpPr>
        <p:spPr bwMode="auto">
          <a:xfrm>
            <a:off x="381000" y="13055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The </a:t>
            </a:r>
            <a:r>
              <a:rPr lang="en-US" sz="2800" b="1" dirty="0" smtClean="0">
                <a:solidFill>
                  <a:srgbClr val="FFFF00"/>
                </a:solidFill>
                <a:effectLst>
                  <a:glow rad="63500">
                    <a:srgbClr val="080808"/>
                  </a:glow>
                </a:effectLst>
                <a:latin typeface="Arial" charset="0"/>
              </a:rPr>
              <a:t>True Value </a:t>
            </a:r>
            <a:r>
              <a:rPr lang="en-US" sz="2800" b="1" dirty="0">
                <a:solidFill>
                  <a:srgbClr val="FFFF00"/>
                </a:solidFill>
                <a:effectLst>
                  <a:glow rad="63500">
                    <a:srgbClr val="080808"/>
                  </a:glow>
                </a:effectLst>
                <a:latin typeface="Arial" charset="0"/>
              </a:rPr>
              <a:t>Of Earthly Riches.</a:t>
            </a:r>
          </a:p>
        </p:txBody>
      </p:sp>
      <p:sp>
        <p:nvSpPr>
          <p:cNvPr id="8" name="Text Box 3"/>
          <p:cNvSpPr txBox="1">
            <a:spLocks noChangeArrowheads="1"/>
          </p:cNvSpPr>
          <p:nvPr/>
        </p:nvSpPr>
        <p:spPr bwMode="auto">
          <a:xfrm>
            <a:off x="381000" y="25247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a:t>
            </a:r>
            <a:r>
              <a:rPr lang="en-US" sz="2800" b="1" dirty="0" smtClean="0">
                <a:solidFill>
                  <a:srgbClr val="FFFF00"/>
                </a:solidFill>
                <a:effectLst>
                  <a:glow rad="63500">
                    <a:srgbClr val="080808"/>
                  </a:glow>
                </a:effectLst>
                <a:latin typeface="Arial" charset="0"/>
              </a:rPr>
              <a:t>That Torment </a:t>
            </a:r>
            <a:r>
              <a:rPr lang="en-US" sz="2800" b="1" dirty="0">
                <a:solidFill>
                  <a:srgbClr val="FFFF00"/>
                </a:solidFill>
                <a:effectLst>
                  <a:glow rad="63500">
                    <a:srgbClr val="080808"/>
                  </a:glow>
                </a:effectLst>
                <a:latin typeface="Arial" charset="0"/>
              </a:rPr>
              <a:t>Was Real.</a:t>
            </a:r>
          </a:p>
        </p:txBody>
      </p:sp>
      <p:sp>
        <p:nvSpPr>
          <p:cNvPr id="9" name="Text Box 8"/>
          <p:cNvSpPr txBox="1">
            <a:spLocks noChangeArrowheads="1"/>
          </p:cNvSpPr>
          <p:nvPr/>
        </p:nvSpPr>
        <p:spPr bwMode="auto">
          <a:xfrm>
            <a:off x="381000" y="30288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16:23-26; </a:t>
            </a:r>
            <a:r>
              <a:rPr lang="en-US" sz="2000" b="1" dirty="0" smtClean="0">
                <a:solidFill>
                  <a:schemeClr val="bg1"/>
                </a:solidFill>
                <a:effectLst>
                  <a:glow rad="63500">
                    <a:srgbClr val="080808"/>
                  </a:glow>
                </a:effectLst>
                <a:latin typeface="Arial" charset="0"/>
              </a:rPr>
              <a:t>Matthew </a:t>
            </a:r>
            <a:r>
              <a:rPr lang="en-US" sz="2000" b="1" dirty="0">
                <a:solidFill>
                  <a:schemeClr val="bg1"/>
                </a:solidFill>
                <a:effectLst>
                  <a:glow rad="63500">
                    <a:srgbClr val="080808"/>
                  </a:glow>
                </a:effectLst>
                <a:latin typeface="Arial" charset="0"/>
              </a:rPr>
              <a:t>25:41; Mark 9:44-45; II </a:t>
            </a:r>
            <a:r>
              <a:rPr lang="en-US" sz="2000" b="1" dirty="0" smtClean="0">
                <a:solidFill>
                  <a:schemeClr val="bg1"/>
                </a:solidFill>
                <a:effectLst>
                  <a:glow rad="63500">
                    <a:srgbClr val="080808"/>
                  </a:glow>
                </a:effectLst>
                <a:latin typeface="Arial" charset="0"/>
              </a:rPr>
              <a:t>Thessalonians </a:t>
            </a:r>
            <a:r>
              <a:rPr lang="en-US" sz="2000" b="1" dirty="0">
                <a:solidFill>
                  <a:schemeClr val="bg1"/>
                </a:solidFill>
                <a:effectLst>
                  <a:glow rad="63500">
                    <a:srgbClr val="080808"/>
                  </a:glow>
                </a:effectLst>
                <a:latin typeface="Arial" charset="0"/>
              </a:rPr>
              <a:t>1:8-9.</a:t>
            </a:r>
          </a:p>
        </p:txBody>
      </p:sp>
      <p:sp>
        <p:nvSpPr>
          <p:cNvPr id="19" name="Text Box 7"/>
          <p:cNvSpPr txBox="1">
            <a:spLocks noChangeArrowheads="1"/>
          </p:cNvSpPr>
          <p:nvPr/>
        </p:nvSpPr>
        <p:spPr bwMode="auto">
          <a:xfrm>
            <a:off x="381000" y="18096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16:19,20-21; </a:t>
            </a:r>
            <a:r>
              <a:rPr lang="en-US" sz="2000" b="1" dirty="0" smtClean="0">
                <a:solidFill>
                  <a:schemeClr val="bg1"/>
                </a:solidFill>
                <a:effectLst>
                  <a:glow rad="63500">
                    <a:srgbClr val="080808"/>
                  </a:glow>
                </a:effectLst>
                <a:latin typeface="Arial" charset="0"/>
              </a:rPr>
              <a:t>Matthew </a:t>
            </a:r>
            <a:r>
              <a:rPr lang="en-US" sz="2000" b="1" dirty="0">
                <a:solidFill>
                  <a:schemeClr val="bg1"/>
                </a:solidFill>
                <a:effectLst>
                  <a:glow rad="63500">
                    <a:srgbClr val="080808"/>
                  </a:glow>
                </a:effectLst>
                <a:latin typeface="Arial" charset="0"/>
              </a:rPr>
              <a:t>16:26; I </a:t>
            </a:r>
            <a:r>
              <a:rPr lang="en-US" sz="2000" b="1" dirty="0" smtClean="0">
                <a:solidFill>
                  <a:schemeClr val="bg1"/>
                </a:solidFill>
                <a:effectLst>
                  <a:glow rad="63500">
                    <a:srgbClr val="080808"/>
                  </a:glow>
                </a:effectLst>
                <a:latin typeface="Arial" charset="0"/>
              </a:rPr>
              <a:t>Timothy 6:10,17-19</a:t>
            </a:r>
            <a:endParaRPr lang="en-US" sz="2000" b="1" dirty="0">
              <a:solidFill>
                <a:srgbClr val="FFFF00"/>
              </a:solidFill>
              <a:effectLst>
                <a:glow rad="63500">
                  <a:srgbClr val="080808"/>
                </a:glow>
              </a:effectLst>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28600" y="160338"/>
            <a:ext cx="8610600" cy="5262979"/>
          </a:xfrm>
          <a:prstGeom prst="rect">
            <a:avLst/>
          </a:prstGeom>
          <a:noFill/>
          <a:ln w="9525">
            <a:noFill/>
            <a:miter lim="800000"/>
            <a:headEnd/>
            <a:tailEnd/>
          </a:ln>
          <a:effectLst/>
        </p:spPr>
        <p:txBody>
          <a:bodyPr>
            <a:spAutoFit/>
          </a:bodyPr>
          <a:lstStyle/>
          <a:p>
            <a:pPr algn="just"/>
            <a:r>
              <a:rPr lang="en-US" dirty="0">
                <a:latin typeface="Arial" charset="0"/>
              </a:rPr>
              <a:t>26 'And besides all this, between us and you there is a great gulf fixed, so that those who want to pass from here to you cannot, nor can those from there pass to us.'</a:t>
            </a:r>
          </a:p>
          <a:p>
            <a:pPr algn="just"/>
            <a:r>
              <a:rPr lang="en-US" dirty="0">
                <a:latin typeface="Arial" charset="0"/>
              </a:rPr>
              <a:t>27 "Then he said, </a:t>
            </a:r>
            <a:r>
              <a:rPr lang="en-US" dirty="0">
                <a:solidFill>
                  <a:srgbClr val="FF0000"/>
                </a:solidFill>
                <a:latin typeface="Arial" charset="0"/>
              </a:rPr>
              <a:t>'I beg you therefore, father, that you would send him to my father's house,</a:t>
            </a:r>
          </a:p>
          <a:p>
            <a:pPr algn="just"/>
            <a:r>
              <a:rPr lang="en-US" dirty="0">
                <a:latin typeface="Arial" charset="0"/>
              </a:rPr>
              <a:t>28 </a:t>
            </a:r>
            <a:r>
              <a:rPr lang="en-US" dirty="0">
                <a:solidFill>
                  <a:srgbClr val="FF0000"/>
                </a:solidFill>
                <a:latin typeface="Arial" charset="0"/>
              </a:rPr>
              <a:t>'for I have five brothers, that he may testify to them, lest they also come to this place of torment.'</a:t>
            </a:r>
          </a:p>
          <a:p>
            <a:pPr algn="just"/>
            <a:r>
              <a:rPr lang="en-US" dirty="0">
                <a:latin typeface="Arial" charset="0"/>
              </a:rPr>
              <a:t>29 "Abraham said to him, 'They have Moses and the prophets; let them hear them.'</a:t>
            </a:r>
          </a:p>
          <a:p>
            <a:pPr algn="just"/>
            <a:r>
              <a:rPr lang="en-US" dirty="0">
                <a:latin typeface="Arial" charset="0"/>
              </a:rPr>
              <a:t>30 "And he said, 'No, father Abraham; but if one goes to them from the dead, </a:t>
            </a:r>
            <a:r>
              <a:rPr lang="en-US" dirty="0">
                <a:solidFill>
                  <a:srgbClr val="FF0000"/>
                </a:solidFill>
                <a:latin typeface="Arial" charset="0"/>
              </a:rPr>
              <a:t>they will repent.'</a:t>
            </a:r>
          </a:p>
          <a:p>
            <a:pPr algn="just"/>
            <a:r>
              <a:rPr lang="en-US" dirty="0">
                <a:latin typeface="Arial" charset="0"/>
              </a:rPr>
              <a:t>31 "But he said to him, 'If they do not hear Moses and the prophets, neither will they be persuaded though one rise from the dead</a:t>
            </a:r>
            <a:r>
              <a:rPr lang="en-US" dirty="0" smtClean="0">
                <a:latin typeface="Arial" charset="0"/>
              </a:rPr>
              <a:t>.”</a:t>
            </a:r>
            <a:endParaRPr lang="en-US" dirty="0">
              <a:latin typeface="Arial" charset="0"/>
            </a:endParaRPr>
          </a:p>
        </p:txBody>
      </p:sp>
      <p:sp>
        <p:nvSpPr>
          <p:cNvPr id="4" name="AutoShape 3"/>
          <p:cNvSpPr>
            <a:spLocks noChangeArrowheads="1"/>
          </p:cNvSpPr>
          <p:nvPr/>
        </p:nvSpPr>
        <p:spPr bwMode="auto">
          <a:xfrm>
            <a:off x="2590800" y="4800600"/>
            <a:ext cx="4724400" cy="1295400"/>
          </a:xfrm>
          <a:prstGeom prst="wedgeRectCallout">
            <a:avLst>
              <a:gd name="adj1" fmla="val -22415"/>
              <a:gd name="adj2" fmla="val -97648"/>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chemeClr val="accent4">
                      <a:satMod val="175000"/>
                      <a:alpha val="40000"/>
                    </a:schemeClr>
                  </a:glow>
                </a:effectLst>
                <a:latin typeface="Arial" charset="0"/>
              </a:rPr>
              <a:t>Changes needed to take place</a:t>
            </a:r>
          </a:p>
          <a:p>
            <a:pPr algn="ctr"/>
            <a:r>
              <a:rPr lang="en-US" b="1">
                <a:solidFill>
                  <a:schemeClr val="bg1"/>
                </a:solidFill>
                <a:effectLst>
                  <a:glow rad="63500">
                    <a:schemeClr val="accent4">
                      <a:satMod val="175000"/>
                      <a:alpha val="40000"/>
                    </a:schemeClr>
                  </a:glow>
                </a:effectLst>
                <a:latin typeface="Arial" charset="0"/>
              </a:rPr>
              <a:t>for the rich man’s family to </a:t>
            </a:r>
          </a:p>
          <a:p>
            <a:pPr algn="ctr"/>
            <a:r>
              <a:rPr lang="en-US" b="1">
                <a:solidFill>
                  <a:schemeClr val="bg1"/>
                </a:solidFill>
                <a:effectLst>
                  <a:glow rad="63500">
                    <a:schemeClr val="accent4">
                      <a:satMod val="175000"/>
                      <a:alpha val="40000"/>
                    </a:schemeClr>
                  </a:glow>
                </a:effectLst>
                <a:latin typeface="Arial" charset="0"/>
              </a:rPr>
              <a:t>avoid his fate!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Text Box 6"/>
          <p:cNvSpPr txBox="1">
            <a:spLocks noChangeArrowheads="1"/>
          </p:cNvSpPr>
          <p:nvPr/>
        </p:nvSpPr>
        <p:spPr bwMode="auto">
          <a:xfrm>
            <a:off x="228600" y="4114800"/>
            <a:ext cx="8686800" cy="1274195"/>
          </a:xfrm>
          <a:prstGeom prst="rect">
            <a:avLst/>
          </a:prstGeom>
          <a:noFill/>
          <a:ln w="9525">
            <a:noFill/>
            <a:miter lim="800000"/>
            <a:headEnd/>
            <a:tailEnd/>
          </a:ln>
          <a:effectLst/>
        </p:spPr>
        <p:txBody>
          <a:bodyPr wrap="square">
            <a:spAutoFit/>
          </a:bodyPr>
          <a:lstStyle/>
          <a:p>
            <a:pPr algn="just">
              <a:lnSpc>
                <a:spcPct val="80000"/>
              </a:lnSpc>
            </a:pPr>
            <a:r>
              <a:rPr lang="en-US" b="1" dirty="0" smtClean="0">
                <a:latin typeface="Arial" charset="0"/>
              </a:rPr>
              <a:t>Acts 26:20 </a:t>
            </a:r>
            <a:r>
              <a:rPr lang="en-US" dirty="0" smtClean="0">
                <a:latin typeface="Arial" charset="0"/>
              </a:rPr>
              <a:t>- "but declared first to those in Damascus and in Jerusalem, and throughout all the region of Judea, and then to the Gentiles, </a:t>
            </a:r>
            <a:r>
              <a:rPr lang="en-US" dirty="0" smtClean="0">
                <a:solidFill>
                  <a:srgbClr val="FF0000"/>
                </a:solidFill>
                <a:latin typeface="Arial" charset="0"/>
              </a:rPr>
              <a:t>that they should repent, turn to God, and do works befitting repentance.-</a:t>
            </a:r>
            <a:endParaRPr lang="en-US" dirty="0">
              <a:solidFill>
                <a:srgbClr val="FF0000"/>
              </a:solidFill>
              <a:latin typeface="Arial" charset="0"/>
            </a:endParaRPr>
          </a:p>
        </p:txBody>
      </p:sp>
      <p:sp>
        <p:nvSpPr>
          <p:cNvPr id="28682" name="Text Box 10"/>
          <p:cNvSpPr txBox="1">
            <a:spLocks noChangeArrowheads="1"/>
          </p:cNvSpPr>
          <p:nvPr/>
        </p:nvSpPr>
        <p:spPr bwMode="auto">
          <a:xfrm>
            <a:off x="228600" y="1524000"/>
            <a:ext cx="8686800" cy="2456057"/>
          </a:xfrm>
          <a:prstGeom prst="rect">
            <a:avLst/>
          </a:prstGeom>
          <a:noFill/>
          <a:ln w="9525">
            <a:noFill/>
            <a:miter lim="800000"/>
            <a:headEnd/>
            <a:tailEnd/>
          </a:ln>
          <a:effectLst/>
        </p:spPr>
        <p:txBody>
          <a:bodyPr wrap="square">
            <a:spAutoFit/>
          </a:bodyPr>
          <a:lstStyle/>
          <a:p>
            <a:pPr algn="just">
              <a:lnSpc>
                <a:spcPct val="80000"/>
              </a:lnSpc>
            </a:pPr>
            <a:r>
              <a:rPr lang="en-US" b="1" dirty="0" smtClean="0">
                <a:latin typeface="Arial" charset="0"/>
              </a:rPr>
              <a:t>Luke 13:1-3 </a:t>
            </a:r>
            <a:r>
              <a:rPr lang="en-US" dirty="0" smtClean="0">
                <a:latin typeface="Arial" charset="0"/>
              </a:rPr>
              <a:t>- There were present at that season some who told Him about the Galileans whose blood Pilate had mingled with their sacrifices.</a:t>
            </a:r>
          </a:p>
          <a:p>
            <a:pPr algn="just">
              <a:lnSpc>
                <a:spcPct val="80000"/>
              </a:lnSpc>
            </a:pPr>
            <a:r>
              <a:rPr lang="en-US" dirty="0" smtClean="0">
                <a:latin typeface="Arial" charset="0"/>
              </a:rPr>
              <a:t>2 And Jesus answered and said to them, "Do you suppose that these Galileans were worse sinners than all other Galileans, because they suffered such things?</a:t>
            </a:r>
          </a:p>
          <a:p>
            <a:pPr algn="just">
              <a:lnSpc>
                <a:spcPct val="80000"/>
              </a:lnSpc>
            </a:pPr>
            <a:r>
              <a:rPr lang="en-US" dirty="0" smtClean="0">
                <a:latin typeface="Arial" charset="0"/>
              </a:rPr>
              <a:t>3 </a:t>
            </a:r>
            <a:r>
              <a:rPr lang="en-US" dirty="0" smtClean="0">
                <a:solidFill>
                  <a:srgbClr val="FF0000"/>
                </a:solidFill>
                <a:latin typeface="Arial" charset="0"/>
              </a:rPr>
              <a:t>"I tell you, no; but unless you repent you will all likewise perish.-.</a:t>
            </a:r>
            <a:endParaRPr lang="en-US" dirty="0">
              <a:solidFill>
                <a:srgbClr val="FF0000"/>
              </a:solidFill>
              <a:latin typeface="Arial" charset="0"/>
            </a:endParaRPr>
          </a:p>
        </p:txBody>
      </p:sp>
      <p:sp>
        <p:nvSpPr>
          <p:cNvPr id="28683" name="Text Box 11"/>
          <p:cNvSpPr txBox="1">
            <a:spLocks noChangeArrowheads="1"/>
          </p:cNvSpPr>
          <p:nvPr/>
        </p:nvSpPr>
        <p:spPr bwMode="auto">
          <a:xfrm>
            <a:off x="228600" y="5486400"/>
            <a:ext cx="8686800" cy="1274195"/>
          </a:xfrm>
          <a:prstGeom prst="rect">
            <a:avLst/>
          </a:prstGeom>
          <a:noFill/>
          <a:ln w="9525">
            <a:noFill/>
            <a:miter lim="800000"/>
            <a:headEnd/>
            <a:tailEnd/>
          </a:ln>
          <a:effectLst/>
        </p:spPr>
        <p:txBody>
          <a:bodyPr wrap="square">
            <a:spAutoFit/>
          </a:bodyPr>
          <a:lstStyle/>
          <a:p>
            <a:pPr algn="just">
              <a:lnSpc>
                <a:spcPct val="80000"/>
              </a:lnSpc>
            </a:pPr>
            <a:r>
              <a:rPr lang="en-US" b="1" dirty="0" smtClean="0">
                <a:latin typeface="Arial" charset="0"/>
              </a:rPr>
              <a:t>Acts 2:38 </a:t>
            </a:r>
            <a:r>
              <a:rPr lang="en-US" dirty="0" smtClean="0">
                <a:latin typeface="Arial" charset="0"/>
              </a:rPr>
              <a:t>- Then Peter said to them, </a:t>
            </a:r>
            <a:r>
              <a:rPr lang="en-US" dirty="0" smtClean="0">
                <a:solidFill>
                  <a:srgbClr val="FF0000"/>
                </a:solidFill>
                <a:latin typeface="Arial" charset="0"/>
              </a:rPr>
              <a:t>"Repent, and let every one of you be baptized in the name of Jesus Christ for the remission of sins; </a:t>
            </a:r>
            <a:r>
              <a:rPr lang="en-US" dirty="0" smtClean="0">
                <a:latin typeface="Arial" charset="0"/>
              </a:rPr>
              <a:t>and you shall receive the gift of the Holy Spirit.</a:t>
            </a:r>
            <a:r>
              <a:rPr lang="en-US" dirty="0">
                <a:latin typeface="Arial" charset="0"/>
              </a:rPr>
              <a:t>					</a:t>
            </a:r>
          </a:p>
        </p:txBody>
      </p:sp>
      <p:sp>
        <p:nvSpPr>
          <p:cNvPr id="10" name="Text Box 13"/>
          <p:cNvSpPr txBox="1">
            <a:spLocks noChangeArrowheads="1"/>
          </p:cNvSpPr>
          <p:nvPr/>
        </p:nvSpPr>
        <p:spPr bwMode="auto">
          <a:xfrm>
            <a:off x="228600" y="690670"/>
            <a:ext cx="8686800" cy="757130"/>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lnSpc>
                <a:spcPct val="90000"/>
              </a:lnSpc>
            </a:pPr>
            <a:r>
              <a:rPr lang="en-US" b="1" dirty="0" smtClean="0">
                <a:effectLst>
                  <a:glow rad="63500">
                    <a:schemeClr val="accent3">
                      <a:satMod val="175000"/>
                      <a:alpha val="40000"/>
                    </a:schemeClr>
                  </a:glow>
                </a:effectLst>
                <a:latin typeface="Arial" charset="0"/>
              </a:rPr>
              <a:t>We learn that repentance IS NOT </a:t>
            </a:r>
          </a:p>
          <a:p>
            <a:pPr algn="ctr">
              <a:lnSpc>
                <a:spcPct val="90000"/>
              </a:lnSpc>
            </a:pPr>
            <a:r>
              <a:rPr lang="en-US" b="1" dirty="0" smtClean="0">
                <a:effectLst>
                  <a:glow rad="63500">
                    <a:schemeClr val="accent3">
                      <a:satMod val="175000"/>
                      <a:alpha val="40000"/>
                    </a:schemeClr>
                  </a:glow>
                </a:effectLst>
                <a:latin typeface="Arial" charset="0"/>
              </a:rPr>
              <a:t>continuing to live the way I want!</a:t>
            </a:r>
            <a:endParaRPr lang="en-US" dirty="0">
              <a:solidFill>
                <a:srgbClr val="FFFF00"/>
              </a:solidFill>
              <a:effectLst>
                <a:glow rad="63500">
                  <a:schemeClr val="accent3">
                    <a:satMod val="175000"/>
                    <a:alpha val="40000"/>
                  </a:schemeClr>
                </a:glow>
              </a:effectLst>
              <a:latin typeface="Arial" charset="0"/>
            </a:endParaRPr>
          </a:p>
        </p:txBody>
      </p:sp>
      <p:sp>
        <p:nvSpPr>
          <p:cNvPr id="11" name="Text Box 3"/>
          <p:cNvSpPr txBox="1">
            <a:spLocks noChangeArrowheads="1"/>
          </p:cNvSpPr>
          <p:nvPr/>
        </p:nvSpPr>
        <p:spPr bwMode="auto">
          <a:xfrm>
            <a:off x="228600" y="152400"/>
            <a:ext cx="8686800" cy="480131"/>
          </a:xfrm>
          <a:prstGeom prst="rect">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lnSpc>
                <a:spcPct val="90000"/>
              </a:lnSpc>
            </a:pPr>
            <a:r>
              <a:rPr lang="en-US" sz="2800" b="1" dirty="0">
                <a:solidFill>
                  <a:schemeClr val="bg1"/>
                </a:solidFill>
                <a:effectLst>
                  <a:glow rad="63500">
                    <a:srgbClr val="080808"/>
                  </a:glow>
                </a:effectLst>
                <a:latin typeface="Arial" charset="0"/>
              </a:rPr>
              <a:t>Important </a:t>
            </a:r>
            <a:r>
              <a:rPr lang="en-US" sz="2800" b="1" dirty="0" smtClean="0">
                <a:solidFill>
                  <a:schemeClr val="bg1"/>
                </a:solidFill>
                <a:effectLst>
                  <a:glow rad="63500">
                    <a:srgbClr val="080808"/>
                  </a:glow>
                </a:effectLst>
                <a:latin typeface="Arial" charset="0"/>
              </a:rPr>
              <a:t>Lessons for us </a:t>
            </a:r>
            <a:r>
              <a:rPr lang="en-US" sz="2800" b="1" dirty="0">
                <a:solidFill>
                  <a:schemeClr val="bg1"/>
                </a:solidFill>
                <a:effectLst>
                  <a:glow rad="63500">
                    <a:srgbClr val="080808"/>
                  </a:glow>
                </a:effectLst>
                <a:latin typeface="Arial" charset="0"/>
              </a:rPr>
              <a:t>to consider...</a:t>
            </a:r>
            <a:endParaRPr lang="en-US" sz="2800" b="1" i="1" dirty="0">
              <a:solidFill>
                <a:schemeClr val="bg1"/>
              </a:solidFill>
              <a:effectLst>
                <a:glow rad="63500">
                  <a:srgbClr val="080808"/>
                </a:glow>
              </a:effectLst>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82"/>
                                        </p:tgtEl>
                                        <p:attrNameLst>
                                          <p:attrName>style.visibility</p:attrName>
                                        </p:attrNameLst>
                                      </p:cBhvr>
                                      <p:to>
                                        <p:strVal val="visible"/>
                                      </p:to>
                                    </p:set>
                                    <p:animEffect transition="in" filter="dissolve">
                                      <p:cBhvr>
                                        <p:cTn id="12" dur="500"/>
                                        <p:tgtEl>
                                          <p:spTgt spid="2868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8"/>
                                        </p:tgtEl>
                                        <p:attrNameLst>
                                          <p:attrName>style.visibility</p:attrName>
                                        </p:attrNameLst>
                                      </p:cBhvr>
                                      <p:to>
                                        <p:strVal val="visible"/>
                                      </p:to>
                                    </p:set>
                                    <p:animEffect transition="in" filter="dissolve">
                                      <p:cBhvr>
                                        <p:cTn id="17" dur="500"/>
                                        <p:tgtEl>
                                          <p:spTgt spid="2867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83"/>
                                        </p:tgtEl>
                                        <p:attrNameLst>
                                          <p:attrName>style.visibility</p:attrName>
                                        </p:attrNameLst>
                                      </p:cBhvr>
                                      <p:to>
                                        <p:strVal val="visible"/>
                                      </p:to>
                                    </p:set>
                                    <p:animEffect transition="in" filter="dissolve">
                                      <p:cBhvr>
                                        <p:cTn id="22" dur="500"/>
                                        <p:tgtEl>
                                          <p:spTgt spid="28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p:bldP spid="28682" grpId="0"/>
      <p:bldP spid="28683" grpId="0"/>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esusisprecious.org/images/hell_forever_and_ever.jpg"/>
          <p:cNvPicPr>
            <a:picLocks noChangeAspect="1" noChangeArrowheads="1"/>
          </p:cNvPicPr>
          <p:nvPr/>
        </p:nvPicPr>
        <p:blipFill>
          <a:blip r:embed="rId2" cstate="print">
            <a:lum bright="-20000"/>
          </a:blip>
          <a:srcRect/>
          <a:stretch>
            <a:fillRect/>
          </a:stretch>
        </p:blipFill>
        <p:spPr bwMode="auto">
          <a:xfrm>
            <a:off x="0" y="1"/>
            <a:ext cx="9143999" cy="6858000"/>
          </a:xfrm>
          <a:prstGeom prst="rect">
            <a:avLst/>
          </a:prstGeom>
          <a:noFill/>
        </p:spPr>
      </p:pic>
      <p:sp>
        <p:nvSpPr>
          <p:cNvPr id="10" name="Text Box 4"/>
          <p:cNvSpPr txBox="1">
            <a:spLocks noChangeArrowheads="1"/>
          </p:cNvSpPr>
          <p:nvPr/>
        </p:nvSpPr>
        <p:spPr bwMode="auto">
          <a:xfrm>
            <a:off x="381000" y="38201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outerShdw blurRad="38100" dist="38100" dir="2700000" algn="tl">
                    <a:srgbClr val="FFFFFF"/>
                  </a:outerShdw>
                </a:effectLst>
                <a:latin typeface="Arial" charset="0"/>
              </a:rPr>
              <a:t>He Learned The </a:t>
            </a:r>
            <a:r>
              <a:rPr lang="en-US" sz="2800" b="1" dirty="0" smtClean="0">
                <a:solidFill>
                  <a:srgbClr val="FFFF00"/>
                </a:solidFill>
                <a:effectLst>
                  <a:glow rad="63500">
                    <a:srgbClr val="080808"/>
                  </a:glow>
                  <a:outerShdw blurRad="38100" dist="38100" dir="2700000" algn="tl">
                    <a:srgbClr val="FFFFFF"/>
                  </a:outerShdw>
                </a:effectLst>
                <a:latin typeface="Arial" charset="0"/>
              </a:rPr>
              <a:t>Need For </a:t>
            </a:r>
            <a:r>
              <a:rPr lang="en-US" sz="2800" b="1" dirty="0">
                <a:solidFill>
                  <a:srgbClr val="FFFF00"/>
                </a:solidFill>
                <a:effectLst>
                  <a:glow rad="63500">
                    <a:srgbClr val="080808"/>
                  </a:glow>
                  <a:outerShdw blurRad="38100" dist="38100" dir="2700000" algn="tl">
                    <a:srgbClr val="FFFFFF"/>
                  </a:outerShdw>
                </a:effectLst>
                <a:latin typeface="Arial" charset="0"/>
              </a:rPr>
              <a:t>Conversion.</a:t>
            </a:r>
            <a:endParaRPr lang="en-US" sz="2800" b="1" dirty="0">
              <a:effectLst>
                <a:glow rad="63500">
                  <a:srgbClr val="080808"/>
                </a:glow>
                <a:outerShdw blurRad="38100" dist="38100" dir="2700000" algn="tl">
                  <a:srgbClr val="FFFFFF"/>
                </a:outerShdw>
              </a:effectLst>
              <a:latin typeface="Arial" charset="0"/>
            </a:endParaRPr>
          </a:p>
        </p:txBody>
      </p:sp>
      <p:sp>
        <p:nvSpPr>
          <p:cNvPr id="3" name="TextBox 2"/>
          <p:cNvSpPr txBox="1"/>
          <p:nvPr/>
        </p:nvSpPr>
        <p:spPr>
          <a:xfrm>
            <a:off x="152400" y="76200"/>
            <a:ext cx="8839200" cy="769441"/>
          </a:xfrm>
          <a:prstGeom prst="rect">
            <a:avLst/>
          </a:prstGeom>
          <a:noFill/>
        </p:spPr>
        <p:txBody>
          <a:bodyPr wrap="square" rtlCol="0">
            <a:spAutoFit/>
          </a:bodyPr>
          <a:lstStyle/>
          <a:p>
            <a:pPr algn="ctr"/>
            <a:r>
              <a:rPr lang="en-US" sz="4400" dirty="0" smtClean="0">
                <a:solidFill>
                  <a:schemeClr val="bg1"/>
                </a:solidFill>
                <a:effectLst>
                  <a:glow rad="63500">
                    <a:srgbClr val="080808"/>
                  </a:glow>
                </a:effectLst>
                <a:latin typeface="Impact" pitchFamily="34" charset="0"/>
              </a:rPr>
              <a:t>Lessons A Lost Man Learned Too Late</a:t>
            </a:r>
            <a:endParaRPr lang="en-US" sz="4400" dirty="0">
              <a:solidFill>
                <a:schemeClr val="bg1"/>
              </a:solidFill>
              <a:effectLst>
                <a:glow rad="63500">
                  <a:srgbClr val="080808"/>
                </a:glow>
              </a:effectLst>
              <a:latin typeface="Impact" pitchFamily="34" charset="0"/>
            </a:endParaRPr>
          </a:p>
        </p:txBody>
      </p:sp>
      <p:sp>
        <p:nvSpPr>
          <p:cNvPr id="4" name="TextBox 3"/>
          <p:cNvSpPr txBox="1"/>
          <p:nvPr/>
        </p:nvSpPr>
        <p:spPr>
          <a:xfrm>
            <a:off x="152400" y="685800"/>
            <a:ext cx="8839200" cy="461665"/>
          </a:xfrm>
          <a:prstGeom prst="rect">
            <a:avLst/>
          </a:prstGeom>
          <a:noFill/>
        </p:spPr>
        <p:txBody>
          <a:bodyPr wrap="square" rtlCol="0">
            <a:spAutoFit/>
          </a:bodyPr>
          <a:lstStyle/>
          <a:p>
            <a:pPr algn="ctr"/>
            <a:r>
              <a:rPr lang="en-US" dirty="0" smtClean="0">
                <a:solidFill>
                  <a:schemeClr val="bg1"/>
                </a:solidFill>
                <a:effectLst>
                  <a:glow rad="63500">
                    <a:srgbClr val="080808"/>
                  </a:glow>
                </a:effectLst>
                <a:latin typeface="Impact" pitchFamily="34" charset="0"/>
              </a:rPr>
              <a:t>Luke 16:19-31</a:t>
            </a:r>
            <a:endParaRPr lang="en-US" dirty="0">
              <a:solidFill>
                <a:schemeClr val="bg1"/>
              </a:solidFill>
              <a:effectLst>
                <a:glow rad="63500">
                  <a:srgbClr val="080808"/>
                </a:glow>
              </a:effectLst>
              <a:latin typeface="Impact" pitchFamily="34" charset="0"/>
            </a:endParaRPr>
          </a:p>
        </p:txBody>
      </p:sp>
      <p:sp>
        <p:nvSpPr>
          <p:cNvPr id="5" name="Text Box 20"/>
          <p:cNvSpPr txBox="1">
            <a:spLocks noChangeArrowheads="1"/>
          </p:cNvSpPr>
          <p:nvPr/>
        </p:nvSpPr>
        <p:spPr bwMode="auto">
          <a:xfrm>
            <a:off x="381000" y="13055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The </a:t>
            </a:r>
            <a:r>
              <a:rPr lang="en-US" sz="2800" b="1" dirty="0" smtClean="0">
                <a:solidFill>
                  <a:srgbClr val="FFFF00"/>
                </a:solidFill>
                <a:effectLst>
                  <a:glow rad="63500">
                    <a:srgbClr val="080808"/>
                  </a:glow>
                </a:effectLst>
                <a:latin typeface="Arial" charset="0"/>
              </a:rPr>
              <a:t>True Value </a:t>
            </a:r>
            <a:r>
              <a:rPr lang="en-US" sz="2800" b="1" dirty="0">
                <a:solidFill>
                  <a:srgbClr val="FFFF00"/>
                </a:solidFill>
                <a:effectLst>
                  <a:glow rad="63500">
                    <a:srgbClr val="080808"/>
                  </a:glow>
                </a:effectLst>
                <a:latin typeface="Arial" charset="0"/>
              </a:rPr>
              <a:t>Of Earthly Riches.</a:t>
            </a:r>
          </a:p>
        </p:txBody>
      </p:sp>
      <p:sp>
        <p:nvSpPr>
          <p:cNvPr id="8" name="Text Box 3"/>
          <p:cNvSpPr txBox="1">
            <a:spLocks noChangeArrowheads="1"/>
          </p:cNvSpPr>
          <p:nvPr/>
        </p:nvSpPr>
        <p:spPr bwMode="auto">
          <a:xfrm>
            <a:off x="381000" y="25247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a:t>
            </a:r>
            <a:r>
              <a:rPr lang="en-US" sz="2800" b="1" dirty="0" smtClean="0">
                <a:solidFill>
                  <a:srgbClr val="FFFF00"/>
                </a:solidFill>
                <a:effectLst>
                  <a:glow rad="63500">
                    <a:srgbClr val="080808"/>
                  </a:glow>
                </a:effectLst>
                <a:latin typeface="Arial" charset="0"/>
              </a:rPr>
              <a:t>That Torment </a:t>
            </a:r>
            <a:r>
              <a:rPr lang="en-US" sz="2800" b="1" dirty="0">
                <a:solidFill>
                  <a:srgbClr val="FFFF00"/>
                </a:solidFill>
                <a:effectLst>
                  <a:glow rad="63500">
                    <a:srgbClr val="080808"/>
                  </a:glow>
                </a:effectLst>
                <a:latin typeface="Arial" charset="0"/>
              </a:rPr>
              <a:t>Was Real.</a:t>
            </a:r>
          </a:p>
        </p:txBody>
      </p:sp>
      <p:sp>
        <p:nvSpPr>
          <p:cNvPr id="9" name="Text Box 8"/>
          <p:cNvSpPr txBox="1">
            <a:spLocks noChangeArrowheads="1"/>
          </p:cNvSpPr>
          <p:nvPr/>
        </p:nvSpPr>
        <p:spPr bwMode="auto">
          <a:xfrm>
            <a:off x="381000" y="30288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16:23-26; </a:t>
            </a:r>
            <a:r>
              <a:rPr lang="en-US" sz="2000" b="1" dirty="0" smtClean="0">
                <a:solidFill>
                  <a:schemeClr val="bg1"/>
                </a:solidFill>
                <a:effectLst>
                  <a:glow rad="63500">
                    <a:srgbClr val="080808"/>
                  </a:glow>
                </a:effectLst>
                <a:latin typeface="Arial" charset="0"/>
              </a:rPr>
              <a:t>Matthew </a:t>
            </a:r>
            <a:r>
              <a:rPr lang="en-US" sz="2000" b="1" dirty="0">
                <a:solidFill>
                  <a:schemeClr val="bg1"/>
                </a:solidFill>
                <a:effectLst>
                  <a:glow rad="63500">
                    <a:srgbClr val="080808"/>
                  </a:glow>
                </a:effectLst>
                <a:latin typeface="Arial" charset="0"/>
              </a:rPr>
              <a:t>25:41; Mark 9:44-45; II </a:t>
            </a:r>
            <a:r>
              <a:rPr lang="en-US" sz="2000" b="1" dirty="0" smtClean="0">
                <a:solidFill>
                  <a:schemeClr val="bg1"/>
                </a:solidFill>
                <a:effectLst>
                  <a:glow rad="63500">
                    <a:srgbClr val="080808"/>
                  </a:glow>
                </a:effectLst>
                <a:latin typeface="Arial" charset="0"/>
              </a:rPr>
              <a:t>Thessalonians </a:t>
            </a:r>
            <a:r>
              <a:rPr lang="en-US" sz="2000" b="1" dirty="0">
                <a:solidFill>
                  <a:schemeClr val="bg1"/>
                </a:solidFill>
                <a:effectLst>
                  <a:glow rad="63500">
                    <a:srgbClr val="080808"/>
                  </a:glow>
                </a:effectLst>
                <a:latin typeface="Arial" charset="0"/>
              </a:rPr>
              <a:t>1:8-9.</a:t>
            </a:r>
          </a:p>
        </p:txBody>
      </p:sp>
      <p:sp>
        <p:nvSpPr>
          <p:cNvPr id="11" name="Text Box 9"/>
          <p:cNvSpPr txBox="1">
            <a:spLocks noChangeArrowheads="1"/>
          </p:cNvSpPr>
          <p:nvPr/>
        </p:nvSpPr>
        <p:spPr bwMode="auto">
          <a:xfrm>
            <a:off x="381000" y="43242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16:27-28, 30; Luke 13:1-3; Acts 26:20; Acts 2:38.</a:t>
            </a:r>
          </a:p>
        </p:txBody>
      </p:sp>
      <p:sp>
        <p:nvSpPr>
          <p:cNvPr id="12" name="Text Box 5"/>
          <p:cNvSpPr txBox="1">
            <a:spLocks noChangeArrowheads="1"/>
          </p:cNvSpPr>
          <p:nvPr/>
        </p:nvSpPr>
        <p:spPr bwMode="auto">
          <a:xfrm>
            <a:off x="381000" y="5065693"/>
            <a:ext cx="8382000" cy="954107"/>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That The Time Of Obedience </a:t>
            </a:r>
            <a:r>
              <a:rPr lang="en-US" sz="2800" b="1" dirty="0" smtClean="0">
                <a:solidFill>
                  <a:srgbClr val="FFFF00"/>
                </a:solidFill>
                <a:effectLst>
                  <a:glow rad="63500">
                    <a:srgbClr val="080808"/>
                  </a:glow>
                </a:effectLst>
                <a:latin typeface="Arial" charset="0"/>
              </a:rPr>
              <a:t>        Was </a:t>
            </a:r>
            <a:r>
              <a:rPr lang="en-US" sz="2800" b="1" dirty="0">
                <a:solidFill>
                  <a:srgbClr val="FFFF00"/>
                </a:solidFill>
                <a:effectLst>
                  <a:glow rad="63500">
                    <a:srgbClr val="080808"/>
                  </a:glow>
                </a:effectLst>
                <a:latin typeface="Arial" charset="0"/>
              </a:rPr>
              <a:t>While Living On The Earth.</a:t>
            </a:r>
          </a:p>
        </p:txBody>
      </p:sp>
      <p:sp>
        <p:nvSpPr>
          <p:cNvPr id="19" name="Text Box 7"/>
          <p:cNvSpPr txBox="1">
            <a:spLocks noChangeArrowheads="1"/>
          </p:cNvSpPr>
          <p:nvPr/>
        </p:nvSpPr>
        <p:spPr bwMode="auto">
          <a:xfrm>
            <a:off x="381000" y="18096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16:19,20-21; </a:t>
            </a:r>
            <a:r>
              <a:rPr lang="en-US" sz="2000" b="1" dirty="0" smtClean="0">
                <a:solidFill>
                  <a:schemeClr val="bg1"/>
                </a:solidFill>
                <a:effectLst>
                  <a:glow rad="63500">
                    <a:srgbClr val="080808"/>
                  </a:glow>
                </a:effectLst>
                <a:latin typeface="Arial" charset="0"/>
              </a:rPr>
              <a:t>Matthew </a:t>
            </a:r>
            <a:r>
              <a:rPr lang="en-US" sz="2000" b="1" dirty="0">
                <a:solidFill>
                  <a:schemeClr val="bg1"/>
                </a:solidFill>
                <a:effectLst>
                  <a:glow rad="63500">
                    <a:srgbClr val="080808"/>
                  </a:glow>
                </a:effectLst>
                <a:latin typeface="Arial" charset="0"/>
              </a:rPr>
              <a:t>16:26; I </a:t>
            </a:r>
            <a:r>
              <a:rPr lang="en-US" sz="2000" b="1" dirty="0" smtClean="0">
                <a:solidFill>
                  <a:schemeClr val="bg1"/>
                </a:solidFill>
                <a:effectLst>
                  <a:glow rad="63500">
                    <a:srgbClr val="080808"/>
                  </a:glow>
                </a:effectLst>
                <a:latin typeface="Arial" charset="0"/>
              </a:rPr>
              <a:t>Timothy 6:10,17-19</a:t>
            </a:r>
            <a:endParaRPr lang="en-US" sz="2000" b="1" dirty="0">
              <a:solidFill>
                <a:srgbClr val="FFFF00"/>
              </a:solidFill>
              <a:effectLst>
                <a:glow rad="63500">
                  <a:srgbClr val="080808"/>
                </a:glow>
              </a:effectLst>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228600" y="152400"/>
            <a:ext cx="8610600" cy="6407908"/>
          </a:xfrm>
          <a:prstGeom prst="rect">
            <a:avLst/>
          </a:prstGeom>
          <a:noFill/>
          <a:ln w="9525">
            <a:noFill/>
            <a:miter lim="800000"/>
            <a:headEnd/>
            <a:tailEnd/>
          </a:ln>
          <a:effectLst/>
        </p:spPr>
        <p:txBody>
          <a:bodyPr>
            <a:spAutoFit/>
          </a:bodyPr>
          <a:lstStyle/>
          <a:p>
            <a:pPr algn="just">
              <a:lnSpc>
                <a:spcPct val="95000"/>
              </a:lnSpc>
            </a:pPr>
            <a:r>
              <a:rPr lang="en-US" b="1" dirty="0" smtClean="0">
                <a:latin typeface="Arial" charset="0"/>
              </a:rPr>
              <a:t>Luke 16:19-31 </a:t>
            </a:r>
            <a:r>
              <a:rPr lang="en-US" dirty="0" smtClean="0">
                <a:latin typeface="Arial" charset="0"/>
              </a:rPr>
              <a:t>- "There </a:t>
            </a:r>
            <a:r>
              <a:rPr lang="en-US" dirty="0">
                <a:latin typeface="Arial" charset="0"/>
              </a:rPr>
              <a:t>was a certain rich man who was clothed in purple and fine linen and fared sumptuously every day.</a:t>
            </a:r>
          </a:p>
          <a:p>
            <a:pPr algn="just">
              <a:lnSpc>
                <a:spcPct val="95000"/>
              </a:lnSpc>
            </a:pPr>
            <a:r>
              <a:rPr lang="en-US" dirty="0">
                <a:latin typeface="Arial" charset="0"/>
              </a:rPr>
              <a:t>20 "But there was a certain beggar named Lazarus, full of sores, who was laid at his gate,</a:t>
            </a:r>
          </a:p>
          <a:p>
            <a:pPr algn="just">
              <a:lnSpc>
                <a:spcPct val="95000"/>
              </a:lnSpc>
            </a:pPr>
            <a:r>
              <a:rPr lang="en-US" dirty="0">
                <a:latin typeface="Arial" charset="0"/>
              </a:rPr>
              <a:t>21 "desiring to be fed with the crumbs which fell from the rich man's table. Moreover the dogs came and licked his sores.</a:t>
            </a:r>
          </a:p>
          <a:p>
            <a:pPr algn="just">
              <a:lnSpc>
                <a:spcPct val="95000"/>
              </a:lnSpc>
            </a:pPr>
            <a:r>
              <a:rPr lang="en-US" dirty="0">
                <a:latin typeface="Arial" charset="0"/>
              </a:rPr>
              <a:t>22 "So it was that the beggar died, and was carried by the angels to Abraham's bosom. </a:t>
            </a:r>
            <a:r>
              <a:rPr lang="en-US" dirty="0">
                <a:solidFill>
                  <a:srgbClr val="FF0000"/>
                </a:solidFill>
                <a:latin typeface="Arial" charset="0"/>
              </a:rPr>
              <a:t>The rich man also died and was buried.</a:t>
            </a:r>
          </a:p>
          <a:p>
            <a:pPr algn="just">
              <a:lnSpc>
                <a:spcPct val="95000"/>
              </a:lnSpc>
            </a:pPr>
            <a:r>
              <a:rPr lang="en-US" dirty="0">
                <a:latin typeface="Arial" charset="0"/>
              </a:rPr>
              <a:t>23 "And </a:t>
            </a:r>
            <a:r>
              <a:rPr lang="en-US" dirty="0">
                <a:solidFill>
                  <a:srgbClr val="FF0000"/>
                </a:solidFill>
                <a:latin typeface="Arial" charset="0"/>
              </a:rPr>
              <a:t>being in torments in Hades, he lifted up his eyes </a:t>
            </a:r>
            <a:r>
              <a:rPr lang="en-US" dirty="0">
                <a:latin typeface="Arial" charset="0"/>
              </a:rPr>
              <a:t>and saw Abraham afar off, and Lazarus in his bosom.</a:t>
            </a:r>
          </a:p>
          <a:p>
            <a:pPr algn="just">
              <a:lnSpc>
                <a:spcPct val="95000"/>
              </a:lnSpc>
            </a:pPr>
            <a:r>
              <a:rPr lang="en-US" dirty="0">
                <a:latin typeface="Arial" charset="0"/>
              </a:rPr>
              <a:t>24 "Then he cried and said, 'Father Abraham, have mercy on me, and send Lazarus that he may dip the tip of his finger in water and cool my tongue; for I am tormented in this flame.'</a:t>
            </a:r>
          </a:p>
          <a:p>
            <a:pPr algn="just">
              <a:lnSpc>
                <a:spcPct val="95000"/>
              </a:lnSpc>
            </a:pPr>
            <a:r>
              <a:rPr lang="en-US" dirty="0">
                <a:latin typeface="Arial" charset="0"/>
              </a:rPr>
              <a:t>25 "But Abraham said, 'Son, </a:t>
            </a:r>
            <a:r>
              <a:rPr lang="en-US" dirty="0">
                <a:solidFill>
                  <a:srgbClr val="FF0000"/>
                </a:solidFill>
                <a:latin typeface="Arial" charset="0"/>
              </a:rPr>
              <a:t>remember that in your lifetime you received your good things, </a:t>
            </a:r>
            <a:r>
              <a:rPr lang="en-US" dirty="0">
                <a:latin typeface="Arial" charset="0"/>
              </a:rPr>
              <a:t>and likewise Lazarus evil things; but now he is comforted and you are tormented..</a:t>
            </a:r>
          </a:p>
        </p:txBody>
      </p:sp>
      <p:sp>
        <p:nvSpPr>
          <p:cNvPr id="5" name="AutoShape 3"/>
          <p:cNvSpPr>
            <a:spLocks noChangeArrowheads="1"/>
          </p:cNvSpPr>
          <p:nvPr/>
        </p:nvSpPr>
        <p:spPr bwMode="auto">
          <a:xfrm>
            <a:off x="3810000" y="1066800"/>
            <a:ext cx="4572000" cy="1295400"/>
          </a:xfrm>
          <a:prstGeom prst="wedgeRectCallout">
            <a:avLst>
              <a:gd name="adj1" fmla="val 24591"/>
              <a:gd name="adj2" fmla="val 93217"/>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chemeClr val="accent4">
                      <a:satMod val="175000"/>
                      <a:alpha val="40000"/>
                    </a:schemeClr>
                  </a:glow>
                </a:effectLst>
                <a:latin typeface="Arial" charset="0"/>
              </a:rPr>
              <a:t>The rich man was living, </a:t>
            </a:r>
          </a:p>
          <a:p>
            <a:pPr algn="ctr"/>
            <a:r>
              <a:rPr lang="en-US" b="1">
                <a:solidFill>
                  <a:schemeClr val="bg1"/>
                </a:solidFill>
                <a:effectLst>
                  <a:glow rad="63500">
                    <a:schemeClr val="accent4">
                      <a:satMod val="175000"/>
                      <a:alpha val="40000"/>
                    </a:schemeClr>
                  </a:glow>
                </a:effectLst>
                <a:latin typeface="Arial" charset="0"/>
              </a:rPr>
              <a:t>but now he is dead!</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28600" y="160338"/>
            <a:ext cx="8610600" cy="5262979"/>
          </a:xfrm>
          <a:prstGeom prst="rect">
            <a:avLst/>
          </a:prstGeom>
          <a:noFill/>
          <a:ln w="9525">
            <a:noFill/>
            <a:miter lim="800000"/>
            <a:headEnd/>
            <a:tailEnd/>
          </a:ln>
          <a:effectLst/>
        </p:spPr>
        <p:txBody>
          <a:bodyPr>
            <a:spAutoFit/>
          </a:bodyPr>
          <a:lstStyle/>
          <a:p>
            <a:pPr algn="just"/>
            <a:r>
              <a:rPr lang="en-US" dirty="0">
                <a:latin typeface="Arial" charset="0"/>
              </a:rPr>
              <a:t>26 'And besides all this, </a:t>
            </a:r>
            <a:r>
              <a:rPr lang="en-US" dirty="0">
                <a:solidFill>
                  <a:srgbClr val="FF0000"/>
                </a:solidFill>
                <a:latin typeface="Arial" charset="0"/>
              </a:rPr>
              <a:t>between us and you there is a great gulf fixed, </a:t>
            </a:r>
            <a:r>
              <a:rPr lang="en-US" dirty="0">
                <a:latin typeface="Arial" charset="0"/>
              </a:rPr>
              <a:t>so that those who want to pass from here to you cannot, nor can those from there pass to us.'</a:t>
            </a:r>
          </a:p>
          <a:p>
            <a:pPr algn="just"/>
            <a:r>
              <a:rPr lang="en-US" dirty="0">
                <a:latin typeface="Arial" charset="0"/>
              </a:rPr>
              <a:t>27 "Then he said, 'I beg you therefore, father, that you would send him to my father's house,</a:t>
            </a:r>
          </a:p>
          <a:p>
            <a:pPr algn="just"/>
            <a:r>
              <a:rPr lang="en-US" dirty="0">
                <a:latin typeface="Arial" charset="0"/>
              </a:rPr>
              <a:t>28 'for I have five brothers, that he may testify to them, lest they also come to this place of torment.'</a:t>
            </a:r>
          </a:p>
          <a:p>
            <a:pPr algn="just"/>
            <a:r>
              <a:rPr lang="en-US" dirty="0">
                <a:latin typeface="Arial" charset="0"/>
              </a:rPr>
              <a:t>29 "Abraham said to him, 'They have Moses and the prophets; let them hear them.'</a:t>
            </a:r>
          </a:p>
          <a:p>
            <a:pPr algn="just"/>
            <a:r>
              <a:rPr lang="en-US" dirty="0">
                <a:latin typeface="Arial" charset="0"/>
              </a:rPr>
              <a:t>30 "And he said, 'No, father Abraham; but if one goes to them from the dead, they will repent.'</a:t>
            </a:r>
          </a:p>
          <a:p>
            <a:pPr algn="just"/>
            <a:r>
              <a:rPr lang="en-US" dirty="0">
                <a:latin typeface="Arial" charset="0"/>
              </a:rPr>
              <a:t>31 "But he said to him, 'If they do not hear Moses and the prophets, neither will they be persuaded though one rise from the dead</a:t>
            </a:r>
            <a:r>
              <a:rPr lang="en-US" dirty="0" smtClean="0">
                <a:latin typeface="Arial" charset="0"/>
              </a:rPr>
              <a:t>.”</a:t>
            </a:r>
            <a:endParaRPr lang="en-US" dirty="0">
              <a:latin typeface="Arial" charset="0"/>
            </a:endParaRPr>
          </a:p>
        </p:txBody>
      </p:sp>
      <p:sp>
        <p:nvSpPr>
          <p:cNvPr id="4" name="AutoShape 4"/>
          <p:cNvSpPr>
            <a:spLocks noChangeArrowheads="1"/>
          </p:cNvSpPr>
          <p:nvPr/>
        </p:nvSpPr>
        <p:spPr bwMode="auto">
          <a:xfrm>
            <a:off x="228600" y="1524000"/>
            <a:ext cx="4572000" cy="1295400"/>
          </a:xfrm>
          <a:prstGeom prst="wedgeRectCallout">
            <a:avLst>
              <a:gd name="adj1" fmla="val -26953"/>
              <a:gd name="adj2" fmla="val -98421"/>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chemeClr val="accent4">
                      <a:satMod val="175000"/>
                      <a:alpha val="40000"/>
                    </a:schemeClr>
                  </a:glow>
                </a:effectLst>
                <a:latin typeface="Arial" charset="0"/>
              </a:rPr>
              <a:t>In death he could not </a:t>
            </a:r>
          </a:p>
          <a:p>
            <a:pPr algn="ctr"/>
            <a:r>
              <a:rPr lang="en-US" b="1">
                <a:solidFill>
                  <a:schemeClr val="bg1"/>
                </a:solidFill>
                <a:effectLst>
                  <a:glow rad="63500">
                    <a:schemeClr val="accent4">
                      <a:satMod val="175000"/>
                      <a:alpha val="40000"/>
                    </a:schemeClr>
                  </a:glow>
                </a:effectLst>
                <a:latin typeface="Arial" charset="0"/>
              </a:rPr>
              <a:t>change his fate!</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228600" y="152400"/>
            <a:ext cx="8610600" cy="6407908"/>
          </a:xfrm>
          <a:prstGeom prst="rect">
            <a:avLst/>
          </a:prstGeom>
          <a:noFill/>
          <a:ln w="9525">
            <a:noFill/>
            <a:miter lim="800000"/>
            <a:headEnd/>
            <a:tailEnd/>
          </a:ln>
          <a:effectLst/>
        </p:spPr>
        <p:txBody>
          <a:bodyPr>
            <a:spAutoFit/>
          </a:bodyPr>
          <a:lstStyle/>
          <a:p>
            <a:pPr algn="just">
              <a:lnSpc>
                <a:spcPct val="95000"/>
              </a:lnSpc>
            </a:pPr>
            <a:r>
              <a:rPr lang="en-US" b="1" dirty="0" smtClean="0">
                <a:latin typeface="Arial" charset="0"/>
              </a:rPr>
              <a:t>Luke 16:19-31 </a:t>
            </a:r>
            <a:r>
              <a:rPr lang="en-US" dirty="0" smtClean="0">
                <a:latin typeface="Arial" charset="0"/>
              </a:rPr>
              <a:t>- "There </a:t>
            </a:r>
            <a:r>
              <a:rPr lang="en-US" dirty="0">
                <a:latin typeface="Arial" charset="0"/>
              </a:rPr>
              <a:t>was a certain rich man who was clothed in purple and fine linen and fared sumptuously every day.</a:t>
            </a:r>
          </a:p>
          <a:p>
            <a:pPr algn="just">
              <a:lnSpc>
                <a:spcPct val="95000"/>
              </a:lnSpc>
            </a:pPr>
            <a:r>
              <a:rPr lang="en-US" dirty="0">
                <a:latin typeface="Arial" charset="0"/>
              </a:rPr>
              <a:t>20 "But there was a certain beggar named Lazarus, full of sores, who was laid at his gate,</a:t>
            </a:r>
          </a:p>
          <a:p>
            <a:pPr algn="just">
              <a:lnSpc>
                <a:spcPct val="95000"/>
              </a:lnSpc>
            </a:pPr>
            <a:r>
              <a:rPr lang="en-US" dirty="0">
                <a:latin typeface="Arial" charset="0"/>
              </a:rPr>
              <a:t>21 "desiring to be fed with the crumbs which fell from the rich man's table. Moreover the dogs came and licked his sores.</a:t>
            </a:r>
          </a:p>
          <a:p>
            <a:pPr algn="just">
              <a:lnSpc>
                <a:spcPct val="95000"/>
              </a:lnSpc>
            </a:pPr>
            <a:r>
              <a:rPr lang="en-US" dirty="0">
                <a:latin typeface="Arial" charset="0"/>
              </a:rPr>
              <a:t>22 "So it was that the beggar died, and was carried by the angels to Abraham's bosom. The rich man also died and was buried.</a:t>
            </a:r>
          </a:p>
          <a:p>
            <a:pPr algn="just">
              <a:lnSpc>
                <a:spcPct val="95000"/>
              </a:lnSpc>
            </a:pPr>
            <a:r>
              <a:rPr lang="en-US" dirty="0">
                <a:latin typeface="Arial" charset="0"/>
              </a:rPr>
              <a:t>23 "And being in torments in Hades, he lifted up his eyes and saw Abraham afar off, and Lazarus in his bosom.</a:t>
            </a:r>
          </a:p>
          <a:p>
            <a:pPr algn="just">
              <a:lnSpc>
                <a:spcPct val="95000"/>
              </a:lnSpc>
            </a:pPr>
            <a:r>
              <a:rPr lang="en-US" dirty="0">
                <a:latin typeface="Arial" charset="0"/>
              </a:rPr>
              <a:t>24 "Then he cried and said, 'Father Abraham, have mercy on me, and send Lazarus that he may dip the tip of his finger in water and cool my tongue; for I am tormented in this flame.'</a:t>
            </a:r>
          </a:p>
          <a:p>
            <a:pPr algn="just">
              <a:lnSpc>
                <a:spcPct val="95000"/>
              </a:lnSpc>
            </a:pPr>
            <a:r>
              <a:rPr lang="en-US" dirty="0">
                <a:latin typeface="Arial" charset="0"/>
              </a:rPr>
              <a:t>25 "But Abraham said, 'Son, remember that in your lifetime you received your good things, and likewise Lazarus evil things; but now he is comforted and you are tormented..</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3"/>
          <p:cNvSpPr txBox="1">
            <a:spLocks noChangeArrowheads="1"/>
          </p:cNvSpPr>
          <p:nvPr/>
        </p:nvSpPr>
        <p:spPr bwMode="auto">
          <a:xfrm>
            <a:off x="228600" y="690670"/>
            <a:ext cx="8686800" cy="757130"/>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lnSpc>
                <a:spcPct val="90000"/>
              </a:lnSpc>
            </a:pPr>
            <a:r>
              <a:rPr lang="en-US" b="1" dirty="0" smtClean="0">
                <a:effectLst>
                  <a:glow rad="63500">
                    <a:schemeClr val="accent3">
                      <a:satMod val="175000"/>
                      <a:alpha val="40000"/>
                    </a:schemeClr>
                  </a:glow>
                </a:effectLst>
                <a:latin typeface="Arial" charset="0"/>
              </a:rPr>
              <a:t>If you are going to prepare for heaven it IS NOT </a:t>
            </a:r>
          </a:p>
          <a:p>
            <a:pPr algn="ctr">
              <a:lnSpc>
                <a:spcPct val="90000"/>
              </a:lnSpc>
            </a:pPr>
            <a:r>
              <a:rPr lang="en-US" b="1" dirty="0" smtClean="0">
                <a:effectLst>
                  <a:glow rad="63500">
                    <a:schemeClr val="accent3">
                      <a:satMod val="175000"/>
                      <a:alpha val="40000"/>
                    </a:schemeClr>
                  </a:glow>
                </a:effectLst>
                <a:latin typeface="Arial" charset="0"/>
              </a:rPr>
              <a:t>something done after death!</a:t>
            </a:r>
            <a:endParaRPr lang="en-US" dirty="0">
              <a:solidFill>
                <a:srgbClr val="FFFF00"/>
              </a:solidFill>
              <a:effectLst>
                <a:glow rad="63500">
                  <a:schemeClr val="accent3">
                    <a:satMod val="175000"/>
                    <a:alpha val="40000"/>
                  </a:schemeClr>
                </a:glow>
              </a:effectLst>
              <a:latin typeface="Arial" charset="0"/>
            </a:endParaRPr>
          </a:p>
        </p:txBody>
      </p:sp>
      <p:sp>
        <p:nvSpPr>
          <p:cNvPr id="11" name="Text Box 3"/>
          <p:cNvSpPr txBox="1">
            <a:spLocks noChangeArrowheads="1"/>
          </p:cNvSpPr>
          <p:nvPr/>
        </p:nvSpPr>
        <p:spPr bwMode="auto">
          <a:xfrm>
            <a:off x="228600" y="152400"/>
            <a:ext cx="8686800" cy="480131"/>
          </a:xfrm>
          <a:prstGeom prst="rect">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lnSpc>
                <a:spcPct val="90000"/>
              </a:lnSpc>
            </a:pPr>
            <a:r>
              <a:rPr lang="en-US" sz="2800" b="1" dirty="0">
                <a:solidFill>
                  <a:schemeClr val="bg1"/>
                </a:solidFill>
                <a:effectLst>
                  <a:glow rad="63500">
                    <a:srgbClr val="080808"/>
                  </a:glow>
                </a:effectLst>
                <a:latin typeface="Arial" charset="0"/>
              </a:rPr>
              <a:t>Important </a:t>
            </a:r>
            <a:r>
              <a:rPr lang="en-US" sz="2800" b="1" dirty="0" smtClean="0">
                <a:solidFill>
                  <a:schemeClr val="bg1"/>
                </a:solidFill>
                <a:effectLst>
                  <a:glow rad="63500">
                    <a:srgbClr val="080808"/>
                  </a:glow>
                </a:effectLst>
                <a:latin typeface="Arial" charset="0"/>
              </a:rPr>
              <a:t>Lessons for us </a:t>
            </a:r>
            <a:r>
              <a:rPr lang="en-US" sz="2800" b="1" dirty="0">
                <a:solidFill>
                  <a:schemeClr val="bg1"/>
                </a:solidFill>
                <a:effectLst>
                  <a:glow rad="63500">
                    <a:srgbClr val="080808"/>
                  </a:glow>
                </a:effectLst>
                <a:latin typeface="Arial" charset="0"/>
              </a:rPr>
              <a:t>to consider...</a:t>
            </a:r>
            <a:endParaRPr lang="en-US" sz="2800" b="1" i="1" dirty="0">
              <a:solidFill>
                <a:schemeClr val="bg1"/>
              </a:solidFill>
              <a:effectLst>
                <a:glow rad="63500">
                  <a:srgbClr val="080808"/>
                </a:glow>
              </a:effectLst>
              <a:latin typeface="Arial" charset="0"/>
            </a:endParaRPr>
          </a:p>
        </p:txBody>
      </p:sp>
      <p:sp>
        <p:nvSpPr>
          <p:cNvPr id="7" name="Text Box 11"/>
          <p:cNvSpPr txBox="1">
            <a:spLocks noChangeArrowheads="1"/>
          </p:cNvSpPr>
          <p:nvPr/>
        </p:nvSpPr>
        <p:spPr bwMode="auto">
          <a:xfrm>
            <a:off x="228600" y="5505271"/>
            <a:ext cx="8686800" cy="1200329"/>
          </a:xfrm>
          <a:prstGeom prst="rect">
            <a:avLst/>
          </a:prstGeom>
          <a:noFill/>
          <a:ln w="9525">
            <a:noFill/>
            <a:miter lim="800000"/>
            <a:headEnd/>
            <a:tailEnd/>
          </a:ln>
          <a:effectLst/>
        </p:spPr>
        <p:txBody>
          <a:bodyPr wrap="square">
            <a:spAutoFit/>
          </a:bodyPr>
          <a:lstStyle/>
          <a:p>
            <a:pPr algn="just"/>
            <a:r>
              <a:rPr lang="en-US" b="1" dirty="0" smtClean="0">
                <a:latin typeface="Arial" charset="0"/>
              </a:rPr>
              <a:t>James 4:14 </a:t>
            </a:r>
            <a:r>
              <a:rPr lang="en-US" dirty="0" smtClean="0">
                <a:latin typeface="Arial" charset="0"/>
              </a:rPr>
              <a:t>- </a:t>
            </a:r>
            <a:r>
              <a:rPr lang="en-US" dirty="0" smtClean="0">
                <a:solidFill>
                  <a:srgbClr val="FF0000"/>
                </a:solidFill>
                <a:latin typeface="Arial" charset="0"/>
              </a:rPr>
              <a:t>whereas you do not know what will happen tomorrow.</a:t>
            </a:r>
            <a:r>
              <a:rPr lang="en-US" dirty="0" smtClean="0">
                <a:latin typeface="Arial" charset="0"/>
              </a:rPr>
              <a:t> For </a:t>
            </a:r>
            <a:r>
              <a:rPr lang="en-US" dirty="0" smtClean="0">
                <a:solidFill>
                  <a:srgbClr val="FF0000"/>
                </a:solidFill>
                <a:latin typeface="Arial" charset="0"/>
              </a:rPr>
              <a:t>what is your life? </a:t>
            </a:r>
            <a:r>
              <a:rPr lang="en-US" dirty="0" smtClean="0">
                <a:latin typeface="Arial" charset="0"/>
              </a:rPr>
              <a:t>It is even </a:t>
            </a:r>
            <a:r>
              <a:rPr lang="en-US" dirty="0" smtClean="0">
                <a:solidFill>
                  <a:srgbClr val="FF0000"/>
                </a:solidFill>
                <a:latin typeface="Arial" charset="0"/>
              </a:rPr>
              <a:t>a vapor that appears for a little time and then vanishes away.</a:t>
            </a:r>
            <a:endParaRPr lang="en-US" dirty="0">
              <a:solidFill>
                <a:srgbClr val="FF0000"/>
              </a:solidFill>
              <a:latin typeface="Arial" charset="0"/>
            </a:endParaRPr>
          </a:p>
        </p:txBody>
      </p:sp>
      <p:sp>
        <p:nvSpPr>
          <p:cNvPr id="8" name="Text Box 10"/>
          <p:cNvSpPr txBox="1">
            <a:spLocks noChangeArrowheads="1"/>
          </p:cNvSpPr>
          <p:nvPr/>
        </p:nvSpPr>
        <p:spPr bwMode="auto">
          <a:xfrm>
            <a:off x="228600" y="3962400"/>
            <a:ext cx="8686800" cy="1421928"/>
          </a:xfrm>
          <a:prstGeom prst="rect">
            <a:avLst/>
          </a:prstGeom>
          <a:noFill/>
          <a:ln w="9525">
            <a:noFill/>
            <a:miter lim="800000"/>
            <a:headEnd/>
            <a:tailEnd/>
          </a:ln>
          <a:effectLst/>
        </p:spPr>
        <p:txBody>
          <a:bodyPr wrap="square">
            <a:spAutoFit/>
          </a:bodyPr>
          <a:lstStyle/>
          <a:p>
            <a:pPr algn="just">
              <a:lnSpc>
                <a:spcPct val="90000"/>
              </a:lnSpc>
            </a:pPr>
            <a:r>
              <a:rPr lang="en-US" b="1" dirty="0" smtClean="0">
                <a:latin typeface="Arial" charset="0"/>
              </a:rPr>
              <a:t>II Corinthians 6:2 </a:t>
            </a:r>
            <a:r>
              <a:rPr lang="en-US" dirty="0" smtClean="0">
                <a:latin typeface="Arial" charset="0"/>
              </a:rPr>
              <a:t>- For He says: "In an acceptable time I have heard you, And in the day of salvation I have helped you." Behold, </a:t>
            </a:r>
            <a:r>
              <a:rPr lang="en-US" dirty="0" smtClean="0">
                <a:solidFill>
                  <a:srgbClr val="FF0000"/>
                </a:solidFill>
                <a:latin typeface="Arial" charset="0"/>
              </a:rPr>
              <a:t>now is the accepted time; behold, now is the day of salvation.</a:t>
            </a:r>
            <a:r>
              <a:rPr lang="en-US" dirty="0">
                <a:solidFill>
                  <a:srgbClr val="FF0000"/>
                </a:solidFill>
                <a:latin typeface="Arial" charset="0"/>
              </a:rPr>
              <a:t>		</a:t>
            </a:r>
            <a:r>
              <a:rPr lang="en-US" dirty="0">
                <a:latin typeface="Arial" charset="0"/>
              </a:rPr>
              <a:t>	</a:t>
            </a:r>
          </a:p>
        </p:txBody>
      </p:sp>
      <p:sp>
        <p:nvSpPr>
          <p:cNvPr id="9" name="Text Box 8"/>
          <p:cNvSpPr txBox="1">
            <a:spLocks noChangeArrowheads="1"/>
          </p:cNvSpPr>
          <p:nvPr/>
        </p:nvSpPr>
        <p:spPr bwMode="auto">
          <a:xfrm>
            <a:off x="228600" y="1524000"/>
            <a:ext cx="8686800" cy="2308324"/>
          </a:xfrm>
          <a:prstGeom prst="rect">
            <a:avLst/>
          </a:prstGeom>
          <a:noFill/>
          <a:ln w="9525">
            <a:noFill/>
            <a:miter lim="800000"/>
            <a:headEnd/>
            <a:tailEnd/>
          </a:ln>
          <a:effectLst/>
        </p:spPr>
        <p:txBody>
          <a:bodyPr wrap="square">
            <a:spAutoFit/>
          </a:bodyPr>
          <a:lstStyle/>
          <a:p>
            <a:pPr algn="just"/>
            <a:r>
              <a:rPr lang="en-US" b="1" dirty="0" smtClean="0">
                <a:latin typeface="Arial" charset="0"/>
              </a:rPr>
              <a:t>Joshua. 24:15 </a:t>
            </a:r>
            <a:r>
              <a:rPr lang="en-US" dirty="0" smtClean="0">
                <a:latin typeface="Arial" charset="0"/>
              </a:rPr>
              <a:t>- "And if it seems evil to you to serve the LORD, </a:t>
            </a:r>
            <a:r>
              <a:rPr lang="en-US" dirty="0" smtClean="0">
                <a:solidFill>
                  <a:srgbClr val="FF0000"/>
                </a:solidFill>
                <a:latin typeface="Arial" charset="0"/>
              </a:rPr>
              <a:t>choose for yourselves this day whom you will serve, </a:t>
            </a:r>
            <a:r>
              <a:rPr lang="en-US" dirty="0" smtClean="0">
                <a:latin typeface="Arial" charset="0"/>
              </a:rPr>
              <a:t>whether the gods which your fathers served that were on the other side of the River, or the gods of the Amorites, in whose land you dwell. But as for me and my house, we will serve the LORD."</a:t>
            </a:r>
            <a:endParaRPr lang="en-US" dirty="0">
              <a:solidFill>
                <a:srgbClr val="FF0000"/>
              </a:solidFill>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esusisprecious.org/images/hell_forever_and_ever.jpg"/>
          <p:cNvPicPr>
            <a:picLocks noChangeAspect="1" noChangeArrowheads="1"/>
          </p:cNvPicPr>
          <p:nvPr/>
        </p:nvPicPr>
        <p:blipFill>
          <a:blip r:embed="rId2" cstate="print">
            <a:lum bright="-20000"/>
          </a:blip>
          <a:srcRect/>
          <a:stretch>
            <a:fillRect/>
          </a:stretch>
        </p:blipFill>
        <p:spPr bwMode="auto">
          <a:xfrm>
            <a:off x="0" y="1"/>
            <a:ext cx="9143999" cy="6858000"/>
          </a:xfrm>
          <a:prstGeom prst="rect">
            <a:avLst/>
          </a:prstGeom>
          <a:noFill/>
        </p:spPr>
      </p:pic>
      <p:sp>
        <p:nvSpPr>
          <p:cNvPr id="10" name="Text Box 4"/>
          <p:cNvSpPr txBox="1">
            <a:spLocks noChangeArrowheads="1"/>
          </p:cNvSpPr>
          <p:nvPr/>
        </p:nvSpPr>
        <p:spPr bwMode="auto">
          <a:xfrm>
            <a:off x="381000" y="38201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outerShdw blurRad="38100" dist="38100" dir="2700000" algn="tl">
                    <a:srgbClr val="FFFFFF"/>
                  </a:outerShdw>
                </a:effectLst>
                <a:latin typeface="Arial" charset="0"/>
              </a:rPr>
              <a:t>He Learned The </a:t>
            </a:r>
            <a:r>
              <a:rPr lang="en-US" sz="2800" b="1" dirty="0" smtClean="0">
                <a:solidFill>
                  <a:srgbClr val="FFFF00"/>
                </a:solidFill>
                <a:effectLst>
                  <a:glow rad="63500">
                    <a:srgbClr val="080808"/>
                  </a:glow>
                  <a:outerShdw blurRad="38100" dist="38100" dir="2700000" algn="tl">
                    <a:srgbClr val="FFFFFF"/>
                  </a:outerShdw>
                </a:effectLst>
                <a:latin typeface="Arial" charset="0"/>
              </a:rPr>
              <a:t>Need For </a:t>
            </a:r>
            <a:r>
              <a:rPr lang="en-US" sz="2800" b="1" dirty="0">
                <a:solidFill>
                  <a:srgbClr val="FFFF00"/>
                </a:solidFill>
                <a:effectLst>
                  <a:glow rad="63500">
                    <a:srgbClr val="080808"/>
                  </a:glow>
                  <a:outerShdw blurRad="38100" dist="38100" dir="2700000" algn="tl">
                    <a:srgbClr val="FFFFFF"/>
                  </a:outerShdw>
                </a:effectLst>
                <a:latin typeface="Arial" charset="0"/>
              </a:rPr>
              <a:t>Conversion.</a:t>
            </a:r>
            <a:endParaRPr lang="en-US" sz="2800" b="1" dirty="0">
              <a:effectLst>
                <a:glow rad="63500">
                  <a:srgbClr val="080808"/>
                </a:glow>
                <a:outerShdw blurRad="38100" dist="38100" dir="2700000" algn="tl">
                  <a:srgbClr val="FFFFFF"/>
                </a:outerShdw>
              </a:effectLst>
              <a:latin typeface="Arial" charset="0"/>
            </a:endParaRPr>
          </a:p>
        </p:txBody>
      </p:sp>
      <p:sp>
        <p:nvSpPr>
          <p:cNvPr id="3" name="TextBox 2"/>
          <p:cNvSpPr txBox="1"/>
          <p:nvPr/>
        </p:nvSpPr>
        <p:spPr>
          <a:xfrm>
            <a:off x="152400" y="76200"/>
            <a:ext cx="8839200" cy="769441"/>
          </a:xfrm>
          <a:prstGeom prst="rect">
            <a:avLst/>
          </a:prstGeom>
          <a:noFill/>
        </p:spPr>
        <p:txBody>
          <a:bodyPr wrap="square" rtlCol="0">
            <a:spAutoFit/>
          </a:bodyPr>
          <a:lstStyle/>
          <a:p>
            <a:pPr algn="ctr"/>
            <a:r>
              <a:rPr lang="en-US" sz="4400" dirty="0" smtClean="0">
                <a:solidFill>
                  <a:schemeClr val="bg1"/>
                </a:solidFill>
                <a:effectLst>
                  <a:glow rad="63500">
                    <a:srgbClr val="080808"/>
                  </a:glow>
                </a:effectLst>
                <a:latin typeface="Impact" pitchFamily="34" charset="0"/>
              </a:rPr>
              <a:t>Lessons A Lost Man Learned Too Late</a:t>
            </a:r>
            <a:endParaRPr lang="en-US" sz="4400" dirty="0">
              <a:solidFill>
                <a:schemeClr val="bg1"/>
              </a:solidFill>
              <a:effectLst>
                <a:glow rad="63500">
                  <a:srgbClr val="080808"/>
                </a:glow>
              </a:effectLst>
              <a:latin typeface="Impact" pitchFamily="34" charset="0"/>
            </a:endParaRPr>
          </a:p>
        </p:txBody>
      </p:sp>
      <p:sp>
        <p:nvSpPr>
          <p:cNvPr id="4" name="TextBox 3"/>
          <p:cNvSpPr txBox="1"/>
          <p:nvPr/>
        </p:nvSpPr>
        <p:spPr>
          <a:xfrm>
            <a:off x="152400" y="685800"/>
            <a:ext cx="8839200" cy="461665"/>
          </a:xfrm>
          <a:prstGeom prst="rect">
            <a:avLst/>
          </a:prstGeom>
          <a:noFill/>
        </p:spPr>
        <p:txBody>
          <a:bodyPr wrap="square" rtlCol="0">
            <a:spAutoFit/>
          </a:bodyPr>
          <a:lstStyle/>
          <a:p>
            <a:pPr algn="ctr"/>
            <a:r>
              <a:rPr lang="en-US" dirty="0" smtClean="0">
                <a:solidFill>
                  <a:schemeClr val="bg1"/>
                </a:solidFill>
                <a:effectLst>
                  <a:glow rad="63500">
                    <a:srgbClr val="080808"/>
                  </a:glow>
                </a:effectLst>
                <a:latin typeface="Impact" pitchFamily="34" charset="0"/>
              </a:rPr>
              <a:t>Luke 16:19-31</a:t>
            </a:r>
            <a:endParaRPr lang="en-US" dirty="0">
              <a:solidFill>
                <a:schemeClr val="bg1"/>
              </a:solidFill>
              <a:effectLst>
                <a:glow rad="63500">
                  <a:srgbClr val="080808"/>
                </a:glow>
              </a:effectLst>
              <a:latin typeface="Impact" pitchFamily="34" charset="0"/>
            </a:endParaRPr>
          </a:p>
        </p:txBody>
      </p:sp>
      <p:sp>
        <p:nvSpPr>
          <p:cNvPr id="5" name="Text Box 20"/>
          <p:cNvSpPr txBox="1">
            <a:spLocks noChangeArrowheads="1"/>
          </p:cNvSpPr>
          <p:nvPr/>
        </p:nvSpPr>
        <p:spPr bwMode="auto">
          <a:xfrm>
            <a:off x="381000" y="13055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The </a:t>
            </a:r>
            <a:r>
              <a:rPr lang="en-US" sz="2800" b="1" dirty="0" smtClean="0">
                <a:solidFill>
                  <a:srgbClr val="FFFF00"/>
                </a:solidFill>
                <a:effectLst>
                  <a:glow rad="63500">
                    <a:srgbClr val="080808"/>
                  </a:glow>
                </a:effectLst>
                <a:latin typeface="Arial" charset="0"/>
              </a:rPr>
              <a:t>True Value </a:t>
            </a:r>
            <a:r>
              <a:rPr lang="en-US" sz="2800" b="1" dirty="0">
                <a:solidFill>
                  <a:srgbClr val="FFFF00"/>
                </a:solidFill>
                <a:effectLst>
                  <a:glow rad="63500">
                    <a:srgbClr val="080808"/>
                  </a:glow>
                </a:effectLst>
                <a:latin typeface="Arial" charset="0"/>
              </a:rPr>
              <a:t>Of Earthly Riches.</a:t>
            </a:r>
          </a:p>
        </p:txBody>
      </p:sp>
      <p:sp>
        <p:nvSpPr>
          <p:cNvPr id="8" name="Text Box 3"/>
          <p:cNvSpPr txBox="1">
            <a:spLocks noChangeArrowheads="1"/>
          </p:cNvSpPr>
          <p:nvPr/>
        </p:nvSpPr>
        <p:spPr bwMode="auto">
          <a:xfrm>
            <a:off x="381000" y="25247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a:t>
            </a:r>
            <a:r>
              <a:rPr lang="en-US" sz="2800" b="1" dirty="0" smtClean="0">
                <a:solidFill>
                  <a:srgbClr val="FFFF00"/>
                </a:solidFill>
                <a:effectLst>
                  <a:glow rad="63500">
                    <a:srgbClr val="080808"/>
                  </a:glow>
                </a:effectLst>
                <a:latin typeface="Arial" charset="0"/>
              </a:rPr>
              <a:t>That Torment </a:t>
            </a:r>
            <a:r>
              <a:rPr lang="en-US" sz="2800" b="1" dirty="0">
                <a:solidFill>
                  <a:srgbClr val="FFFF00"/>
                </a:solidFill>
                <a:effectLst>
                  <a:glow rad="63500">
                    <a:srgbClr val="080808"/>
                  </a:glow>
                </a:effectLst>
                <a:latin typeface="Arial" charset="0"/>
              </a:rPr>
              <a:t>Was Real.</a:t>
            </a:r>
          </a:p>
        </p:txBody>
      </p:sp>
      <p:sp>
        <p:nvSpPr>
          <p:cNvPr id="9" name="Text Box 8"/>
          <p:cNvSpPr txBox="1">
            <a:spLocks noChangeArrowheads="1"/>
          </p:cNvSpPr>
          <p:nvPr/>
        </p:nvSpPr>
        <p:spPr bwMode="auto">
          <a:xfrm>
            <a:off x="381000" y="30288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16:23-26; </a:t>
            </a:r>
            <a:r>
              <a:rPr lang="en-US" sz="2000" b="1" dirty="0" smtClean="0">
                <a:solidFill>
                  <a:schemeClr val="bg1"/>
                </a:solidFill>
                <a:effectLst>
                  <a:glow rad="63500">
                    <a:srgbClr val="080808"/>
                  </a:glow>
                </a:effectLst>
                <a:latin typeface="Arial" charset="0"/>
              </a:rPr>
              <a:t>Matthew </a:t>
            </a:r>
            <a:r>
              <a:rPr lang="en-US" sz="2000" b="1" dirty="0">
                <a:solidFill>
                  <a:schemeClr val="bg1"/>
                </a:solidFill>
                <a:effectLst>
                  <a:glow rad="63500">
                    <a:srgbClr val="080808"/>
                  </a:glow>
                </a:effectLst>
                <a:latin typeface="Arial" charset="0"/>
              </a:rPr>
              <a:t>25:41; Mark 9:44-45; II </a:t>
            </a:r>
            <a:r>
              <a:rPr lang="en-US" sz="2000" b="1" dirty="0" smtClean="0">
                <a:solidFill>
                  <a:schemeClr val="bg1"/>
                </a:solidFill>
                <a:effectLst>
                  <a:glow rad="63500">
                    <a:srgbClr val="080808"/>
                  </a:glow>
                </a:effectLst>
                <a:latin typeface="Arial" charset="0"/>
              </a:rPr>
              <a:t>Thessalonians </a:t>
            </a:r>
            <a:r>
              <a:rPr lang="en-US" sz="2000" b="1" dirty="0">
                <a:solidFill>
                  <a:schemeClr val="bg1"/>
                </a:solidFill>
                <a:effectLst>
                  <a:glow rad="63500">
                    <a:srgbClr val="080808"/>
                  </a:glow>
                </a:effectLst>
                <a:latin typeface="Arial" charset="0"/>
              </a:rPr>
              <a:t>1:8-9.</a:t>
            </a:r>
          </a:p>
        </p:txBody>
      </p:sp>
      <p:sp>
        <p:nvSpPr>
          <p:cNvPr id="11" name="Text Box 9"/>
          <p:cNvSpPr txBox="1">
            <a:spLocks noChangeArrowheads="1"/>
          </p:cNvSpPr>
          <p:nvPr/>
        </p:nvSpPr>
        <p:spPr bwMode="auto">
          <a:xfrm>
            <a:off x="381000" y="43242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16:27-28, 30; Luke 13:1-3; Acts 26:20; Acts 2:38.</a:t>
            </a:r>
          </a:p>
        </p:txBody>
      </p:sp>
      <p:sp>
        <p:nvSpPr>
          <p:cNvPr id="12" name="Text Box 5"/>
          <p:cNvSpPr txBox="1">
            <a:spLocks noChangeArrowheads="1"/>
          </p:cNvSpPr>
          <p:nvPr/>
        </p:nvSpPr>
        <p:spPr bwMode="auto">
          <a:xfrm>
            <a:off x="381000" y="5065693"/>
            <a:ext cx="8382000" cy="954107"/>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That The Time Of Obedience </a:t>
            </a:r>
            <a:r>
              <a:rPr lang="en-US" sz="2800" b="1" dirty="0" smtClean="0">
                <a:solidFill>
                  <a:srgbClr val="FFFF00"/>
                </a:solidFill>
                <a:effectLst>
                  <a:glow rad="63500">
                    <a:srgbClr val="080808"/>
                  </a:glow>
                </a:effectLst>
                <a:latin typeface="Arial" charset="0"/>
              </a:rPr>
              <a:t>        Was </a:t>
            </a:r>
            <a:r>
              <a:rPr lang="en-US" sz="2800" b="1" dirty="0">
                <a:solidFill>
                  <a:srgbClr val="FFFF00"/>
                </a:solidFill>
                <a:effectLst>
                  <a:glow rad="63500">
                    <a:srgbClr val="080808"/>
                  </a:glow>
                </a:effectLst>
                <a:latin typeface="Arial" charset="0"/>
              </a:rPr>
              <a:t>While Living On The Earth.</a:t>
            </a:r>
          </a:p>
        </p:txBody>
      </p:sp>
      <p:sp>
        <p:nvSpPr>
          <p:cNvPr id="13" name="Text Box 10"/>
          <p:cNvSpPr txBox="1">
            <a:spLocks noChangeArrowheads="1"/>
          </p:cNvSpPr>
          <p:nvPr/>
        </p:nvSpPr>
        <p:spPr bwMode="auto">
          <a:xfrm>
            <a:off x="381000" y="60006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16:27-31; </a:t>
            </a:r>
            <a:r>
              <a:rPr lang="en-US" sz="2000" b="1" dirty="0" smtClean="0">
                <a:solidFill>
                  <a:schemeClr val="bg1"/>
                </a:solidFill>
                <a:effectLst>
                  <a:glow rad="63500">
                    <a:srgbClr val="080808"/>
                  </a:glow>
                </a:effectLst>
                <a:latin typeface="Arial" charset="0"/>
              </a:rPr>
              <a:t>Joshua 24:15; II Corinthians </a:t>
            </a:r>
            <a:r>
              <a:rPr lang="en-US" sz="2000" b="1" dirty="0">
                <a:solidFill>
                  <a:schemeClr val="bg1"/>
                </a:solidFill>
                <a:effectLst>
                  <a:glow rad="63500">
                    <a:srgbClr val="080808"/>
                  </a:glow>
                </a:effectLst>
                <a:latin typeface="Arial" charset="0"/>
              </a:rPr>
              <a:t>6:1-2; James 4:14.</a:t>
            </a:r>
          </a:p>
        </p:txBody>
      </p:sp>
      <p:sp>
        <p:nvSpPr>
          <p:cNvPr id="18" name="Double Wave 17"/>
          <p:cNvSpPr/>
          <p:nvPr/>
        </p:nvSpPr>
        <p:spPr bwMode="auto">
          <a:xfrm>
            <a:off x="0" y="5791200"/>
            <a:ext cx="9144000" cy="990600"/>
          </a:xfrm>
          <a:prstGeom prst="doubleWave">
            <a:avLst/>
          </a:prstGeom>
          <a:solidFill>
            <a:srgbClr val="FF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bg1"/>
                </a:solidFill>
                <a:effectLst>
                  <a:glow rad="63500">
                    <a:srgbClr val="080808"/>
                  </a:glow>
                </a:effectLst>
                <a:latin typeface="Impact" pitchFamily="34" charset="0"/>
              </a:rPr>
              <a:t>We ALL Wi</a:t>
            </a:r>
            <a:r>
              <a:rPr lang="en-US" sz="4800" dirty="0" smtClean="0">
                <a:solidFill>
                  <a:schemeClr val="bg1"/>
                </a:solidFill>
                <a:effectLst>
                  <a:glow rad="63500">
                    <a:srgbClr val="080808"/>
                  </a:glow>
                </a:effectLst>
                <a:latin typeface="Impact" pitchFamily="34" charset="0"/>
              </a:rPr>
              <a:t>ll Learn These Lessons!</a:t>
            </a:r>
            <a:endParaRPr kumimoji="0" lang="en-US" sz="4800" b="0" i="0" u="none" strike="noStrike" cap="none" normalizeH="0" baseline="0" dirty="0" smtClean="0">
              <a:ln>
                <a:noFill/>
              </a:ln>
              <a:solidFill>
                <a:schemeClr val="bg1"/>
              </a:solidFill>
              <a:effectLst>
                <a:glow rad="63500">
                  <a:srgbClr val="080808"/>
                </a:glow>
              </a:effectLst>
              <a:latin typeface="Impact" pitchFamily="34" charset="0"/>
            </a:endParaRPr>
          </a:p>
        </p:txBody>
      </p:sp>
      <p:sp>
        <p:nvSpPr>
          <p:cNvPr id="16" name="AutoShape 11"/>
          <p:cNvSpPr>
            <a:spLocks noChangeArrowheads="1"/>
          </p:cNvSpPr>
          <p:nvPr/>
        </p:nvSpPr>
        <p:spPr bwMode="auto">
          <a:xfrm>
            <a:off x="6172200" y="3276600"/>
            <a:ext cx="2971800" cy="3048000"/>
          </a:xfrm>
          <a:prstGeom prst="irregularSeal1">
            <a:avLst/>
          </a:prstGeom>
          <a:solidFill>
            <a:srgbClr val="FF0000"/>
          </a:solidFill>
          <a:ln w="9525">
            <a:noFill/>
            <a:miter lim="800000"/>
            <a:headEnd/>
            <a:tailEnd/>
          </a:ln>
          <a:effectLst>
            <a:glow rad="63500">
              <a:srgbClr val="080808">
                <a:alpha val="40000"/>
              </a:srgb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4" name="AutoShape 11"/>
          <p:cNvSpPr>
            <a:spLocks noChangeArrowheads="1"/>
          </p:cNvSpPr>
          <p:nvPr/>
        </p:nvSpPr>
        <p:spPr bwMode="auto">
          <a:xfrm>
            <a:off x="0" y="3048000"/>
            <a:ext cx="2971800" cy="3048000"/>
          </a:xfrm>
          <a:prstGeom prst="irregularSeal1">
            <a:avLst/>
          </a:prstGeom>
          <a:solidFill>
            <a:srgbClr val="FF0000"/>
          </a:solidFill>
          <a:ln w="9525">
            <a:noFill/>
            <a:miter lim="800000"/>
            <a:headEnd/>
            <a:tailEnd/>
          </a:ln>
          <a:effectLst>
            <a:glow rad="63500">
              <a:srgbClr val="080808">
                <a:alpha val="40000"/>
              </a:srgb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15" name="Text Box 16"/>
          <p:cNvSpPr txBox="1">
            <a:spLocks noChangeArrowheads="1"/>
          </p:cNvSpPr>
          <p:nvPr/>
        </p:nvSpPr>
        <p:spPr bwMode="auto">
          <a:xfrm rot="20902817">
            <a:off x="199875" y="3683020"/>
            <a:ext cx="2540535" cy="1486561"/>
          </a:xfrm>
          <a:prstGeom prst="rect">
            <a:avLst/>
          </a:prstGeom>
          <a:noFill/>
          <a:ln w="9525">
            <a:noFill/>
            <a:miter lim="800000"/>
            <a:headEnd/>
            <a:tailEnd/>
          </a:ln>
          <a:effectLst/>
        </p:spPr>
        <p:txBody>
          <a:bodyPr wrap="square">
            <a:spAutoFit/>
          </a:bodyPr>
          <a:lstStyle/>
          <a:p>
            <a:pPr algn="ctr">
              <a:lnSpc>
                <a:spcPct val="80000"/>
              </a:lnSpc>
              <a:spcBef>
                <a:spcPct val="50000"/>
              </a:spcBef>
            </a:pPr>
            <a:r>
              <a:rPr lang="en-US" b="1" dirty="0">
                <a:solidFill>
                  <a:schemeClr val="bg1"/>
                </a:solidFill>
                <a:effectLst>
                  <a:glow rad="63500">
                    <a:srgbClr val="080808"/>
                  </a:glow>
                  <a:outerShdw blurRad="38100" dist="38100" dir="2700000" algn="tl">
                    <a:srgbClr val="808080"/>
                  </a:outerShdw>
                </a:effectLst>
                <a:latin typeface="Arial" charset="0"/>
              </a:rPr>
              <a:t>LAND OF  </a:t>
            </a:r>
            <a:r>
              <a:rPr lang="en-US" b="1" dirty="0" smtClean="0">
                <a:solidFill>
                  <a:schemeClr val="bg1"/>
                </a:solidFill>
                <a:effectLst>
                  <a:glow rad="63500">
                    <a:srgbClr val="080808"/>
                  </a:glow>
                  <a:outerShdw blurRad="38100" dist="38100" dir="2700000" algn="tl">
                    <a:srgbClr val="808080"/>
                  </a:outerShdw>
                </a:effectLst>
                <a:latin typeface="Arial" charset="0"/>
              </a:rPr>
              <a:t>      THE </a:t>
            </a:r>
            <a:r>
              <a:rPr lang="en-US" b="1" dirty="0">
                <a:solidFill>
                  <a:schemeClr val="bg1"/>
                </a:solidFill>
                <a:effectLst>
                  <a:glow rad="63500">
                    <a:srgbClr val="080808"/>
                  </a:glow>
                  <a:outerShdw blurRad="38100" dist="38100" dir="2700000" algn="tl">
                    <a:srgbClr val="808080"/>
                  </a:outerShdw>
                </a:effectLst>
                <a:latin typeface="Arial" charset="0"/>
              </a:rPr>
              <a:t>LIVING? </a:t>
            </a:r>
            <a:r>
              <a:rPr lang="en-US" sz="1800" b="1" dirty="0">
                <a:solidFill>
                  <a:schemeClr val="bg1"/>
                </a:solidFill>
                <a:effectLst>
                  <a:glow rad="63500">
                    <a:srgbClr val="080808"/>
                  </a:glow>
                  <a:outerShdw blurRad="38100" dist="38100" dir="2700000" algn="tl">
                    <a:srgbClr val="808080"/>
                  </a:outerShdw>
                </a:effectLst>
                <a:latin typeface="Arial" charset="0"/>
              </a:rPr>
              <a:t>(BY </a:t>
            </a:r>
            <a:r>
              <a:rPr lang="en-US" sz="1800" b="1" dirty="0" smtClean="0">
                <a:solidFill>
                  <a:schemeClr val="bg1"/>
                </a:solidFill>
                <a:effectLst>
                  <a:glow rad="63500">
                    <a:srgbClr val="080808"/>
                  </a:glow>
                  <a:outerShdw blurRad="38100" dist="38100" dir="2700000" algn="tl">
                    <a:srgbClr val="808080"/>
                  </a:outerShdw>
                </a:effectLst>
                <a:latin typeface="Arial" charset="0"/>
              </a:rPr>
              <a:t>CHOICE)</a:t>
            </a:r>
          </a:p>
          <a:p>
            <a:pPr algn="ctr">
              <a:lnSpc>
                <a:spcPct val="80000"/>
              </a:lnSpc>
              <a:spcBef>
                <a:spcPct val="50000"/>
              </a:spcBef>
            </a:pPr>
            <a:r>
              <a:rPr lang="en-US" sz="1800" b="1" dirty="0" smtClean="0">
                <a:solidFill>
                  <a:srgbClr val="FFFF00"/>
                </a:solidFill>
                <a:effectLst>
                  <a:glow rad="63500">
                    <a:srgbClr val="080808"/>
                  </a:glow>
                </a:effectLst>
                <a:latin typeface="Arial" charset="0"/>
              </a:rPr>
              <a:t>Mark 16:15-16;                 II Corinthians 5:10-11</a:t>
            </a:r>
          </a:p>
        </p:txBody>
      </p:sp>
      <p:sp>
        <p:nvSpPr>
          <p:cNvPr id="17" name="Text Box 16"/>
          <p:cNvSpPr txBox="1">
            <a:spLocks noChangeArrowheads="1"/>
          </p:cNvSpPr>
          <p:nvPr/>
        </p:nvSpPr>
        <p:spPr bwMode="auto">
          <a:xfrm rot="616408">
            <a:off x="6436797" y="3937607"/>
            <a:ext cx="2540535" cy="1486561"/>
          </a:xfrm>
          <a:prstGeom prst="rect">
            <a:avLst/>
          </a:prstGeom>
          <a:noFill/>
          <a:ln w="9525">
            <a:noFill/>
            <a:miter lim="800000"/>
            <a:headEnd/>
            <a:tailEnd/>
          </a:ln>
          <a:effectLst/>
        </p:spPr>
        <p:txBody>
          <a:bodyPr wrap="square">
            <a:spAutoFit/>
          </a:bodyPr>
          <a:lstStyle/>
          <a:p>
            <a:pPr algn="ctr">
              <a:lnSpc>
                <a:spcPct val="80000"/>
              </a:lnSpc>
              <a:spcBef>
                <a:spcPct val="50000"/>
              </a:spcBef>
            </a:pPr>
            <a:r>
              <a:rPr lang="en-US" b="1" dirty="0">
                <a:solidFill>
                  <a:schemeClr val="bg1"/>
                </a:solidFill>
                <a:effectLst>
                  <a:glow rad="63500">
                    <a:srgbClr val="080808"/>
                  </a:glow>
                  <a:outerShdw blurRad="38100" dist="38100" dir="2700000" algn="tl">
                    <a:srgbClr val="808080"/>
                  </a:outerShdw>
                </a:effectLst>
                <a:latin typeface="Arial" charset="0"/>
              </a:rPr>
              <a:t>LAND OF  </a:t>
            </a:r>
            <a:r>
              <a:rPr lang="en-US" b="1" dirty="0" smtClean="0">
                <a:solidFill>
                  <a:schemeClr val="bg1"/>
                </a:solidFill>
                <a:effectLst>
                  <a:glow rad="63500">
                    <a:srgbClr val="080808"/>
                  </a:glow>
                  <a:outerShdw blurRad="38100" dist="38100" dir="2700000" algn="tl">
                    <a:srgbClr val="808080"/>
                  </a:outerShdw>
                </a:effectLst>
                <a:latin typeface="Arial" charset="0"/>
              </a:rPr>
              <a:t>      THE DEAD?    </a:t>
            </a:r>
            <a:r>
              <a:rPr lang="en-US" sz="1800" b="1" dirty="0" smtClean="0">
                <a:solidFill>
                  <a:schemeClr val="bg1"/>
                </a:solidFill>
                <a:effectLst>
                  <a:glow rad="63500">
                    <a:srgbClr val="080808"/>
                  </a:glow>
                  <a:outerShdw blurRad="38100" dist="38100" dir="2700000" algn="tl">
                    <a:srgbClr val="808080"/>
                  </a:outerShdw>
                </a:effectLst>
                <a:latin typeface="Arial" charset="0"/>
              </a:rPr>
              <a:t>(</a:t>
            </a:r>
            <a:r>
              <a:rPr lang="en-US" sz="1800" b="1" dirty="0">
                <a:solidFill>
                  <a:schemeClr val="bg1"/>
                </a:solidFill>
                <a:effectLst>
                  <a:glow rad="63500">
                    <a:srgbClr val="080808"/>
                  </a:glow>
                  <a:outerShdw blurRad="38100" dist="38100" dir="2700000" algn="tl">
                    <a:srgbClr val="808080"/>
                  </a:outerShdw>
                </a:effectLst>
                <a:latin typeface="Arial" charset="0"/>
              </a:rPr>
              <a:t>BY </a:t>
            </a:r>
            <a:r>
              <a:rPr lang="en-US" sz="1800" b="1" dirty="0" smtClean="0">
                <a:solidFill>
                  <a:schemeClr val="bg1"/>
                </a:solidFill>
                <a:effectLst>
                  <a:glow rad="63500">
                    <a:srgbClr val="080808"/>
                  </a:glow>
                  <a:outerShdw blurRad="38100" dist="38100" dir="2700000" algn="tl">
                    <a:srgbClr val="808080"/>
                  </a:outerShdw>
                </a:effectLst>
                <a:latin typeface="Arial" charset="0"/>
              </a:rPr>
              <a:t>FORCE)</a:t>
            </a:r>
          </a:p>
          <a:p>
            <a:pPr algn="ctr">
              <a:lnSpc>
                <a:spcPct val="80000"/>
              </a:lnSpc>
              <a:spcBef>
                <a:spcPct val="50000"/>
              </a:spcBef>
            </a:pPr>
            <a:r>
              <a:rPr lang="en-US" sz="1800" b="1" dirty="0" smtClean="0">
                <a:solidFill>
                  <a:srgbClr val="FFFF00"/>
                </a:solidFill>
                <a:effectLst>
                  <a:glow rad="63500">
                    <a:srgbClr val="080808"/>
                  </a:glow>
                </a:effectLst>
                <a:latin typeface="Arial" charset="0"/>
              </a:rPr>
              <a:t>Luke 16:19-31                 Revelation 20:12-15</a:t>
            </a:r>
          </a:p>
        </p:txBody>
      </p:sp>
      <p:sp>
        <p:nvSpPr>
          <p:cNvPr id="19" name="Text Box 7"/>
          <p:cNvSpPr txBox="1">
            <a:spLocks noChangeArrowheads="1"/>
          </p:cNvSpPr>
          <p:nvPr/>
        </p:nvSpPr>
        <p:spPr bwMode="auto">
          <a:xfrm>
            <a:off x="381000" y="1809690"/>
            <a:ext cx="8382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solidFill>
                  <a:schemeClr val="bg1"/>
                </a:solidFill>
                <a:effectLst>
                  <a:glow rad="63500">
                    <a:srgbClr val="080808"/>
                  </a:glow>
                </a:effectLst>
                <a:latin typeface="Arial" charset="0"/>
              </a:rPr>
              <a:t>Luke 16:19,20-21; </a:t>
            </a:r>
            <a:r>
              <a:rPr lang="en-US" sz="2000" b="1" dirty="0" smtClean="0">
                <a:solidFill>
                  <a:schemeClr val="bg1"/>
                </a:solidFill>
                <a:effectLst>
                  <a:glow rad="63500">
                    <a:srgbClr val="080808"/>
                  </a:glow>
                </a:effectLst>
                <a:latin typeface="Arial" charset="0"/>
              </a:rPr>
              <a:t>Matthew </a:t>
            </a:r>
            <a:r>
              <a:rPr lang="en-US" sz="2000" b="1" dirty="0">
                <a:solidFill>
                  <a:schemeClr val="bg1"/>
                </a:solidFill>
                <a:effectLst>
                  <a:glow rad="63500">
                    <a:srgbClr val="080808"/>
                  </a:glow>
                </a:effectLst>
                <a:latin typeface="Arial" charset="0"/>
              </a:rPr>
              <a:t>16:26; I </a:t>
            </a:r>
            <a:r>
              <a:rPr lang="en-US" sz="2000" b="1" dirty="0" smtClean="0">
                <a:solidFill>
                  <a:schemeClr val="bg1"/>
                </a:solidFill>
                <a:effectLst>
                  <a:glow rad="63500">
                    <a:srgbClr val="080808"/>
                  </a:glow>
                </a:effectLst>
                <a:latin typeface="Arial" charset="0"/>
              </a:rPr>
              <a:t>Timothy 6:10,17-19</a:t>
            </a:r>
            <a:endParaRPr lang="en-US" sz="2000" b="1" dirty="0">
              <a:solidFill>
                <a:srgbClr val="FFFF00"/>
              </a:solidFill>
              <a:effectLst>
                <a:glow rad="63500">
                  <a:srgbClr val="080808"/>
                </a:glow>
              </a:effectLst>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 calcmode="lin" valueType="num">
                                      <p:cBhvr>
                                        <p:cTn id="14" dur="500" fill="hold"/>
                                        <p:tgtEl>
                                          <p:spTgt spid="14"/>
                                        </p:tgtEl>
                                        <p:attrNameLst>
                                          <p:attrName>style.rotation</p:attrName>
                                        </p:attrNameLst>
                                      </p:cBhvr>
                                      <p:tavLst>
                                        <p:tav tm="0">
                                          <p:val>
                                            <p:fltVal val="360"/>
                                          </p:val>
                                        </p:tav>
                                        <p:tav tm="100000">
                                          <p:val>
                                            <p:fltVal val="0"/>
                                          </p:val>
                                        </p:tav>
                                      </p:tavLst>
                                    </p:anim>
                                    <p:animEffect transition="in" filter="fade">
                                      <p:cBhvr>
                                        <p:cTn id="15" dur="500"/>
                                        <p:tgtEl>
                                          <p:spTgt spid="14"/>
                                        </p:tgtEl>
                                      </p:cBhvr>
                                    </p:animEffect>
                                  </p:childTnLst>
                                </p:cTn>
                              </p:par>
                              <p:par>
                                <p:cTn id="16" presetID="49" presetClass="entr" presetSubtype="0" decel="10000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 calcmode="lin" valueType="num">
                                      <p:cBhvr>
                                        <p:cTn id="20" dur="500" fill="hold"/>
                                        <p:tgtEl>
                                          <p:spTgt spid="15"/>
                                        </p:tgtEl>
                                        <p:attrNameLst>
                                          <p:attrName>style.rotation</p:attrName>
                                        </p:attrNameLst>
                                      </p:cBhvr>
                                      <p:tavLst>
                                        <p:tav tm="0">
                                          <p:val>
                                            <p:fltVal val="360"/>
                                          </p:val>
                                        </p:tav>
                                        <p:tav tm="100000">
                                          <p:val>
                                            <p:fltVal val="0"/>
                                          </p:val>
                                        </p:tav>
                                      </p:tavLst>
                                    </p:anim>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 calcmode="lin" valueType="num">
                                      <p:cBhvr>
                                        <p:cTn id="28" dur="500" fill="hold"/>
                                        <p:tgtEl>
                                          <p:spTgt spid="16"/>
                                        </p:tgtEl>
                                        <p:attrNameLst>
                                          <p:attrName>style.rotation</p:attrName>
                                        </p:attrNameLst>
                                      </p:cBhvr>
                                      <p:tavLst>
                                        <p:tav tm="0">
                                          <p:val>
                                            <p:fltVal val="360"/>
                                          </p:val>
                                        </p:tav>
                                        <p:tav tm="100000">
                                          <p:val>
                                            <p:fltVal val="0"/>
                                          </p:val>
                                        </p:tav>
                                      </p:tavLst>
                                    </p:anim>
                                    <p:animEffect transition="in" filter="fade">
                                      <p:cBhvr>
                                        <p:cTn id="29" dur="500"/>
                                        <p:tgtEl>
                                          <p:spTgt spid="16"/>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 calcmode="lin" valueType="num">
                                      <p:cBhvr>
                                        <p:cTn id="34" dur="500" fill="hold"/>
                                        <p:tgtEl>
                                          <p:spTgt spid="17"/>
                                        </p:tgtEl>
                                        <p:attrNameLst>
                                          <p:attrName>style.rotation</p:attrName>
                                        </p:attrNameLst>
                                      </p:cBhvr>
                                      <p:tavLst>
                                        <p:tav tm="0">
                                          <p:val>
                                            <p:fltVal val="360"/>
                                          </p:val>
                                        </p:tav>
                                        <p:tav tm="100000">
                                          <p:val>
                                            <p:fltVal val="0"/>
                                          </p:val>
                                        </p:tav>
                                      </p:tavLst>
                                    </p:anim>
                                    <p:animEffect transition="in" filter="fade">
                                      <p:cBhvr>
                                        <p:cTn id="3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14" grpId="0" animBg="1"/>
      <p:bldP spid="15"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28600" y="160338"/>
            <a:ext cx="8610600" cy="5262979"/>
          </a:xfrm>
          <a:prstGeom prst="rect">
            <a:avLst/>
          </a:prstGeom>
          <a:noFill/>
          <a:ln w="9525">
            <a:noFill/>
            <a:miter lim="800000"/>
            <a:headEnd/>
            <a:tailEnd/>
          </a:ln>
          <a:effectLst/>
        </p:spPr>
        <p:txBody>
          <a:bodyPr>
            <a:spAutoFit/>
          </a:bodyPr>
          <a:lstStyle/>
          <a:p>
            <a:pPr algn="just"/>
            <a:r>
              <a:rPr lang="en-US" dirty="0">
                <a:latin typeface="Arial" charset="0"/>
              </a:rPr>
              <a:t>26 'And besides all this, between us and you there is a great gulf fixed, so that those who want to pass from here to you cannot, nor can those from there pass to us.'</a:t>
            </a:r>
          </a:p>
          <a:p>
            <a:pPr algn="just"/>
            <a:r>
              <a:rPr lang="en-US" dirty="0">
                <a:latin typeface="Arial" charset="0"/>
              </a:rPr>
              <a:t>27 "Then he said, 'I beg you therefore, father, that you would send him to my father's house,</a:t>
            </a:r>
          </a:p>
          <a:p>
            <a:pPr algn="just"/>
            <a:r>
              <a:rPr lang="en-US" dirty="0">
                <a:latin typeface="Arial" charset="0"/>
              </a:rPr>
              <a:t>28 'for I have five brothers, that he may testify to them, lest they also come to this place of torment.'</a:t>
            </a:r>
          </a:p>
          <a:p>
            <a:pPr algn="just"/>
            <a:r>
              <a:rPr lang="en-US" dirty="0">
                <a:latin typeface="Arial" charset="0"/>
              </a:rPr>
              <a:t>29 "Abraham said to him, 'They have Moses and the prophets; let them hear them.'</a:t>
            </a:r>
          </a:p>
          <a:p>
            <a:pPr algn="just"/>
            <a:r>
              <a:rPr lang="en-US" dirty="0">
                <a:latin typeface="Arial" charset="0"/>
              </a:rPr>
              <a:t>30 "And he said, 'No, father Abraham; but if one goes to them from the dead, they will repent.'</a:t>
            </a:r>
          </a:p>
          <a:p>
            <a:pPr algn="just"/>
            <a:r>
              <a:rPr lang="en-US" dirty="0">
                <a:latin typeface="Arial" charset="0"/>
              </a:rPr>
              <a:t>31 "But he said to him, 'If they do not hear Moses and the prophets, neither will they be persuaded though one rise from the dead</a:t>
            </a:r>
            <a:r>
              <a:rPr lang="en-US" dirty="0" smtClean="0">
                <a:latin typeface="Arial" charset="0"/>
              </a:rPr>
              <a:t>.”</a:t>
            </a:r>
            <a:endParaRPr lang="en-US" dirty="0">
              <a:latin typeface="Arial"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esusisprecious.org/images/hell_forever_and_ever.jpg"/>
          <p:cNvPicPr>
            <a:picLocks noChangeAspect="1" noChangeArrowheads="1"/>
          </p:cNvPicPr>
          <p:nvPr/>
        </p:nvPicPr>
        <p:blipFill>
          <a:blip r:embed="rId2" cstate="print">
            <a:lum bright="-20000"/>
          </a:blip>
          <a:srcRect/>
          <a:stretch>
            <a:fillRect/>
          </a:stretch>
        </p:blipFill>
        <p:spPr bwMode="auto">
          <a:xfrm>
            <a:off x="0" y="1"/>
            <a:ext cx="9143999" cy="6858000"/>
          </a:xfrm>
          <a:prstGeom prst="rect">
            <a:avLst/>
          </a:prstGeom>
          <a:noFill/>
        </p:spPr>
      </p:pic>
      <p:sp>
        <p:nvSpPr>
          <p:cNvPr id="3" name="TextBox 2"/>
          <p:cNvSpPr txBox="1"/>
          <p:nvPr/>
        </p:nvSpPr>
        <p:spPr>
          <a:xfrm>
            <a:off x="152400" y="76200"/>
            <a:ext cx="8839200" cy="769441"/>
          </a:xfrm>
          <a:prstGeom prst="rect">
            <a:avLst/>
          </a:prstGeom>
          <a:noFill/>
        </p:spPr>
        <p:txBody>
          <a:bodyPr wrap="square" rtlCol="0">
            <a:spAutoFit/>
          </a:bodyPr>
          <a:lstStyle/>
          <a:p>
            <a:pPr algn="ctr"/>
            <a:r>
              <a:rPr lang="en-US" sz="4400" dirty="0" smtClean="0">
                <a:solidFill>
                  <a:schemeClr val="bg1"/>
                </a:solidFill>
                <a:effectLst>
                  <a:glow rad="63500">
                    <a:srgbClr val="080808"/>
                  </a:glow>
                </a:effectLst>
                <a:latin typeface="Impact" pitchFamily="34" charset="0"/>
              </a:rPr>
              <a:t>Lessons A Lost Man Learned Too Late</a:t>
            </a:r>
            <a:endParaRPr lang="en-US" sz="4400" dirty="0">
              <a:solidFill>
                <a:schemeClr val="bg1"/>
              </a:solidFill>
              <a:effectLst>
                <a:glow rad="63500">
                  <a:srgbClr val="080808"/>
                </a:glow>
              </a:effectLst>
              <a:latin typeface="Impact" pitchFamily="34" charset="0"/>
            </a:endParaRPr>
          </a:p>
        </p:txBody>
      </p:sp>
      <p:sp>
        <p:nvSpPr>
          <p:cNvPr id="4" name="TextBox 3"/>
          <p:cNvSpPr txBox="1"/>
          <p:nvPr/>
        </p:nvSpPr>
        <p:spPr>
          <a:xfrm>
            <a:off x="152400" y="685800"/>
            <a:ext cx="8839200" cy="461665"/>
          </a:xfrm>
          <a:prstGeom prst="rect">
            <a:avLst/>
          </a:prstGeom>
          <a:noFill/>
        </p:spPr>
        <p:txBody>
          <a:bodyPr wrap="square" rtlCol="0">
            <a:spAutoFit/>
          </a:bodyPr>
          <a:lstStyle/>
          <a:p>
            <a:pPr algn="ctr"/>
            <a:r>
              <a:rPr lang="en-US" dirty="0" smtClean="0">
                <a:solidFill>
                  <a:schemeClr val="bg1"/>
                </a:solidFill>
                <a:effectLst>
                  <a:glow rad="63500">
                    <a:srgbClr val="080808"/>
                  </a:glow>
                </a:effectLst>
                <a:latin typeface="Impact" pitchFamily="34" charset="0"/>
              </a:rPr>
              <a:t>Luke 16:19-31</a:t>
            </a:r>
            <a:endParaRPr lang="en-US" dirty="0">
              <a:solidFill>
                <a:schemeClr val="bg1"/>
              </a:solidFill>
              <a:effectLst>
                <a:glow rad="63500">
                  <a:srgbClr val="080808"/>
                </a:glow>
              </a:effectLst>
              <a:latin typeface="Impact" pitchFamily="34" charset="0"/>
            </a:endParaRPr>
          </a:p>
        </p:txBody>
      </p:sp>
      <p:sp>
        <p:nvSpPr>
          <p:cNvPr id="5" name="Text Box 20"/>
          <p:cNvSpPr txBox="1">
            <a:spLocks noChangeArrowheads="1"/>
          </p:cNvSpPr>
          <p:nvPr/>
        </p:nvSpPr>
        <p:spPr bwMode="auto">
          <a:xfrm>
            <a:off x="381000" y="1305580"/>
            <a:ext cx="8382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FFFF00"/>
                </a:solidFill>
                <a:effectLst>
                  <a:glow rad="63500">
                    <a:srgbClr val="080808"/>
                  </a:glow>
                </a:effectLst>
                <a:latin typeface="Arial" charset="0"/>
              </a:rPr>
              <a:t>He Learned The </a:t>
            </a:r>
            <a:r>
              <a:rPr lang="en-US" sz="2800" b="1" dirty="0" smtClean="0">
                <a:solidFill>
                  <a:srgbClr val="FFFF00"/>
                </a:solidFill>
                <a:effectLst>
                  <a:glow rad="63500">
                    <a:srgbClr val="080808"/>
                  </a:glow>
                </a:effectLst>
                <a:latin typeface="Arial" charset="0"/>
              </a:rPr>
              <a:t>True Value </a:t>
            </a:r>
            <a:r>
              <a:rPr lang="en-US" sz="2800" b="1" dirty="0">
                <a:solidFill>
                  <a:srgbClr val="FFFF00"/>
                </a:solidFill>
                <a:effectLst>
                  <a:glow rad="63500">
                    <a:srgbClr val="080808"/>
                  </a:glow>
                </a:effectLst>
                <a:latin typeface="Arial" charset="0"/>
              </a:rPr>
              <a:t>Of Earthly Riches.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228600" y="152400"/>
            <a:ext cx="8610600" cy="6407908"/>
          </a:xfrm>
          <a:prstGeom prst="rect">
            <a:avLst/>
          </a:prstGeom>
          <a:noFill/>
          <a:ln w="9525">
            <a:noFill/>
            <a:miter lim="800000"/>
            <a:headEnd/>
            <a:tailEnd/>
          </a:ln>
          <a:effectLst/>
        </p:spPr>
        <p:txBody>
          <a:bodyPr>
            <a:spAutoFit/>
          </a:bodyPr>
          <a:lstStyle/>
          <a:p>
            <a:pPr algn="just">
              <a:lnSpc>
                <a:spcPct val="95000"/>
              </a:lnSpc>
            </a:pPr>
            <a:r>
              <a:rPr lang="en-US" b="1" dirty="0" smtClean="0">
                <a:latin typeface="Arial" charset="0"/>
              </a:rPr>
              <a:t>Luke 16:19-31 </a:t>
            </a:r>
            <a:r>
              <a:rPr lang="en-US" dirty="0" smtClean="0">
                <a:latin typeface="Arial" charset="0"/>
              </a:rPr>
              <a:t>- </a:t>
            </a:r>
            <a:r>
              <a:rPr lang="en-US" dirty="0" smtClean="0">
                <a:solidFill>
                  <a:srgbClr val="FF0000"/>
                </a:solidFill>
                <a:latin typeface="Arial" charset="0"/>
              </a:rPr>
              <a:t>"There </a:t>
            </a:r>
            <a:r>
              <a:rPr lang="en-US" dirty="0">
                <a:solidFill>
                  <a:srgbClr val="FF0000"/>
                </a:solidFill>
                <a:latin typeface="Arial" charset="0"/>
              </a:rPr>
              <a:t>was a certain rich man who was clothed in purple and fine linen and fared sumptuously every day.</a:t>
            </a:r>
          </a:p>
          <a:p>
            <a:pPr algn="just">
              <a:lnSpc>
                <a:spcPct val="95000"/>
              </a:lnSpc>
            </a:pPr>
            <a:r>
              <a:rPr lang="en-US" dirty="0">
                <a:latin typeface="Arial" charset="0"/>
              </a:rPr>
              <a:t>20 "But there was a certain beggar named Lazarus, full of sores, who was laid at his gate,</a:t>
            </a:r>
          </a:p>
          <a:p>
            <a:pPr algn="just">
              <a:lnSpc>
                <a:spcPct val="95000"/>
              </a:lnSpc>
            </a:pPr>
            <a:r>
              <a:rPr lang="en-US" dirty="0">
                <a:latin typeface="Arial" charset="0"/>
              </a:rPr>
              <a:t>21 "desiring to be fed with the crumbs which fell from the rich man's table. Moreover the dogs came and licked his sores.</a:t>
            </a:r>
          </a:p>
          <a:p>
            <a:pPr algn="just">
              <a:lnSpc>
                <a:spcPct val="95000"/>
              </a:lnSpc>
            </a:pPr>
            <a:r>
              <a:rPr lang="en-US" dirty="0">
                <a:latin typeface="Arial" charset="0"/>
              </a:rPr>
              <a:t>22 "So it was that the beggar died, and was carried by the angels to Abraham's bosom. The rich man also died and was buried.</a:t>
            </a:r>
          </a:p>
          <a:p>
            <a:pPr algn="just">
              <a:lnSpc>
                <a:spcPct val="95000"/>
              </a:lnSpc>
            </a:pPr>
            <a:r>
              <a:rPr lang="en-US" dirty="0">
                <a:latin typeface="Arial" charset="0"/>
              </a:rPr>
              <a:t>23 "And being in torments in Hades, he lifted up his eyes and saw Abraham afar off, and Lazarus in his bosom.</a:t>
            </a:r>
          </a:p>
          <a:p>
            <a:pPr algn="just">
              <a:lnSpc>
                <a:spcPct val="95000"/>
              </a:lnSpc>
            </a:pPr>
            <a:r>
              <a:rPr lang="en-US" dirty="0">
                <a:latin typeface="Arial" charset="0"/>
              </a:rPr>
              <a:t>24 "Then he cried and said, 'Father Abraham, have mercy on me, and send Lazarus that he may dip the tip of his finger in water and cool my tongue; for I am tormented in this flame.'</a:t>
            </a:r>
          </a:p>
          <a:p>
            <a:pPr algn="just">
              <a:lnSpc>
                <a:spcPct val="95000"/>
              </a:lnSpc>
            </a:pPr>
            <a:r>
              <a:rPr lang="en-US" dirty="0">
                <a:latin typeface="Arial" charset="0"/>
              </a:rPr>
              <a:t>25 "But Abraham said, 'Son, remember that in your lifetime you received your good things, and likewise Lazarus evil things; but now he is comforted and you are tormented..</a:t>
            </a:r>
          </a:p>
        </p:txBody>
      </p:sp>
      <p:sp>
        <p:nvSpPr>
          <p:cNvPr id="3" name="AutoShape 3"/>
          <p:cNvSpPr>
            <a:spLocks noChangeArrowheads="1"/>
          </p:cNvSpPr>
          <p:nvPr/>
        </p:nvSpPr>
        <p:spPr bwMode="auto">
          <a:xfrm>
            <a:off x="533400" y="1600200"/>
            <a:ext cx="3657600" cy="990600"/>
          </a:xfrm>
          <a:prstGeom prst="wedgeRectCallout">
            <a:avLst>
              <a:gd name="adj1" fmla="val 34369"/>
              <a:gd name="adj2" fmla="val -120345"/>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rgbClr val="080808"/>
                  </a:glow>
                </a:effectLst>
                <a:latin typeface="Arial" charset="0"/>
              </a:rPr>
              <a:t>The rich man </a:t>
            </a:r>
          </a:p>
          <a:p>
            <a:pPr algn="ctr"/>
            <a:r>
              <a:rPr lang="en-US" b="1">
                <a:solidFill>
                  <a:schemeClr val="bg1"/>
                </a:solidFill>
                <a:effectLst>
                  <a:glow rad="63500">
                    <a:srgbClr val="080808"/>
                  </a:glow>
                </a:effectLst>
                <a:latin typeface="Arial" charset="0"/>
              </a:rPr>
              <a:t>was very rich!</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228600" y="152400"/>
            <a:ext cx="8610600" cy="6407908"/>
          </a:xfrm>
          <a:prstGeom prst="rect">
            <a:avLst/>
          </a:prstGeom>
          <a:noFill/>
          <a:ln w="9525">
            <a:noFill/>
            <a:miter lim="800000"/>
            <a:headEnd/>
            <a:tailEnd/>
          </a:ln>
          <a:effectLst/>
        </p:spPr>
        <p:txBody>
          <a:bodyPr>
            <a:spAutoFit/>
          </a:bodyPr>
          <a:lstStyle/>
          <a:p>
            <a:pPr algn="just">
              <a:lnSpc>
                <a:spcPct val="95000"/>
              </a:lnSpc>
            </a:pPr>
            <a:r>
              <a:rPr lang="en-US" b="1" dirty="0" smtClean="0">
                <a:latin typeface="Arial" charset="0"/>
              </a:rPr>
              <a:t>Luke 16:19-31 </a:t>
            </a:r>
            <a:r>
              <a:rPr lang="en-US" dirty="0" smtClean="0">
                <a:latin typeface="Arial" charset="0"/>
              </a:rPr>
              <a:t>- "There </a:t>
            </a:r>
            <a:r>
              <a:rPr lang="en-US" dirty="0">
                <a:latin typeface="Arial" charset="0"/>
              </a:rPr>
              <a:t>was a certain rich man who was clothed in purple and fine linen and fared sumptuously every day.</a:t>
            </a:r>
          </a:p>
          <a:p>
            <a:pPr algn="just">
              <a:lnSpc>
                <a:spcPct val="95000"/>
              </a:lnSpc>
            </a:pPr>
            <a:r>
              <a:rPr lang="en-US" dirty="0">
                <a:latin typeface="Arial" charset="0"/>
              </a:rPr>
              <a:t>20 </a:t>
            </a:r>
            <a:r>
              <a:rPr lang="en-US" dirty="0">
                <a:solidFill>
                  <a:srgbClr val="FF0000"/>
                </a:solidFill>
                <a:latin typeface="Arial" charset="0"/>
              </a:rPr>
              <a:t>"But there was a certain beggar named Lazarus, full of sores, who was laid at his gate,</a:t>
            </a:r>
          </a:p>
          <a:p>
            <a:pPr algn="just">
              <a:lnSpc>
                <a:spcPct val="95000"/>
              </a:lnSpc>
            </a:pPr>
            <a:r>
              <a:rPr lang="en-US" dirty="0">
                <a:latin typeface="Arial" charset="0"/>
              </a:rPr>
              <a:t>21 </a:t>
            </a:r>
            <a:r>
              <a:rPr lang="en-US" dirty="0">
                <a:solidFill>
                  <a:srgbClr val="FF0000"/>
                </a:solidFill>
                <a:latin typeface="Arial" charset="0"/>
              </a:rPr>
              <a:t>"desiring to be fed with the crumbs which fell from the rich man's table. Moreover the dogs came and licked his sores.</a:t>
            </a:r>
          </a:p>
          <a:p>
            <a:pPr algn="just">
              <a:lnSpc>
                <a:spcPct val="95000"/>
              </a:lnSpc>
            </a:pPr>
            <a:r>
              <a:rPr lang="en-US" dirty="0">
                <a:latin typeface="Arial" charset="0"/>
              </a:rPr>
              <a:t>22 "So it was that the beggar died, and was carried by the angels to Abraham's bosom. The rich man also died and was buried.</a:t>
            </a:r>
          </a:p>
          <a:p>
            <a:pPr algn="just">
              <a:lnSpc>
                <a:spcPct val="95000"/>
              </a:lnSpc>
            </a:pPr>
            <a:r>
              <a:rPr lang="en-US" dirty="0">
                <a:latin typeface="Arial" charset="0"/>
              </a:rPr>
              <a:t>23 "And being in torments in Hades, he lifted up his eyes and saw Abraham afar off, and Lazarus in his bosom.</a:t>
            </a:r>
          </a:p>
          <a:p>
            <a:pPr algn="just">
              <a:lnSpc>
                <a:spcPct val="95000"/>
              </a:lnSpc>
            </a:pPr>
            <a:r>
              <a:rPr lang="en-US" dirty="0">
                <a:latin typeface="Arial" charset="0"/>
              </a:rPr>
              <a:t>24 "Then he cried and said, 'Father Abraham, have mercy on me, and send Lazarus that he may dip the tip of his finger in water and cool my tongue; for I am tormented in this flame.'</a:t>
            </a:r>
          </a:p>
          <a:p>
            <a:pPr algn="just">
              <a:lnSpc>
                <a:spcPct val="95000"/>
              </a:lnSpc>
            </a:pPr>
            <a:r>
              <a:rPr lang="en-US" dirty="0">
                <a:latin typeface="Arial" charset="0"/>
              </a:rPr>
              <a:t>25 "But Abraham said, 'Son, remember that in your lifetime you received your good things, and likewise Lazarus evil things; but now he is comforted and you are tormented..</a:t>
            </a:r>
          </a:p>
        </p:txBody>
      </p:sp>
      <p:sp>
        <p:nvSpPr>
          <p:cNvPr id="3" name="AutoShape 3"/>
          <p:cNvSpPr>
            <a:spLocks noChangeArrowheads="1"/>
          </p:cNvSpPr>
          <p:nvPr/>
        </p:nvSpPr>
        <p:spPr bwMode="auto">
          <a:xfrm>
            <a:off x="4267200" y="3352800"/>
            <a:ext cx="3657600" cy="990600"/>
          </a:xfrm>
          <a:prstGeom prst="wedgeRectCallout">
            <a:avLst>
              <a:gd name="adj1" fmla="val 8389"/>
              <a:gd name="adj2" fmla="val -121250"/>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dirty="0">
                <a:solidFill>
                  <a:schemeClr val="bg1"/>
                </a:solidFill>
                <a:effectLst>
                  <a:glow rad="63500">
                    <a:srgbClr val="080808"/>
                  </a:glow>
                </a:effectLst>
                <a:latin typeface="Arial" charset="0"/>
              </a:rPr>
              <a:t>The </a:t>
            </a:r>
            <a:r>
              <a:rPr lang="en-US" b="1" dirty="0" smtClean="0">
                <a:solidFill>
                  <a:schemeClr val="bg1"/>
                </a:solidFill>
                <a:effectLst>
                  <a:glow rad="63500">
                    <a:srgbClr val="080808"/>
                  </a:glow>
                </a:effectLst>
                <a:latin typeface="Arial" charset="0"/>
              </a:rPr>
              <a:t>poor </a:t>
            </a:r>
            <a:r>
              <a:rPr lang="en-US" b="1" dirty="0">
                <a:solidFill>
                  <a:schemeClr val="bg1"/>
                </a:solidFill>
                <a:effectLst>
                  <a:glow rad="63500">
                    <a:srgbClr val="080808"/>
                  </a:glow>
                </a:effectLst>
                <a:latin typeface="Arial" charset="0"/>
              </a:rPr>
              <a:t>man </a:t>
            </a:r>
          </a:p>
          <a:p>
            <a:pPr algn="ctr"/>
            <a:r>
              <a:rPr lang="en-US" b="1" dirty="0">
                <a:solidFill>
                  <a:schemeClr val="bg1"/>
                </a:solidFill>
                <a:effectLst>
                  <a:glow rad="63500">
                    <a:srgbClr val="080808"/>
                  </a:glow>
                </a:effectLst>
                <a:latin typeface="Arial" charset="0"/>
              </a:rPr>
              <a:t>was very </a:t>
            </a:r>
            <a:r>
              <a:rPr lang="en-US" b="1" dirty="0" smtClean="0">
                <a:solidFill>
                  <a:schemeClr val="bg1"/>
                </a:solidFill>
                <a:effectLst>
                  <a:glow rad="63500">
                    <a:srgbClr val="080808"/>
                  </a:glow>
                </a:effectLst>
                <a:latin typeface="Arial" charset="0"/>
              </a:rPr>
              <a:t>poor!</a:t>
            </a:r>
            <a:endParaRPr lang="en-US" b="1" dirty="0">
              <a:solidFill>
                <a:schemeClr val="bg1"/>
              </a:solidFill>
              <a:effectLst>
                <a:glow rad="63500">
                  <a:srgbClr val="080808"/>
                </a:glow>
              </a:effectLst>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228600" y="152400"/>
            <a:ext cx="8610600" cy="6407908"/>
          </a:xfrm>
          <a:prstGeom prst="rect">
            <a:avLst/>
          </a:prstGeom>
          <a:noFill/>
          <a:ln w="9525">
            <a:noFill/>
            <a:miter lim="800000"/>
            <a:headEnd/>
            <a:tailEnd/>
          </a:ln>
          <a:effectLst/>
        </p:spPr>
        <p:txBody>
          <a:bodyPr>
            <a:spAutoFit/>
          </a:bodyPr>
          <a:lstStyle/>
          <a:p>
            <a:pPr algn="just">
              <a:lnSpc>
                <a:spcPct val="95000"/>
              </a:lnSpc>
            </a:pPr>
            <a:r>
              <a:rPr lang="en-US" b="1" dirty="0" smtClean="0">
                <a:latin typeface="Arial" charset="0"/>
              </a:rPr>
              <a:t>Luke 16:19-31 </a:t>
            </a:r>
            <a:r>
              <a:rPr lang="en-US" dirty="0" smtClean="0">
                <a:latin typeface="Arial" charset="0"/>
              </a:rPr>
              <a:t>- </a:t>
            </a:r>
            <a:r>
              <a:rPr lang="en-US" dirty="0" smtClean="0">
                <a:solidFill>
                  <a:srgbClr val="FF0000"/>
                </a:solidFill>
                <a:latin typeface="Arial" charset="0"/>
              </a:rPr>
              <a:t>"There </a:t>
            </a:r>
            <a:r>
              <a:rPr lang="en-US" dirty="0">
                <a:solidFill>
                  <a:srgbClr val="FF0000"/>
                </a:solidFill>
                <a:latin typeface="Arial" charset="0"/>
              </a:rPr>
              <a:t>was a certain rich man who was clothed in purple and fine linen and fared sumptuously every day.</a:t>
            </a:r>
          </a:p>
          <a:p>
            <a:pPr algn="just">
              <a:lnSpc>
                <a:spcPct val="95000"/>
              </a:lnSpc>
            </a:pPr>
            <a:r>
              <a:rPr lang="en-US" dirty="0">
                <a:latin typeface="Arial" charset="0"/>
              </a:rPr>
              <a:t>20 "But there was a certain beggar named Lazarus, full of sores, who was laid at his gate,</a:t>
            </a:r>
          </a:p>
          <a:p>
            <a:pPr algn="just">
              <a:lnSpc>
                <a:spcPct val="95000"/>
              </a:lnSpc>
            </a:pPr>
            <a:r>
              <a:rPr lang="en-US" dirty="0">
                <a:latin typeface="Arial" charset="0"/>
              </a:rPr>
              <a:t>21 "desiring to be fed with the crumbs which fell from the rich man's table. Moreover the dogs came and licked his sores.</a:t>
            </a:r>
          </a:p>
          <a:p>
            <a:pPr algn="just">
              <a:lnSpc>
                <a:spcPct val="95000"/>
              </a:lnSpc>
            </a:pPr>
            <a:r>
              <a:rPr lang="en-US" dirty="0">
                <a:latin typeface="Arial" charset="0"/>
              </a:rPr>
              <a:t>22 "So it was that the beggar died, and was carried by the angels to Abraham's bosom. </a:t>
            </a:r>
            <a:r>
              <a:rPr lang="en-US" dirty="0">
                <a:solidFill>
                  <a:srgbClr val="FF0000"/>
                </a:solidFill>
                <a:latin typeface="Arial" charset="0"/>
              </a:rPr>
              <a:t>The rich man also died and was buried.</a:t>
            </a:r>
          </a:p>
          <a:p>
            <a:pPr algn="just">
              <a:lnSpc>
                <a:spcPct val="95000"/>
              </a:lnSpc>
            </a:pPr>
            <a:r>
              <a:rPr lang="en-US" dirty="0">
                <a:latin typeface="Arial" charset="0"/>
              </a:rPr>
              <a:t>23 </a:t>
            </a:r>
            <a:r>
              <a:rPr lang="en-US" dirty="0">
                <a:solidFill>
                  <a:srgbClr val="FF0000"/>
                </a:solidFill>
                <a:latin typeface="Arial" charset="0"/>
              </a:rPr>
              <a:t>"And being in torments in Hades, he lifted up his eyes </a:t>
            </a:r>
            <a:r>
              <a:rPr lang="en-US" dirty="0">
                <a:latin typeface="Arial" charset="0"/>
              </a:rPr>
              <a:t>and saw Abraham afar off, and Lazarus in his bosom.</a:t>
            </a:r>
          </a:p>
          <a:p>
            <a:pPr algn="just">
              <a:lnSpc>
                <a:spcPct val="95000"/>
              </a:lnSpc>
            </a:pPr>
            <a:r>
              <a:rPr lang="en-US" dirty="0">
                <a:latin typeface="Arial" charset="0"/>
              </a:rPr>
              <a:t>24 "Then he cried and said, 'Father Abraham, have mercy on me, and send Lazarus that he may dip the tip of his finger in water and cool my tongue; for </a:t>
            </a:r>
            <a:r>
              <a:rPr lang="en-US" dirty="0">
                <a:solidFill>
                  <a:srgbClr val="FF0000"/>
                </a:solidFill>
                <a:latin typeface="Arial" charset="0"/>
              </a:rPr>
              <a:t>I am tormented in this flame.'</a:t>
            </a:r>
          </a:p>
          <a:p>
            <a:pPr algn="just">
              <a:lnSpc>
                <a:spcPct val="95000"/>
              </a:lnSpc>
            </a:pPr>
            <a:r>
              <a:rPr lang="en-US" dirty="0">
                <a:latin typeface="Arial" charset="0"/>
              </a:rPr>
              <a:t>25 "But Abraham said, 'Son, remember that in your lifetime you received your good things, and likewise Lazarus evil things; but now he is comforted and you are tormented..</a:t>
            </a:r>
          </a:p>
        </p:txBody>
      </p:sp>
      <p:sp>
        <p:nvSpPr>
          <p:cNvPr id="3" name="AutoShape 3"/>
          <p:cNvSpPr>
            <a:spLocks noChangeArrowheads="1"/>
          </p:cNvSpPr>
          <p:nvPr/>
        </p:nvSpPr>
        <p:spPr bwMode="auto">
          <a:xfrm>
            <a:off x="533400" y="1600200"/>
            <a:ext cx="3657600" cy="990600"/>
          </a:xfrm>
          <a:prstGeom prst="wedgeRectCallout">
            <a:avLst>
              <a:gd name="adj1" fmla="val 34369"/>
              <a:gd name="adj2" fmla="val -120345"/>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rgbClr val="080808"/>
                  </a:glow>
                </a:effectLst>
                <a:latin typeface="Arial" charset="0"/>
              </a:rPr>
              <a:t>The rich man </a:t>
            </a:r>
          </a:p>
          <a:p>
            <a:pPr algn="ctr"/>
            <a:r>
              <a:rPr lang="en-US" b="1">
                <a:solidFill>
                  <a:schemeClr val="bg1"/>
                </a:solidFill>
                <a:effectLst>
                  <a:glow rad="63500">
                    <a:srgbClr val="080808"/>
                  </a:glow>
                </a:effectLst>
                <a:latin typeface="Arial" charset="0"/>
              </a:rPr>
              <a:t>was very rich!</a:t>
            </a:r>
          </a:p>
        </p:txBody>
      </p:sp>
      <p:sp>
        <p:nvSpPr>
          <p:cNvPr id="4" name="AutoShape 4"/>
          <p:cNvSpPr>
            <a:spLocks noChangeArrowheads="1"/>
          </p:cNvSpPr>
          <p:nvPr/>
        </p:nvSpPr>
        <p:spPr bwMode="auto">
          <a:xfrm>
            <a:off x="4800600" y="1143000"/>
            <a:ext cx="3657600" cy="990600"/>
          </a:xfrm>
          <a:prstGeom prst="wedgeRectCallout">
            <a:avLst>
              <a:gd name="adj1" fmla="val 16660"/>
              <a:gd name="adj2" fmla="val 140546"/>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rgbClr val="080808"/>
                  </a:glow>
                </a:effectLst>
                <a:latin typeface="Arial" charset="0"/>
              </a:rPr>
              <a:t>Very rich, </a:t>
            </a:r>
          </a:p>
          <a:p>
            <a:pPr algn="ctr"/>
            <a:r>
              <a:rPr lang="en-US" b="1">
                <a:solidFill>
                  <a:schemeClr val="bg1"/>
                </a:solidFill>
                <a:effectLst>
                  <a:glow rad="63500">
                    <a:srgbClr val="080808"/>
                  </a:glow>
                </a:effectLst>
                <a:latin typeface="Arial" charset="0"/>
              </a:rPr>
              <a:t>but lost his soul!</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228600" y="152400"/>
            <a:ext cx="8610600" cy="6407908"/>
          </a:xfrm>
          <a:prstGeom prst="rect">
            <a:avLst/>
          </a:prstGeom>
          <a:noFill/>
          <a:ln w="9525">
            <a:noFill/>
            <a:miter lim="800000"/>
            <a:headEnd/>
            <a:tailEnd/>
          </a:ln>
          <a:effectLst/>
        </p:spPr>
        <p:txBody>
          <a:bodyPr>
            <a:spAutoFit/>
          </a:bodyPr>
          <a:lstStyle/>
          <a:p>
            <a:pPr algn="just">
              <a:lnSpc>
                <a:spcPct val="95000"/>
              </a:lnSpc>
            </a:pPr>
            <a:r>
              <a:rPr lang="en-US" b="1" dirty="0" smtClean="0">
                <a:latin typeface="Arial" charset="0"/>
              </a:rPr>
              <a:t>Luke 16:19-31 </a:t>
            </a:r>
            <a:r>
              <a:rPr lang="en-US" dirty="0" smtClean="0">
                <a:latin typeface="Arial" charset="0"/>
              </a:rPr>
              <a:t>- "There </a:t>
            </a:r>
            <a:r>
              <a:rPr lang="en-US" dirty="0">
                <a:latin typeface="Arial" charset="0"/>
              </a:rPr>
              <a:t>was a certain rich man who was clothed in purple and fine linen and fared sumptuously every day.</a:t>
            </a:r>
          </a:p>
          <a:p>
            <a:pPr algn="just">
              <a:lnSpc>
                <a:spcPct val="95000"/>
              </a:lnSpc>
            </a:pPr>
            <a:r>
              <a:rPr lang="en-US" dirty="0">
                <a:latin typeface="Arial" charset="0"/>
              </a:rPr>
              <a:t>20 </a:t>
            </a:r>
            <a:r>
              <a:rPr lang="en-US" dirty="0">
                <a:solidFill>
                  <a:srgbClr val="FF0000"/>
                </a:solidFill>
                <a:latin typeface="Arial" charset="0"/>
              </a:rPr>
              <a:t>"But there was a certain beggar named Lazarus, full of sores, who was laid at his gate,</a:t>
            </a:r>
          </a:p>
          <a:p>
            <a:pPr algn="just">
              <a:lnSpc>
                <a:spcPct val="95000"/>
              </a:lnSpc>
            </a:pPr>
            <a:r>
              <a:rPr lang="en-US" dirty="0">
                <a:latin typeface="Arial" charset="0"/>
              </a:rPr>
              <a:t>21 </a:t>
            </a:r>
            <a:r>
              <a:rPr lang="en-US" dirty="0">
                <a:solidFill>
                  <a:srgbClr val="FF0000"/>
                </a:solidFill>
                <a:latin typeface="Arial" charset="0"/>
              </a:rPr>
              <a:t>"desiring to be fed with the crumbs which fell from the rich man's table. Moreover the dogs came and licked his sores.</a:t>
            </a:r>
          </a:p>
          <a:p>
            <a:pPr algn="just">
              <a:lnSpc>
                <a:spcPct val="95000"/>
              </a:lnSpc>
            </a:pPr>
            <a:r>
              <a:rPr lang="en-US" dirty="0">
                <a:latin typeface="Arial" charset="0"/>
              </a:rPr>
              <a:t>22 "So it was that the beggar died, and was </a:t>
            </a:r>
            <a:r>
              <a:rPr lang="en-US" dirty="0">
                <a:solidFill>
                  <a:srgbClr val="FF0000"/>
                </a:solidFill>
                <a:latin typeface="Arial" charset="0"/>
              </a:rPr>
              <a:t>carried by the angels to Abraham's bosom. </a:t>
            </a:r>
            <a:r>
              <a:rPr lang="en-US" dirty="0">
                <a:latin typeface="Arial" charset="0"/>
              </a:rPr>
              <a:t>The rich man also died and was buried.</a:t>
            </a:r>
          </a:p>
          <a:p>
            <a:pPr algn="just">
              <a:lnSpc>
                <a:spcPct val="95000"/>
              </a:lnSpc>
            </a:pPr>
            <a:r>
              <a:rPr lang="en-US" dirty="0">
                <a:latin typeface="Arial" charset="0"/>
              </a:rPr>
              <a:t>23 "And being in torments in Hades, he lifted up his eyes and saw Abraham afar off, and Lazarus in his bosom.</a:t>
            </a:r>
          </a:p>
          <a:p>
            <a:pPr algn="just">
              <a:lnSpc>
                <a:spcPct val="95000"/>
              </a:lnSpc>
            </a:pPr>
            <a:r>
              <a:rPr lang="en-US" dirty="0">
                <a:latin typeface="Arial" charset="0"/>
              </a:rPr>
              <a:t>24 "Then he cried and said, 'Father Abraham, have mercy on me, and send Lazarus that he may dip the tip of his finger in water and cool my tongue; for I am tormented in this flame.'</a:t>
            </a:r>
          </a:p>
          <a:p>
            <a:pPr algn="just">
              <a:lnSpc>
                <a:spcPct val="95000"/>
              </a:lnSpc>
            </a:pPr>
            <a:r>
              <a:rPr lang="en-US" dirty="0">
                <a:latin typeface="Arial" charset="0"/>
              </a:rPr>
              <a:t>25 "But Abraham said, 'Son, remember that in your lifetime you received your good things, and likewise Lazarus evil things; but now </a:t>
            </a:r>
            <a:r>
              <a:rPr lang="en-US" dirty="0">
                <a:solidFill>
                  <a:srgbClr val="FF0000"/>
                </a:solidFill>
                <a:latin typeface="Arial" charset="0"/>
              </a:rPr>
              <a:t>he is comforted </a:t>
            </a:r>
            <a:r>
              <a:rPr lang="en-US" dirty="0">
                <a:latin typeface="Arial" charset="0"/>
              </a:rPr>
              <a:t>and you are tormented..</a:t>
            </a:r>
          </a:p>
        </p:txBody>
      </p:sp>
      <p:sp>
        <p:nvSpPr>
          <p:cNvPr id="3" name="AutoShape 3"/>
          <p:cNvSpPr>
            <a:spLocks noChangeArrowheads="1"/>
          </p:cNvSpPr>
          <p:nvPr/>
        </p:nvSpPr>
        <p:spPr bwMode="auto">
          <a:xfrm>
            <a:off x="4267200" y="3352800"/>
            <a:ext cx="3657600" cy="990600"/>
          </a:xfrm>
          <a:prstGeom prst="wedgeRectCallout">
            <a:avLst>
              <a:gd name="adj1" fmla="val 8389"/>
              <a:gd name="adj2" fmla="val -121250"/>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dirty="0">
                <a:solidFill>
                  <a:schemeClr val="bg1"/>
                </a:solidFill>
                <a:effectLst>
                  <a:glow rad="63500">
                    <a:srgbClr val="080808"/>
                  </a:glow>
                </a:effectLst>
                <a:latin typeface="Arial" charset="0"/>
              </a:rPr>
              <a:t>The </a:t>
            </a:r>
            <a:r>
              <a:rPr lang="en-US" b="1" dirty="0" smtClean="0">
                <a:solidFill>
                  <a:schemeClr val="bg1"/>
                </a:solidFill>
                <a:effectLst>
                  <a:glow rad="63500">
                    <a:srgbClr val="080808"/>
                  </a:glow>
                </a:effectLst>
                <a:latin typeface="Arial" charset="0"/>
              </a:rPr>
              <a:t>poor </a:t>
            </a:r>
            <a:r>
              <a:rPr lang="en-US" b="1" dirty="0">
                <a:solidFill>
                  <a:schemeClr val="bg1"/>
                </a:solidFill>
                <a:effectLst>
                  <a:glow rad="63500">
                    <a:srgbClr val="080808"/>
                  </a:glow>
                </a:effectLst>
                <a:latin typeface="Arial" charset="0"/>
              </a:rPr>
              <a:t>man </a:t>
            </a:r>
          </a:p>
          <a:p>
            <a:pPr algn="ctr"/>
            <a:r>
              <a:rPr lang="en-US" b="1" dirty="0">
                <a:solidFill>
                  <a:schemeClr val="bg1"/>
                </a:solidFill>
                <a:effectLst>
                  <a:glow rad="63500">
                    <a:srgbClr val="080808"/>
                  </a:glow>
                </a:effectLst>
                <a:latin typeface="Arial" charset="0"/>
              </a:rPr>
              <a:t>was very </a:t>
            </a:r>
            <a:r>
              <a:rPr lang="en-US" b="1" dirty="0" smtClean="0">
                <a:solidFill>
                  <a:schemeClr val="bg1"/>
                </a:solidFill>
                <a:effectLst>
                  <a:glow rad="63500">
                    <a:srgbClr val="080808"/>
                  </a:glow>
                </a:effectLst>
                <a:latin typeface="Arial" charset="0"/>
              </a:rPr>
              <a:t>poor!</a:t>
            </a:r>
            <a:endParaRPr lang="en-US" b="1" dirty="0">
              <a:solidFill>
                <a:schemeClr val="bg1"/>
              </a:solidFill>
              <a:effectLst>
                <a:glow rad="63500">
                  <a:srgbClr val="080808"/>
                </a:glow>
              </a:effectLst>
              <a:latin typeface="Arial" charset="0"/>
            </a:endParaRPr>
          </a:p>
        </p:txBody>
      </p:sp>
      <p:sp>
        <p:nvSpPr>
          <p:cNvPr id="4" name="AutoShape 4"/>
          <p:cNvSpPr>
            <a:spLocks noChangeArrowheads="1"/>
          </p:cNvSpPr>
          <p:nvPr/>
        </p:nvSpPr>
        <p:spPr bwMode="auto">
          <a:xfrm>
            <a:off x="304800" y="4191000"/>
            <a:ext cx="3657600" cy="1066800"/>
          </a:xfrm>
          <a:prstGeom prst="wedgeRectCallout">
            <a:avLst>
              <a:gd name="adj1" fmla="val 12023"/>
              <a:gd name="adj2" fmla="val -134671"/>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b="1">
                <a:solidFill>
                  <a:schemeClr val="bg1"/>
                </a:solidFill>
                <a:effectLst>
                  <a:glow rad="63500">
                    <a:srgbClr val="080808"/>
                  </a:glow>
                </a:effectLst>
                <a:latin typeface="Arial" charset="0"/>
              </a:rPr>
              <a:t>Very poor,</a:t>
            </a:r>
          </a:p>
          <a:p>
            <a:pPr algn="ctr"/>
            <a:r>
              <a:rPr lang="en-US" b="1">
                <a:solidFill>
                  <a:schemeClr val="bg1"/>
                </a:solidFill>
                <a:effectLst>
                  <a:glow rad="63500">
                    <a:srgbClr val="080808"/>
                  </a:glow>
                </a:effectLst>
                <a:latin typeface="Arial" charset="0"/>
              </a:rPr>
              <a:t>but saved!</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228600" y="152400"/>
            <a:ext cx="8686800" cy="480131"/>
          </a:xfrm>
          <a:prstGeom prst="rect">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lnSpc>
                <a:spcPct val="90000"/>
              </a:lnSpc>
            </a:pPr>
            <a:r>
              <a:rPr lang="en-US" sz="2800" b="1" dirty="0">
                <a:solidFill>
                  <a:schemeClr val="bg1"/>
                </a:solidFill>
                <a:effectLst>
                  <a:glow rad="63500">
                    <a:srgbClr val="080808"/>
                  </a:glow>
                </a:effectLst>
                <a:latin typeface="Arial" charset="0"/>
              </a:rPr>
              <a:t>Important </a:t>
            </a:r>
            <a:r>
              <a:rPr lang="en-US" sz="2800" b="1" dirty="0" smtClean="0">
                <a:solidFill>
                  <a:schemeClr val="bg1"/>
                </a:solidFill>
                <a:effectLst>
                  <a:glow rad="63500">
                    <a:srgbClr val="080808"/>
                  </a:glow>
                </a:effectLst>
                <a:latin typeface="Arial" charset="0"/>
              </a:rPr>
              <a:t>Lessons for us </a:t>
            </a:r>
            <a:r>
              <a:rPr lang="en-US" sz="2800" b="1" dirty="0">
                <a:solidFill>
                  <a:schemeClr val="bg1"/>
                </a:solidFill>
                <a:effectLst>
                  <a:glow rad="63500">
                    <a:srgbClr val="080808"/>
                  </a:glow>
                </a:effectLst>
                <a:latin typeface="Arial" charset="0"/>
              </a:rPr>
              <a:t>to consider...</a:t>
            </a:r>
            <a:endParaRPr lang="en-US" sz="2800" b="1" i="1" dirty="0">
              <a:solidFill>
                <a:schemeClr val="bg1"/>
              </a:solidFill>
              <a:effectLst>
                <a:glow rad="63500">
                  <a:srgbClr val="080808"/>
                </a:glow>
              </a:effectLst>
              <a:latin typeface="Arial" charset="0"/>
            </a:endParaRPr>
          </a:p>
        </p:txBody>
      </p:sp>
      <p:sp>
        <p:nvSpPr>
          <p:cNvPr id="18441" name="Text Box 9"/>
          <p:cNvSpPr txBox="1">
            <a:spLocks noChangeArrowheads="1"/>
          </p:cNvSpPr>
          <p:nvPr/>
        </p:nvSpPr>
        <p:spPr bwMode="auto">
          <a:xfrm>
            <a:off x="228600" y="5562600"/>
            <a:ext cx="8686800" cy="1089529"/>
          </a:xfrm>
          <a:prstGeom prst="rect">
            <a:avLst/>
          </a:prstGeom>
          <a:noFill/>
          <a:ln w="9525">
            <a:noFill/>
            <a:miter lim="800000"/>
            <a:headEnd/>
            <a:tailEnd/>
          </a:ln>
          <a:effectLst/>
        </p:spPr>
        <p:txBody>
          <a:bodyPr wrap="square">
            <a:spAutoFit/>
          </a:bodyPr>
          <a:lstStyle/>
          <a:p>
            <a:pPr algn="just">
              <a:lnSpc>
                <a:spcPct val="90000"/>
              </a:lnSpc>
            </a:pPr>
            <a:r>
              <a:rPr lang="en-US" b="1" dirty="0" smtClean="0">
                <a:latin typeface="Arial" charset="0"/>
              </a:rPr>
              <a:t>Matthew 16:26 </a:t>
            </a:r>
            <a:r>
              <a:rPr lang="en-US" dirty="0" smtClean="0">
                <a:latin typeface="Arial" charset="0"/>
              </a:rPr>
              <a:t>- </a:t>
            </a:r>
            <a:r>
              <a:rPr lang="en-US" dirty="0" smtClean="0">
                <a:solidFill>
                  <a:srgbClr val="FF0000"/>
                </a:solidFill>
                <a:latin typeface="Arial" charset="0"/>
              </a:rPr>
              <a:t>For what profit is it to a man if he gains the whole world, and loses his own soul? </a:t>
            </a:r>
            <a:r>
              <a:rPr lang="en-US" dirty="0" smtClean="0">
                <a:latin typeface="Arial" charset="0"/>
              </a:rPr>
              <a:t>Or what will a man give in exchange for his soul?</a:t>
            </a:r>
            <a:endParaRPr lang="en-US" dirty="0">
              <a:latin typeface="Arial" charset="0"/>
            </a:endParaRPr>
          </a:p>
        </p:txBody>
      </p:sp>
      <p:sp>
        <p:nvSpPr>
          <p:cNvPr id="18443" name="Text Box 11"/>
          <p:cNvSpPr txBox="1">
            <a:spLocks noChangeArrowheads="1"/>
          </p:cNvSpPr>
          <p:nvPr/>
        </p:nvSpPr>
        <p:spPr bwMode="auto">
          <a:xfrm>
            <a:off x="228600" y="1524000"/>
            <a:ext cx="8686800" cy="2419124"/>
          </a:xfrm>
          <a:prstGeom prst="rect">
            <a:avLst/>
          </a:prstGeom>
          <a:noFill/>
          <a:ln w="9525">
            <a:noFill/>
            <a:miter lim="800000"/>
            <a:headEnd/>
            <a:tailEnd/>
          </a:ln>
          <a:effectLst/>
        </p:spPr>
        <p:txBody>
          <a:bodyPr wrap="square">
            <a:spAutoFit/>
          </a:bodyPr>
          <a:lstStyle/>
          <a:p>
            <a:pPr algn="just">
              <a:lnSpc>
                <a:spcPct val="90000"/>
              </a:lnSpc>
            </a:pPr>
            <a:r>
              <a:rPr lang="en-US" b="1" dirty="0" smtClean="0">
                <a:latin typeface="Arial" charset="0"/>
              </a:rPr>
              <a:t>I Timothy 6:17-19 </a:t>
            </a:r>
            <a:r>
              <a:rPr lang="en-US" dirty="0" smtClean="0">
                <a:latin typeface="Arial" charset="0"/>
              </a:rPr>
              <a:t>- Command those who are rich in this present age not to be haughty, nor to </a:t>
            </a:r>
            <a:r>
              <a:rPr lang="en-US" dirty="0" smtClean="0">
                <a:solidFill>
                  <a:srgbClr val="FF0000"/>
                </a:solidFill>
                <a:latin typeface="Arial" charset="0"/>
              </a:rPr>
              <a:t>trust in uncertain riches </a:t>
            </a:r>
            <a:r>
              <a:rPr lang="en-US" dirty="0" smtClean="0">
                <a:latin typeface="Arial" charset="0"/>
              </a:rPr>
              <a:t>but in the living God, who gives us richly all things to enjoy.</a:t>
            </a:r>
          </a:p>
          <a:p>
            <a:pPr algn="just">
              <a:lnSpc>
                <a:spcPct val="90000"/>
              </a:lnSpc>
            </a:pPr>
            <a:r>
              <a:rPr lang="en-US" dirty="0" smtClean="0">
                <a:latin typeface="Arial" charset="0"/>
              </a:rPr>
              <a:t>18 Let them do good, that they be rich in good works, ready to give, willing to share,</a:t>
            </a:r>
          </a:p>
          <a:p>
            <a:pPr algn="just">
              <a:lnSpc>
                <a:spcPct val="90000"/>
              </a:lnSpc>
            </a:pPr>
            <a:r>
              <a:rPr lang="en-US" dirty="0" smtClean="0">
                <a:latin typeface="Arial" charset="0"/>
              </a:rPr>
              <a:t>19 storing up for themselves a good foundation for the time to come, that they may lay hold on eternal life.</a:t>
            </a:r>
            <a:r>
              <a:rPr lang="en-US" dirty="0">
                <a:latin typeface="Arial" charset="0"/>
              </a:rPr>
              <a:t>	</a:t>
            </a:r>
          </a:p>
        </p:txBody>
      </p:sp>
      <p:sp>
        <p:nvSpPr>
          <p:cNvPr id="18445" name="Text Box 13"/>
          <p:cNvSpPr txBox="1">
            <a:spLocks noChangeArrowheads="1"/>
          </p:cNvSpPr>
          <p:nvPr/>
        </p:nvSpPr>
        <p:spPr bwMode="auto">
          <a:xfrm>
            <a:off x="228600" y="4038600"/>
            <a:ext cx="8686800" cy="1421928"/>
          </a:xfrm>
          <a:prstGeom prst="rect">
            <a:avLst/>
          </a:prstGeom>
          <a:noFill/>
          <a:ln w="9525">
            <a:noFill/>
            <a:miter lim="800000"/>
            <a:headEnd/>
            <a:tailEnd/>
          </a:ln>
          <a:effectLst/>
        </p:spPr>
        <p:txBody>
          <a:bodyPr wrap="square">
            <a:spAutoFit/>
          </a:bodyPr>
          <a:lstStyle/>
          <a:p>
            <a:pPr algn="just">
              <a:lnSpc>
                <a:spcPct val="90000"/>
              </a:lnSpc>
            </a:pPr>
            <a:r>
              <a:rPr lang="en-US" b="1" dirty="0" smtClean="0">
                <a:latin typeface="Arial" charset="0"/>
              </a:rPr>
              <a:t>I Timothy 6:10 </a:t>
            </a:r>
            <a:r>
              <a:rPr lang="en-US" dirty="0" smtClean="0">
                <a:latin typeface="Arial" charset="0"/>
              </a:rPr>
              <a:t>- </a:t>
            </a:r>
            <a:r>
              <a:rPr lang="en-US" dirty="0" smtClean="0">
                <a:solidFill>
                  <a:srgbClr val="FF0000"/>
                </a:solidFill>
                <a:latin typeface="Arial" charset="0"/>
              </a:rPr>
              <a:t>For the love of money is a root of all kinds of evil,</a:t>
            </a:r>
            <a:r>
              <a:rPr lang="en-US" dirty="0" smtClean="0">
                <a:latin typeface="Arial" charset="0"/>
              </a:rPr>
              <a:t> for which some have strayed from the faith in their greediness, and </a:t>
            </a:r>
            <a:r>
              <a:rPr lang="en-US" dirty="0" smtClean="0">
                <a:solidFill>
                  <a:srgbClr val="FF0000"/>
                </a:solidFill>
                <a:latin typeface="Arial" charset="0"/>
              </a:rPr>
              <a:t>pierced themselves through with many sorrows..                 </a:t>
            </a:r>
            <a:endParaRPr lang="en-US" dirty="0">
              <a:solidFill>
                <a:srgbClr val="FF0000"/>
              </a:solidFill>
              <a:latin typeface="Arial" charset="0"/>
            </a:endParaRPr>
          </a:p>
        </p:txBody>
      </p:sp>
      <p:sp>
        <p:nvSpPr>
          <p:cNvPr id="9" name="Text Box 13"/>
          <p:cNvSpPr txBox="1">
            <a:spLocks noChangeArrowheads="1"/>
          </p:cNvSpPr>
          <p:nvPr/>
        </p:nvSpPr>
        <p:spPr bwMode="auto">
          <a:xfrm>
            <a:off x="228600" y="690670"/>
            <a:ext cx="8686800" cy="757130"/>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lnSpc>
                <a:spcPct val="90000"/>
              </a:lnSpc>
            </a:pPr>
            <a:r>
              <a:rPr lang="en-US" b="1" dirty="0" smtClean="0">
                <a:effectLst>
                  <a:glow rad="63500">
                    <a:schemeClr val="accent3">
                      <a:satMod val="175000"/>
                      <a:alpha val="40000"/>
                    </a:schemeClr>
                  </a:glow>
                </a:effectLst>
                <a:latin typeface="Arial" charset="0"/>
              </a:rPr>
              <a:t>Wealth and prosperity IS NOT </a:t>
            </a:r>
          </a:p>
          <a:p>
            <a:pPr algn="ctr">
              <a:lnSpc>
                <a:spcPct val="90000"/>
              </a:lnSpc>
            </a:pPr>
            <a:r>
              <a:rPr lang="en-US" b="1" dirty="0" smtClean="0">
                <a:effectLst>
                  <a:glow rad="63500">
                    <a:schemeClr val="accent3">
                      <a:satMod val="175000"/>
                      <a:alpha val="40000"/>
                    </a:schemeClr>
                  </a:glow>
                </a:effectLst>
                <a:latin typeface="Arial" charset="0"/>
              </a:rPr>
              <a:t>where our focus should be!</a:t>
            </a:r>
            <a:endParaRPr lang="en-US" dirty="0">
              <a:solidFill>
                <a:srgbClr val="FFFF00"/>
              </a:solidFill>
              <a:effectLst>
                <a:glow rad="63500">
                  <a:schemeClr val="accent3">
                    <a:satMod val="175000"/>
                    <a:alpha val="40000"/>
                  </a:schemeClr>
                </a:glow>
              </a:effectLst>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43"/>
                                        </p:tgtEl>
                                        <p:attrNameLst>
                                          <p:attrName>style.visibility</p:attrName>
                                        </p:attrNameLst>
                                      </p:cBhvr>
                                      <p:to>
                                        <p:strVal val="visible"/>
                                      </p:to>
                                    </p:set>
                                    <p:animEffect transition="in" filter="dissolve">
                                      <p:cBhvr>
                                        <p:cTn id="12" dur="500"/>
                                        <p:tgtEl>
                                          <p:spTgt spid="1844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45"/>
                                        </p:tgtEl>
                                        <p:attrNameLst>
                                          <p:attrName>style.visibility</p:attrName>
                                        </p:attrNameLst>
                                      </p:cBhvr>
                                      <p:to>
                                        <p:strVal val="visible"/>
                                      </p:to>
                                    </p:set>
                                    <p:animEffect transition="in" filter="dissolve">
                                      <p:cBhvr>
                                        <p:cTn id="17" dur="500"/>
                                        <p:tgtEl>
                                          <p:spTgt spid="1844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41"/>
                                        </p:tgtEl>
                                        <p:attrNameLst>
                                          <p:attrName>style.visibility</p:attrName>
                                        </p:attrNameLst>
                                      </p:cBhvr>
                                      <p:to>
                                        <p:strVal val="visible"/>
                                      </p:to>
                                    </p:set>
                                    <p:animEffect transition="in" filter="dissolve">
                                      <p:cBhvr>
                                        <p:cTn id="22" dur="5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8443" grpId="0"/>
      <p:bldP spid="18445" grpId="0"/>
      <p:bldP spid="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1454</TotalTime>
  <Words>3201</Words>
  <Application>Microsoft Office PowerPoint</Application>
  <PresentationFormat>On-screen Show (4:3)</PresentationFormat>
  <Paragraphs>168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Tim Shepherd</dc:creator>
  <cp:lastModifiedBy>church of Christ</cp:lastModifiedBy>
  <cp:revision>64</cp:revision>
  <dcterms:created xsi:type="dcterms:W3CDTF">2003-10-31T23:26:46Z</dcterms:created>
  <dcterms:modified xsi:type="dcterms:W3CDTF">2016-08-25T01:35:35Z</dcterms:modified>
</cp:coreProperties>
</file>