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0" r:id="rId2"/>
    <p:sldId id="341" r:id="rId3"/>
    <p:sldId id="342" r:id="rId4"/>
    <p:sldId id="344" r:id="rId5"/>
    <p:sldId id="315" r:id="rId6"/>
    <p:sldId id="345" r:id="rId7"/>
    <p:sldId id="317" r:id="rId8"/>
    <p:sldId id="346" r:id="rId9"/>
    <p:sldId id="347" r:id="rId10"/>
    <p:sldId id="302" r:id="rId11"/>
    <p:sldId id="348" r:id="rId12"/>
    <p:sldId id="349" r:id="rId13"/>
    <p:sldId id="350" r:id="rId14"/>
    <p:sldId id="334" r:id="rId15"/>
    <p:sldId id="352" r:id="rId16"/>
    <p:sldId id="353" r:id="rId17"/>
    <p:sldId id="355" r:id="rId18"/>
    <p:sldId id="335" r:id="rId19"/>
    <p:sldId id="357" r:id="rId20"/>
    <p:sldId id="354" r:id="rId21"/>
    <p:sldId id="356" r:id="rId22"/>
    <p:sldId id="358" r:id="rId23"/>
    <p:sldId id="325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333333"/>
    <a:srgbClr val="4D4D4D"/>
    <a:srgbClr val="CCFFFF"/>
    <a:srgbClr val="003300"/>
    <a:srgbClr val="FFFFCC"/>
    <a:srgbClr val="FFFF99"/>
    <a:srgbClr val="29292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5098-F39A-43C7-9B48-42DEC590CE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9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74059-D456-4DCA-84CC-D90728ABDB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98DFF-FBC4-41E5-94C6-F19339EF75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48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2920E-C45B-44F1-A1D7-F6EFA0292B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4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CF90E-72F8-4EE6-9176-1B877AD213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C780A-7F27-4499-A2F3-63D5BAA1D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8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EC1AA-D6AA-49BF-B895-720E85178C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9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6226A-F5F0-427E-BD04-8ABE607AD6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3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64D03-541A-4B7A-B39F-816AF96116D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13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AE82A-DF2F-47AD-930E-041545FFBC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2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A33E0-D01C-4FC7-8540-A4BD09E457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35001">
              <a:srgbClr val="F0EBD5"/>
            </a:gs>
            <a:gs pos="100000">
              <a:srgbClr val="FFEF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A990441-334E-4E7F-B844-9325D3A65DF3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25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1052" y="1600200"/>
            <a:ext cx="7772400" cy="2000251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 3:16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1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God is unlike any fictional ‘god’ – Ac.14:…11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‘So’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separates God from myths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Intensity of His love  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Ro.5:5, poured out – lavish outpouring (Mt.26:28)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348" y="3810000"/>
            <a:ext cx="7878096" cy="58881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Not a few drops, but immeasurable rivers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0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God is unlike any fictional ‘god’ – Ac.14:…11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‘So’ separates God from myths</a:t>
            </a:r>
          </a:p>
          <a:p>
            <a:pPr lvl="1"/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Intensity of His love.  Ro.5:5 (Mt.26:28)</a:t>
            </a:r>
          </a:p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‘Loved’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(emphatic)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learn from wrong sources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Perfect love, 1 Jn.4:8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348" y="4343400"/>
            <a:ext cx="3871452" cy="1676400"/>
          </a:xfrm>
          <a:prstGeom prst="rect">
            <a:avLst/>
          </a:prstGeom>
          <a:ln w="3175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</a:rPr>
              <a:t>Sincere concern: hate sin, love sinner, </a:t>
            </a:r>
            <a:r>
              <a:rPr lang="en-US" sz="3200" dirty="0">
                <a:solidFill>
                  <a:schemeClr val="tx1"/>
                </a:solidFill>
              </a:rPr>
              <a:t>1 Jn.4:18-19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2948" y="4343400"/>
            <a:ext cx="3871452" cy="1676400"/>
          </a:xfrm>
          <a:prstGeom prst="rect">
            <a:avLst/>
          </a:prstGeom>
          <a:ln w="3175"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66"/>
                </a:solidFill>
              </a:rPr>
              <a:t>Specific action:</a:t>
            </a:r>
          </a:p>
          <a:p>
            <a:pPr algn="ctr"/>
            <a:r>
              <a:rPr lang="en-US" sz="3200" dirty="0">
                <a:solidFill>
                  <a:srgbClr val="000066"/>
                </a:solidFill>
              </a:rPr>
              <a:t>Not mere feelings and sentiment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16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God is unlike any fictional ‘god’ – Ac.14:…11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‘So’ separates God from myths</a:t>
            </a:r>
          </a:p>
          <a:p>
            <a:pPr lvl="1"/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Intensity of His love.  Ro.5:5 (Mt.26:28)</a:t>
            </a:r>
          </a:p>
          <a:p>
            <a:r>
              <a:rPr lang="en-US" sz="2800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‘Loved’ (emphatic)</a:t>
            </a:r>
          </a:p>
          <a:p>
            <a:pPr lvl="1"/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learn from wrong sources</a:t>
            </a:r>
          </a:p>
          <a:p>
            <a:pPr lvl="1"/>
            <a:r>
              <a:rPr lang="en-US" dirty="0">
                <a:solidFill>
                  <a:srgbClr val="4D4D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Perfect love, 1 Jn.4:8</a:t>
            </a:r>
          </a:p>
          <a:p>
            <a:r>
              <a:rPr lang="en-US" sz="36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Deism.</a:t>
            </a:r>
          </a:p>
          <a:p>
            <a:pPr lvl="1"/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Abandoned children</a:t>
            </a:r>
          </a:p>
        </p:txBody>
      </p:sp>
    </p:spTree>
    <p:extLst>
      <p:ext uri="{BB962C8B-B14F-4D97-AF65-F5344CB8AC3E}">
        <p14:creationId xmlns:p14="http://schemas.microsoft.com/office/powerpoint/2010/main" xmlns="" val="627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00362" y="2207340"/>
            <a:ext cx="2174074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04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(Mk.16:15)?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Universe (Ac.17:24)?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Jn.3:16 speaks of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who believe: </a:t>
            </a:r>
            <a:r>
              <a:rPr lang="en-US" sz="36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OT: God excluded most of world from Theocracy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Jews assumed God loved only Jews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Jn.7:…48-49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Jesus: see God’s love for all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1772570" y="5410200"/>
            <a:ext cx="5610518" cy="1066800"/>
          </a:xfrm>
          <a:prstGeom prst="roundRect">
            <a:avLst/>
          </a:prstGeom>
          <a:solidFill>
            <a:schemeClr val="tx1"/>
          </a:solidFill>
          <a:ln w="3175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God gave His own Son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FF00"/>
                </a:solidFill>
              </a:rPr>
              <a:t>to save even His enemies</a:t>
            </a:r>
          </a:p>
        </p:txBody>
      </p:sp>
    </p:spTree>
    <p:extLst>
      <p:ext uri="{BB962C8B-B14F-4D97-AF65-F5344CB8AC3E}">
        <p14:creationId xmlns:p14="http://schemas.microsoft.com/office/powerpoint/2010/main" xmlns="" val="31003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universal love denies: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Calvinistic predestination</a:t>
            </a: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Jn.3:16; 2 Pt.3:9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57200" y="1828800"/>
            <a:ext cx="8229600" cy="25908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3200" dirty="0">
                <a:solidFill>
                  <a:schemeClr val="tx1"/>
                </a:solidFill>
              </a:rPr>
              <a:t>‘By the decree of God, for the manifest-</a:t>
            </a:r>
            <a:r>
              <a:rPr lang="en-US" sz="3200" dirty="0" err="1">
                <a:solidFill>
                  <a:schemeClr val="tx1"/>
                </a:solidFill>
              </a:rPr>
              <a:t>ation</a:t>
            </a:r>
            <a:r>
              <a:rPr lang="en-US" sz="3200" dirty="0">
                <a:solidFill>
                  <a:schemeClr val="tx1"/>
                </a:solidFill>
              </a:rPr>
              <a:t> of His glory, some men and angels are predestined unto everlasting life and others foreordained to everlasting death’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Westminster Conf. of Faith, p.25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7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universal love denies: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Calvinistic predestination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atonement</a:t>
            </a: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0"/>
              </a:spcBef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Tim.2:4; Tit.2:11-12; Hb.2:9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457200" y="2286000"/>
            <a:ext cx="8229600" cy="34290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‘The elected are redeemed by Christ, effectually called unto faith in Christ by his Spirit . . . </a:t>
            </a:r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Neither are any other</a:t>
            </a: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redeemed by Christ, effect-</a:t>
            </a:r>
            <a:r>
              <a:rPr lang="en-US" sz="3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ually</a:t>
            </a: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called, justified, adopted, sanctified, and saved, but the elect only’  </a:t>
            </a:r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Westminster Conf. of Faith, p.29</a:t>
            </a:r>
            <a:endParaRPr lang="en-US" sz="6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7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215961" y="2207340"/>
            <a:ext cx="2893692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1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“So loved…that…He gave”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gift</a:t>
            </a: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matches the </a:t>
            </a:r>
            <a:r>
              <a:rPr lang="en-US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</a:t>
            </a:r>
          </a:p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gave His Son: THE Lamb, </a:t>
            </a:r>
            <a:r>
              <a:rPr lang="en-US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</a:t>
            </a: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offering for our sin,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Jn.1:29. Ro.8:32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Denies: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Premillennialism.  Is.53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Denominational ‘unconditional’ salvation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747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“So loved…that…He gave”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gift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matches the </a:t>
            </a:r>
            <a:r>
              <a:rPr lang="en-US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gift must be received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Josh.2, 6;  Hb.11:30</a:t>
            </a:r>
          </a:p>
          <a:p>
            <a:pPr lvl="1">
              <a:spcAft>
                <a:spcPts val="600"/>
              </a:spcAft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free will. 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Jn.1:11; Ac.7:51</a:t>
            </a:r>
          </a:p>
          <a:p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receive the gift, we must receive the Word,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Ac.2:41</a:t>
            </a:r>
          </a:p>
          <a:p>
            <a:pPr lvl="1"/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Treasure map</a:t>
            </a:r>
          </a:p>
          <a:p>
            <a:pPr lvl="1"/>
            <a:r>
              <a:rPr lang="en-US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Love letter</a:t>
            </a:r>
          </a:p>
        </p:txBody>
      </p:sp>
    </p:spTree>
    <p:extLst>
      <p:ext uri="{BB962C8B-B14F-4D97-AF65-F5344CB8AC3E}">
        <p14:creationId xmlns:p14="http://schemas.microsoft.com/office/powerpoint/2010/main" xmlns="" val="23629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G3MNLX9H\1307521026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3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2058412"/>
            <a:ext cx="5914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most famous summary of the gospel in the Bible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301425"/>
            <a:ext cx="5914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‘The golden text’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0200" y="4028182"/>
            <a:ext cx="5914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3200" kern="0" dirty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Also one of the most misunderstood passages</a:t>
            </a:r>
          </a:p>
        </p:txBody>
      </p:sp>
    </p:spTree>
    <p:extLst>
      <p:ext uri="{BB962C8B-B14F-4D97-AF65-F5344CB8AC3E}">
        <p14:creationId xmlns:p14="http://schemas.microsoft.com/office/powerpoint/2010/main" xmlns="" val="35316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026800" y="2757948"/>
            <a:ext cx="4939355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12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times in NT;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times of Christ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begotten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[N]KJV; [N]ASV; L-S…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and only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ESV; NASB </a:t>
            </a:r>
            <a:r>
              <a:rPr lang="en-US" sz="3000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ftnt</a:t>
            </a:r>
            <a:r>
              <a:rPr lang="en-US" sz="3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NRSV, NIV, NLT, </a:t>
            </a:r>
            <a:r>
              <a:rPr lang="en-US" sz="3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Lexham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God’s Word</a:t>
            </a:r>
          </a:p>
          <a:p>
            <a:pPr lvl="1"/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Unique, 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ISV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times in NT;</a:t>
            </a:r>
            <a:b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times of Christ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Denies:</a:t>
            </a:r>
          </a:p>
          <a:p>
            <a:pPr marL="400050" lvl="1" indent="0" defTabSz="398463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Critical views of God.</a:t>
            </a:r>
          </a:p>
          <a:p>
            <a:pPr marL="1257300" lvl="2" indent="-457200" defTabSz="398463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‘Would have destroyed us all’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marL="1714500" lvl="3" indent="-457200" defTabSz="398463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Salvation started with God</a:t>
            </a:r>
          </a:p>
          <a:p>
            <a:pPr marL="1714500" lvl="3" indent="-457200" defTabSz="3984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Gn.22:2</a:t>
            </a:r>
          </a:p>
          <a:p>
            <a:pPr marL="400050" lvl="1" indent="0" defTabSz="398463">
              <a:spcAft>
                <a:spcPts val="600"/>
              </a:spcAft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Judaism.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Jn.10:30…34-36</a:t>
            </a:r>
          </a:p>
          <a:p>
            <a:pPr marL="400050" lvl="1" indent="0" defTabSz="398463"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Modernism.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‘Slaughter-house’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2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God gave…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219200"/>
            <a:ext cx="8229600" cy="4525963"/>
          </a:xfrm>
        </p:spPr>
        <p:txBody>
          <a:bodyPr/>
          <a:lstStyle/>
          <a:p>
            <a:pPr marL="574675" indent="-574675">
              <a:spcAft>
                <a:spcPts val="600"/>
              </a:spcAft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He had</a:t>
            </a:r>
          </a:p>
          <a:p>
            <a:pPr marL="574675" indent="-574675">
              <a:spcAft>
                <a:spcPts val="600"/>
              </a:spcAft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best He had</a:t>
            </a:r>
          </a:p>
        </p:txBody>
      </p:sp>
      <p:sp>
        <p:nvSpPr>
          <p:cNvPr id="4" name="Rectangle 3"/>
          <p:cNvSpPr/>
          <p:nvPr/>
        </p:nvSpPr>
        <p:spPr>
          <a:xfrm>
            <a:off x="958644" y="2743200"/>
            <a:ext cx="7239000" cy="1447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Knowing God’s role in our salvation should encourage humble obedience</a:t>
            </a:r>
          </a:p>
        </p:txBody>
      </p:sp>
    </p:spTree>
    <p:extLst>
      <p:ext uri="{BB962C8B-B14F-4D97-AF65-F5344CB8AC3E}">
        <p14:creationId xmlns:p14="http://schemas.microsoft.com/office/powerpoint/2010/main" xmlns="" val="41892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cliché: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‘Teach what you believe and leave everyone else alone.’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one who teaches this verse can do so.</a:t>
            </a:r>
          </a:p>
        </p:txBody>
      </p:sp>
    </p:spTree>
    <p:extLst>
      <p:ext uri="{BB962C8B-B14F-4D97-AF65-F5344CB8AC3E}">
        <p14:creationId xmlns:p14="http://schemas.microsoft.com/office/powerpoint/2010/main" xmlns="" val="11696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667000" y="1691148"/>
            <a:ext cx="838200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5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Causal relation to previous verses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14-15 refer to Num.21:4-9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 years in Wilderness</a:t>
            </a:r>
            <a:endParaRPr lang="en-US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Murmuring . . . Snakes</a:t>
            </a:r>
            <a:endParaRPr lang="en-US" alt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Bronze snake on pole; look…cure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Snake: type of Christ (also on pole)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14, </a:t>
            </a:r>
            <a:r>
              <a:rPr lang="en-US" alt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... SO ... MUST be Lifted up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Explained in v.16 (12:32)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Denies neglect / low view of OT</a:t>
            </a:r>
          </a:p>
        </p:txBody>
      </p:sp>
    </p:spTree>
    <p:extLst>
      <p:ext uri="{BB962C8B-B14F-4D97-AF65-F5344CB8AC3E}">
        <p14:creationId xmlns:p14="http://schemas.microsoft.com/office/powerpoint/2010/main" xmlns="" val="106111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510597" y="1691148"/>
            <a:ext cx="1014222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1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‘God’ used in different ways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371600"/>
            <a:ext cx="8229600" cy="45259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Deity (divine nature): Jn.1:1, </a:t>
            </a: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Word was </a:t>
            </a:r>
            <a:r>
              <a:rPr lang="en-US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</a:t>
            </a: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 Godhead)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Father,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Jn.1:1, </a:t>
            </a: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 was </a:t>
            </a:r>
            <a:r>
              <a:rPr lang="en-US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</a:t>
            </a:r>
            <a:r>
              <a:rPr lang="en-US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u="sng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Jn.3:16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Jesus, Jn.1:1,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word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Holy Spirit, Jn.14:26; 16:13, etc.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1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‘God’ denies . . .</a:t>
            </a:r>
            <a:endParaRPr lang="en-US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1371600"/>
            <a:ext cx="8229600" cy="452596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Oneness Pentecostalism.  Mt.3; Ep.4</a:t>
            </a:r>
          </a:p>
          <a:p>
            <a:pPr marL="514350" indent="-514350">
              <a:spcAft>
                <a:spcPts val="300"/>
              </a:spcAft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Atheism.  Ps.14:1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of world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Bible: OT–NT, a unit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Jesus – resurrection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church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7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Scroll Resource by pixelworld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600200" y="1676400"/>
            <a:ext cx="594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God so loved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world that He gave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 only begotten Son,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whoever believes</a:t>
            </a:r>
            <a:b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Him should not perish but have everlasting life</a:t>
            </a:r>
            <a:r>
              <a:rPr lang="en-US" sz="32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09726" y="1691148"/>
            <a:ext cx="1976431" cy="609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3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1979</TotalTime>
  <Words>648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1_Default Design</vt:lpstr>
      <vt:lpstr>John 3:16</vt:lpstr>
      <vt:lpstr>Slide 2</vt:lpstr>
      <vt:lpstr>Popular cliché: </vt:lpstr>
      <vt:lpstr>Slide 4</vt:lpstr>
      <vt:lpstr>Causal relation to previous verses</vt:lpstr>
      <vt:lpstr>Slide 6</vt:lpstr>
      <vt:lpstr>‘God’ used in different ways</vt:lpstr>
      <vt:lpstr>‘God’ denies . . .</vt:lpstr>
      <vt:lpstr>Slide 9</vt:lpstr>
      <vt:lpstr>God is unlike any fictional ‘god’ – Ac.14:…11</vt:lpstr>
      <vt:lpstr>God is unlike any fictional ‘god’ – Ac.14:…11</vt:lpstr>
      <vt:lpstr>God is unlike any fictional ‘god’ – Ac.14:…11</vt:lpstr>
      <vt:lpstr>Slide 13</vt:lpstr>
      <vt:lpstr>Earth (Mk.16:15)? Universe (Ac.17:24)?</vt:lpstr>
      <vt:lpstr>God’s universal love denies:</vt:lpstr>
      <vt:lpstr>God’s universal love denies:</vt:lpstr>
      <vt:lpstr>Slide 17</vt:lpstr>
      <vt:lpstr>“So loved…that…He gave”</vt:lpstr>
      <vt:lpstr>“So loved…that…He gave”</vt:lpstr>
      <vt:lpstr>Slide 20</vt:lpstr>
      <vt:lpstr>9 times in NT; 5 times of Christ</vt:lpstr>
      <vt:lpstr>9 times in NT; 5 times of Christ</vt:lpstr>
      <vt:lpstr>God gave…</vt:lpstr>
    </vt:vector>
  </TitlesOfParts>
  <Company>Catspaw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 M. Tosti</dc:creator>
  <cp:lastModifiedBy>church of Christ</cp:lastModifiedBy>
  <cp:revision>252</cp:revision>
  <dcterms:created xsi:type="dcterms:W3CDTF">2009-11-19T19:19:29Z</dcterms:created>
  <dcterms:modified xsi:type="dcterms:W3CDTF">2016-09-04T16:41:48Z</dcterms:modified>
</cp:coreProperties>
</file>