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780" r:id="rId2"/>
  </p:sldMasterIdLst>
  <p:sldIdLst>
    <p:sldId id="256" r:id="rId3"/>
    <p:sldId id="289" r:id="rId4"/>
    <p:sldId id="343" r:id="rId5"/>
    <p:sldId id="355" r:id="rId6"/>
    <p:sldId id="347" r:id="rId7"/>
    <p:sldId id="356" r:id="rId8"/>
    <p:sldId id="357" r:id="rId9"/>
    <p:sldId id="358" r:id="rId10"/>
    <p:sldId id="359" r:id="rId11"/>
    <p:sldId id="360" r:id="rId12"/>
    <p:sldId id="361" r:id="rId13"/>
    <p:sldId id="362" r:id="rId14"/>
    <p:sldId id="365" r:id="rId15"/>
    <p:sldId id="35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0066"/>
    <a:srgbClr val="FFFFCC"/>
    <a:srgbClr val="EAEAEA"/>
    <a:srgbClr val="FFFFFF"/>
    <a:srgbClr val="FFFF99"/>
    <a:srgbClr val="DDDDDD"/>
    <a:srgbClr val="C0C0C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65" d="100"/>
          <a:sy n="65" d="100"/>
        </p:scale>
        <p:origin x="-582" y="-11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481694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3150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6197561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2E07763-14B1-4F96-BF8E-0A0C4F424A89}" type="datetimeFigureOut">
              <a:rPr lang="en-US" smtClean="0"/>
              <a:pPr/>
              <a:t>9/4/2016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474999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E07763-14B1-4F96-BF8E-0A0C4F424A89}" type="datetimeFigureOut">
              <a:rPr lang="en-US" smtClean="0"/>
              <a:pPr/>
              <a:t>9/4/2016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1438904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E07763-14B1-4F96-BF8E-0A0C4F424A89}" type="datetimeFigureOut">
              <a:rPr lang="en-US" smtClean="0"/>
              <a:pPr/>
              <a:t>9/4/2016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23320753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2E07763-14B1-4F96-BF8E-0A0C4F424A89}" type="datetimeFigureOut">
              <a:rPr lang="en-US" smtClean="0"/>
              <a:pPr/>
              <a:t>9/4/2016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26471038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E07763-14B1-4F96-BF8E-0A0C4F424A89}" type="datetimeFigureOut">
              <a:rPr lang="en-US" smtClean="0"/>
              <a:pPr/>
              <a:t>9/4/2016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28928027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2E07763-14B1-4F96-BF8E-0A0C4F424A89}" type="datetimeFigureOut">
              <a:rPr lang="en-US" smtClean="0"/>
              <a:pPr/>
              <a:t>9/4/2016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40460729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E07763-14B1-4F96-BF8E-0A0C4F424A89}" type="datetimeFigureOut">
              <a:rPr lang="en-US" smtClean="0"/>
              <a:pPr/>
              <a:t>9/4/2016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19312813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E07763-14B1-4F96-BF8E-0A0C4F424A89}" type="datetimeFigureOut">
              <a:rPr lang="en-US" smtClean="0"/>
              <a:pPr/>
              <a:t>9/4/2016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787569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64810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E07763-14B1-4F96-BF8E-0A0C4F424A89}" type="datetimeFigureOut">
              <a:rPr lang="en-US" smtClean="0"/>
              <a:pPr/>
              <a:t>9/4/2016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27216870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E07763-14B1-4F96-BF8E-0A0C4F424A89}" type="datetimeFigureOut">
              <a:rPr lang="en-US" smtClean="0"/>
              <a:pPr/>
              <a:t>9/4/2016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37887323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E07763-14B1-4F96-BF8E-0A0C4F424A89}" type="datetimeFigureOut">
              <a:rPr lang="en-US" smtClean="0"/>
              <a:pPr/>
              <a:t>9/4/2016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4004121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460693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197547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5843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072129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256157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134230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554955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1A990441-334E-4E7F-B844-9325D3A65DF3}"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xmlns="" val="214881174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E07763-14B1-4F96-BF8E-0A0C4F424A89}" type="datetimeFigureOut">
              <a:rPr lang="en-US" smtClean="0"/>
              <a:pPr/>
              <a:t>9/4/2016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4076663889"/>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4" name="Bevel 3"/>
          <p:cNvSpPr/>
          <p:nvPr/>
        </p:nvSpPr>
        <p:spPr>
          <a:xfrm>
            <a:off x="906828" y="1752600"/>
            <a:ext cx="7308024" cy="1728216"/>
          </a:xfrm>
          <a:prstGeom prst="bevel">
            <a:avLst/>
          </a:prstGeom>
          <a:blipFill>
            <a:blip r:embed="rId2" cstate="print"/>
            <a:tile tx="0" ty="0" sx="100000" sy="100000" flip="none" algn="tl"/>
          </a:blip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Vestigial Organs In</a:t>
            </a:r>
            <a:br>
              <a:rPr lang="en-US" sz="4200"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br>
            <a:r>
              <a:rPr lang="en-US" sz="4200" dirty="0">
                <a:solidFill>
                  <a:schemeClr val="tx2">
                    <a:lumMod val="50000"/>
                  </a:schemeClr>
                </a:solidFill>
                <a:latin typeface="Verdana" panose="020B0604030504040204" pitchFamily="34" charset="0"/>
                <a:ea typeface="Verdana" panose="020B0604030504040204" pitchFamily="34" charset="0"/>
                <a:cs typeface="Verdana" panose="020B0604030504040204" pitchFamily="34" charset="0"/>
              </a:rPr>
              <a:t>The Body of Christ?</a:t>
            </a:r>
          </a:p>
        </p:txBody>
      </p:sp>
    </p:spTree>
    <p:extLst>
      <p:ext uri="{BB962C8B-B14F-4D97-AF65-F5344CB8AC3E}">
        <p14:creationId xmlns:p14="http://schemas.microsoft.com/office/powerpoint/2010/main" xmlns="" val="131690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295400"/>
          </a:xfrm>
        </p:spPr>
        <p:txBody>
          <a:bodyPr>
            <a:normAutofit fontScale="90000"/>
          </a:bodyPr>
          <a:lstStyle/>
          <a:p>
            <a:r>
              <a:rPr lang="en-US" sz="2200" dirty="0">
                <a:latin typeface="Verdana" panose="020B0604030504040204" pitchFamily="34" charset="0"/>
                <a:ea typeface="Verdana" panose="020B0604030504040204" pitchFamily="34" charset="0"/>
                <a:cs typeface="Verdana" panose="020B0604030504040204" pitchFamily="34" charset="0"/>
              </a:rPr>
              <a:t>1. I Can Encourage Others</a:t>
            </a:r>
            <a:r>
              <a:rPr lang="en-US" sz="36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
            </a:r>
            <a:br>
              <a:rPr lang="en-US" sz="36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br>
            <a:r>
              <a:rPr lang="en-US" sz="2200" dirty="0">
                <a:latin typeface="Verdana" panose="020B0604030504040204" pitchFamily="34" charset="0"/>
                <a:ea typeface="Verdana" panose="020B0604030504040204" pitchFamily="34" charset="0"/>
                <a:cs typeface="Verdana" panose="020B0604030504040204" pitchFamily="34" charset="0"/>
              </a:rPr>
              <a:t>2. I Can Teach Others</a:t>
            </a:r>
            <a:r>
              <a:rPr lang="en-US" sz="36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
            </a:r>
            <a:br>
              <a:rPr lang="en-US" sz="36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br>
            <a:r>
              <a:rPr lang="en-US" sz="3100" b="1" dirty="0">
                <a:latin typeface="Verdana" panose="020B0604030504040204" pitchFamily="34" charset="0"/>
                <a:ea typeface="Verdana" panose="020B0604030504040204" pitchFamily="34" charset="0"/>
                <a:cs typeface="Verdana" panose="020B0604030504040204" pitchFamily="34" charset="0"/>
              </a:rPr>
              <a:t>3. </a:t>
            </a:r>
            <a:r>
              <a:rPr lang="en-US" sz="36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I Can Comfort Brothers</a:t>
            </a:r>
          </a:p>
        </p:txBody>
      </p:sp>
      <p:sp>
        <p:nvSpPr>
          <p:cNvPr id="3" name="Content Placeholder 2"/>
          <p:cNvSpPr>
            <a:spLocks noGrp="1"/>
          </p:cNvSpPr>
          <p:nvPr>
            <p:ph idx="1"/>
          </p:nvPr>
        </p:nvSpPr>
        <p:spPr>
          <a:xfrm>
            <a:off x="577644" y="1371600"/>
            <a:ext cx="8001000" cy="5257800"/>
          </a:xfrm>
        </p:spPr>
        <p:txBody>
          <a:bodyPr>
            <a:normAutofit lnSpcReduction="10000"/>
          </a:bodyPr>
          <a:lstStyle/>
          <a:p>
            <a:pPr marL="0" indent="0">
              <a:spcBef>
                <a:spcPts val="600"/>
              </a:spcBef>
              <a:spcAft>
                <a:spcPts val="600"/>
              </a:spcAft>
              <a:buClr>
                <a:srgbClr val="000066"/>
              </a:buClr>
              <a:buNone/>
            </a:pPr>
            <a:endParaRPr lang="en-US" dirty="0">
              <a:solidFill>
                <a:srgbClr val="000066"/>
              </a:solidFill>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000066"/>
              </a:buClr>
              <a:buNone/>
            </a:pPr>
            <a:endParaRPr lang="en-US" dirty="0">
              <a:solidFill>
                <a:srgbClr val="000066"/>
              </a:solidFill>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000066"/>
              </a:buClr>
              <a:buNone/>
            </a:pPr>
            <a:endParaRPr lang="en-US" dirty="0">
              <a:solidFill>
                <a:srgbClr val="000066"/>
              </a:solidFill>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000066"/>
              </a:buClr>
              <a:buNone/>
            </a:pPr>
            <a:endParaRPr lang="en-US" dirty="0">
              <a:solidFill>
                <a:srgbClr val="000066"/>
              </a:solidFill>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000066"/>
              </a:buClr>
              <a:buNone/>
            </a:pPr>
            <a:endParaRPr lang="en-US" dirty="0">
              <a:solidFill>
                <a:srgbClr val="000066"/>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000066"/>
              </a:buClr>
              <a:buFont typeface="Wingdings" panose="05000000000000000000" pitchFamily="2" charset="2"/>
              <a:buChar char="§"/>
            </a:pPr>
            <a:r>
              <a:rPr lang="en-US" dirty="0">
                <a:latin typeface="Verdana" panose="020B0604030504040204" pitchFamily="34" charset="0"/>
                <a:ea typeface="Verdana" panose="020B0604030504040204" pitchFamily="34" charset="0"/>
                <a:cs typeface="Verdana" panose="020B0604030504040204" pitchFamily="34" charset="0"/>
              </a:rPr>
              <a:t>No one can strengthen the weak / sick / distressed better than one who has experienced it – empathy</a:t>
            </a:r>
          </a:p>
          <a:p>
            <a:pPr>
              <a:spcBef>
                <a:spcPts val="600"/>
              </a:spcBef>
              <a:spcAft>
                <a:spcPts val="600"/>
              </a:spcAft>
              <a:buClr>
                <a:srgbClr val="000066"/>
              </a:buClr>
              <a:buFont typeface="Wingdings" panose="05000000000000000000" pitchFamily="2" charset="2"/>
              <a:buChar char="§"/>
            </a:pPr>
            <a:r>
              <a:rPr lang="en-US" dirty="0">
                <a:latin typeface="Verdana" panose="020B0604030504040204" pitchFamily="34" charset="0"/>
                <a:ea typeface="Verdana" panose="020B0604030504040204" pitchFamily="34" charset="0"/>
                <a:cs typeface="Verdana" panose="020B0604030504040204" pitchFamily="34" charset="0"/>
              </a:rPr>
              <a:t>Problems with temptation . . .</a:t>
            </a:r>
          </a:p>
          <a:p>
            <a:pPr marL="0" indent="0">
              <a:spcBef>
                <a:spcPts val="600"/>
              </a:spcBef>
              <a:spcAft>
                <a:spcPts val="600"/>
              </a:spcAft>
              <a:buClr>
                <a:srgbClr val="000066"/>
              </a:buClr>
              <a:buNone/>
            </a:pPr>
            <a:endParaRPr lang="en-US" dirty="0">
              <a:latin typeface="Arial" panose="020B0604020202020204" pitchFamily="34" charset="0"/>
              <a:ea typeface="Verdana" panose="020B0604030504040204" pitchFamily="34" charset="0"/>
              <a:cs typeface="Arial" panose="020B0604020202020204" pitchFamily="34" charset="0"/>
            </a:endParaRPr>
          </a:p>
          <a:p>
            <a:pPr>
              <a:spcBef>
                <a:spcPts val="600"/>
              </a:spcBef>
              <a:spcAft>
                <a:spcPts val="1200"/>
              </a:spcAft>
              <a:buClr>
                <a:srgbClr val="000066"/>
              </a:buClr>
            </a:pPr>
            <a:endParaRPr lang="en-US" sz="35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533400" y="1401096"/>
            <a:ext cx="8077200" cy="2895600"/>
          </a:xfrm>
          <a:prstGeom prst="rect">
            <a:avLst/>
          </a:prstGeom>
          <a:solidFill>
            <a:srgbClr val="000066"/>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baseline="30000" dirty="0"/>
              <a:t>3</a:t>
            </a:r>
            <a:r>
              <a:rPr lang="en-US" sz="3200" baseline="30000" dirty="0"/>
              <a:t> </a:t>
            </a:r>
            <a:r>
              <a:rPr lang="en-US" sz="3200" dirty="0"/>
              <a:t>Blessed be the God and Father of our Lord Jesus Christ, the Father of mercies and God of all comfort, </a:t>
            </a:r>
            <a:r>
              <a:rPr lang="en-US" sz="3200" b="1" baseline="30000" dirty="0"/>
              <a:t>4</a:t>
            </a:r>
            <a:r>
              <a:rPr lang="en-US" sz="3200" dirty="0"/>
              <a:t> who comforts us in all our </a:t>
            </a:r>
            <a:r>
              <a:rPr lang="en-US" sz="3200" dirty="0" err="1"/>
              <a:t>tribula-tion</a:t>
            </a:r>
            <a:r>
              <a:rPr lang="en-US" sz="3200" dirty="0"/>
              <a:t>, that we may be able to comfort those who are in any trouble, with the comfort with which we ourselves are comforted by God </a:t>
            </a:r>
            <a:r>
              <a:rPr lang="en-US" sz="2800" dirty="0"/>
              <a:t>– 2 Co.1:3-4</a:t>
            </a:r>
            <a:r>
              <a:rPr lang="en-US" dirty="0"/>
              <a:t> </a:t>
            </a:r>
          </a:p>
        </p:txBody>
      </p:sp>
    </p:spTree>
    <p:extLst>
      <p:ext uri="{BB962C8B-B14F-4D97-AF65-F5344CB8AC3E}">
        <p14:creationId xmlns:p14="http://schemas.microsoft.com/office/powerpoint/2010/main" xmlns="" val="3222457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295400"/>
          </a:xfrm>
        </p:spPr>
        <p:txBody>
          <a:bodyPr>
            <a:normAutofit fontScale="90000"/>
          </a:bodyPr>
          <a:lstStyle/>
          <a:p>
            <a:r>
              <a:rPr lang="en-US" sz="2200" dirty="0">
                <a:latin typeface="Verdana" panose="020B0604030504040204" pitchFamily="34" charset="0"/>
                <a:ea typeface="Verdana" panose="020B0604030504040204" pitchFamily="34" charset="0"/>
                <a:cs typeface="Verdana" panose="020B0604030504040204" pitchFamily="34" charset="0"/>
              </a:rPr>
              <a:t>1. I Can Encourage Others</a:t>
            </a:r>
            <a:r>
              <a:rPr lang="en-US" sz="36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
            </a:r>
            <a:br>
              <a:rPr lang="en-US" sz="36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br>
            <a:r>
              <a:rPr lang="en-US" sz="2200" dirty="0">
                <a:latin typeface="Verdana" panose="020B0604030504040204" pitchFamily="34" charset="0"/>
                <a:ea typeface="Verdana" panose="020B0604030504040204" pitchFamily="34" charset="0"/>
                <a:cs typeface="Verdana" panose="020B0604030504040204" pitchFamily="34" charset="0"/>
              </a:rPr>
              <a:t>2. I Can Teach Others</a:t>
            </a:r>
            <a:r>
              <a:rPr lang="en-US" sz="36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
            </a:r>
            <a:br>
              <a:rPr lang="en-US" sz="36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br>
            <a:r>
              <a:rPr lang="en-US" sz="2200" dirty="0">
                <a:latin typeface="Verdana" panose="020B0604030504040204" pitchFamily="34" charset="0"/>
                <a:ea typeface="Verdana" panose="020B0604030504040204" pitchFamily="34" charset="0"/>
                <a:cs typeface="Verdana" panose="020B0604030504040204" pitchFamily="34" charset="0"/>
              </a:rPr>
              <a:t>3. I Can Comfort Brothers</a:t>
            </a:r>
            <a:r>
              <a:rPr lang="en-US" sz="36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
            </a:r>
            <a:br>
              <a:rPr lang="en-US" sz="36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br>
            <a:r>
              <a:rPr lang="en-US" sz="3100" b="1" dirty="0">
                <a:latin typeface="Verdana" panose="020B0604030504040204" pitchFamily="34" charset="0"/>
                <a:ea typeface="Verdana" panose="020B0604030504040204" pitchFamily="34" charset="0"/>
                <a:cs typeface="Verdana" panose="020B0604030504040204" pitchFamily="34" charset="0"/>
              </a:rPr>
              <a:t>4. </a:t>
            </a:r>
            <a:r>
              <a:rPr lang="en-US" sz="36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I Can Pray For Brothers</a:t>
            </a:r>
          </a:p>
        </p:txBody>
      </p:sp>
      <p:sp>
        <p:nvSpPr>
          <p:cNvPr id="3" name="Content Placeholder 2"/>
          <p:cNvSpPr>
            <a:spLocks noGrp="1"/>
          </p:cNvSpPr>
          <p:nvPr>
            <p:ph idx="1"/>
          </p:nvPr>
        </p:nvSpPr>
        <p:spPr>
          <a:xfrm>
            <a:off x="577644" y="1524000"/>
            <a:ext cx="8001000" cy="4953000"/>
          </a:xfrm>
        </p:spPr>
        <p:txBody>
          <a:bodyPr>
            <a:normAutofit/>
          </a:bodyPr>
          <a:lstStyle/>
          <a:p>
            <a:pPr marL="0" indent="0">
              <a:spcBef>
                <a:spcPts val="600"/>
              </a:spcBef>
              <a:spcAft>
                <a:spcPts val="600"/>
              </a:spcAft>
              <a:buClr>
                <a:srgbClr val="000066"/>
              </a:buClr>
              <a:buNone/>
            </a:pPr>
            <a:endParaRPr lang="en-US" dirty="0">
              <a:solidFill>
                <a:srgbClr val="000066"/>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000066"/>
              </a:buClr>
              <a:buFont typeface="Wingdings" panose="05000000000000000000" pitchFamily="2" charset="2"/>
              <a:buChar char="§"/>
            </a:pPr>
            <a:endParaRPr lang="en-US" dirty="0">
              <a:solidFill>
                <a:srgbClr val="000066"/>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000066"/>
              </a:buClr>
              <a:buFont typeface="Wingdings" panose="05000000000000000000" pitchFamily="2" charset="2"/>
              <a:buChar char="§"/>
            </a:pPr>
            <a:endParaRPr lang="en-US" dirty="0">
              <a:solidFill>
                <a:srgbClr val="000066"/>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000066"/>
              </a:buClr>
              <a:buFont typeface="Wingdings" panose="05000000000000000000" pitchFamily="2" charset="2"/>
              <a:buChar char="§"/>
            </a:pPr>
            <a:endParaRPr lang="en-US" dirty="0">
              <a:solidFill>
                <a:srgbClr val="000066"/>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000066"/>
              </a:buClr>
              <a:buFont typeface="Wingdings" panose="05000000000000000000" pitchFamily="2" charset="2"/>
              <a:buChar char="§"/>
            </a:pP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Elderly</a:t>
            </a:r>
          </a:p>
          <a:p>
            <a:pPr>
              <a:spcBef>
                <a:spcPts val="600"/>
              </a:spcBef>
              <a:spcAft>
                <a:spcPts val="600"/>
              </a:spcAft>
              <a:buClr>
                <a:srgbClr val="000066"/>
              </a:buClr>
              <a:buFont typeface="Wingdings" panose="05000000000000000000" pitchFamily="2" charset="2"/>
              <a:buChar char="§"/>
            </a:pP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Busy</a:t>
            </a:r>
          </a:p>
          <a:p>
            <a:pPr>
              <a:spcBef>
                <a:spcPts val="600"/>
              </a:spcBef>
              <a:spcAft>
                <a:spcPts val="600"/>
              </a:spcAft>
              <a:buClr>
                <a:srgbClr val="000066"/>
              </a:buClr>
              <a:buFont typeface="Wingdings" panose="05000000000000000000" pitchFamily="2" charset="2"/>
              <a:buChar char="§"/>
            </a:pP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Tired </a:t>
            </a:r>
          </a:p>
          <a:p>
            <a:pPr>
              <a:spcBef>
                <a:spcPts val="600"/>
              </a:spcBef>
              <a:spcAft>
                <a:spcPts val="600"/>
              </a:spcAft>
              <a:buClr>
                <a:srgbClr val="000066"/>
              </a:buClr>
              <a:buFont typeface="Wingdings" panose="05000000000000000000" pitchFamily="2" charset="2"/>
              <a:buChar char="§"/>
            </a:pPr>
            <a:endParaRPr lang="en-US" dirty="0">
              <a:solidFill>
                <a:srgbClr val="000066"/>
              </a:solidFill>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000066"/>
              </a:buClr>
              <a:buNone/>
            </a:pPr>
            <a:endParaRPr lang="en-US" dirty="0">
              <a:latin typeface="Arial" panose="020B0604020202020204" pitchFamily="34" charset="0"/>
              <a:ea typeface="Verdana" panose="020B0604030504040204" pitchFamily="34" charset="0"/>
              <a:cs typeface="Arial" panose="020B0604020202020204" pitchFamily="34" charset="0"/>
            </a:endParaRPr>
          </a:p>
          <a:p>
            <a:pPr>
              <a:spcBef>
                <a:spcPts val="600"/>
              </a:spcBef>
              <a:spcAft>
                <a:spcPts val="1200"/>
              </a:spcAft>
              <a:buClr>
                <a:srgbClr val="000066"/>
              </a:buClr>
            </a:pPr>
            <a:endParaRPr lang="en-US" sz="35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1037304" y="1600200"/>
            <a:ext cx="7086600" cy="685800"/>
          </a:xfrm>
          <a:prstGeom prst="rect">
            <a:avLst/>
          </a:prstGeom>
          <a:solidFill>
            <a:srgbClr val="000066"/>
          </a:solidFill>
          <a:ln w="3175">
            <a:solidFill>
              <a:srgbClr val="8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“Brethren, pray for us” – 1 Th.5:25</a:t>
            </a:r>
          </a:p>
        </p:txBody>
      </p:sp>
      <p:sp>
        <p:nvSpPr>
          <p:cNvPr id="5" name="Rectangle 4"/>
          <p:cNvSpPr/>
          <p:nvPr/>
        </p:nvSpPr>
        <p:spPr>
          <a:xfrm>
            <a:off x="1037304" y="2438400"/>
            <a:ext cx="7086600" cy="1447800"/>
          </a:xfrm>
          <a:prstGeom prst="rect">
            <a:avLst/>
          </a:prstGeom>
          <a:solidFill>
            <a:srgbClr val="000066"/>
          </a:solidFill>
          <a:ln w="3175">
            <a:solidFill>
              <a:srgbClr val="8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“Now may the Lord of peace Himself give you peace always in every way . The Lord be with you all” – 2 Th.3:16</a:t>
            </a:r>
          </a:p>
        </p:txBody>
      </p:sp>
    </p:spTree>
    <p:extLst>
      <p:ext uri="{BB962C8B-B14F-4D97-AF65-F5344CB8AC3E}">
        <p14:creationId xmlns:p14="http://schemas.microsoft.com/office/powerpoint/2010/main" xmlns="" val="1633993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752600"/>
          </a:xfrm>
        </p:spPr>
        <p:txBody>
          <a:bodyPr>
            <a:normAutofit fontScale="90000"/>
          </a:bodyPr>
          <a:lstStyle/>
          <a:p>
            <a:r>
              <a:rPr lang="en-US" sz="2200" dirty="0">
                <a:latin typeface="Verdana" panose="020B0604030504040204" pitchFamily="34" charset="0"/>
                <a:ea typeface="Verdana" panose="020B0604030504040204" pitchFamily="34" charset="0"/>
                <a:cs typeface="Verdana" panose="020B0604030504040204" pitchFamily="34" charset="0"/>
              </a:rPr>
              <a:t>1. I Can Encourage Others</a:t>
            </a:r>
            <a:r>
              <a:rPr lang="en-US" sz="36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
            </a:r>
            <a:br>
              <a:rPr lang="en-US" sz="36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br>
            <a:r>
              <a:rPr lang="en-US" sz="2200" dirty="0">
                <a:latin typeface="Verdana" panose="020B0604030504040204" pitchFamily="34" charset="0"/>
                <a:ea typeface="Verdana" panose="020B0604030504040204" pitchFamily="34" charset="0"/>
                <a:cs typeface="Verdana" panose="020B0604030504040204" pitchFamily="34" charset="0"/>
              </a:rPr>
              <a:t>2. I Can Teach Others</a:t>
            </a:r>
            <a:r>
              <a:rPr lang="en-US" sz="36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
            </a:r>
            <a:br>
              <a:rPr lang="en-US" sz="36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br>
            <a:r>
              <a:rPr lang="en-US" sz="2200" dirty="0">
                <a:latin typeface="Verdana" panose="020B0604030504040204" pitchFamily="34" charset="0"/>
                <a:ea typeface="Verdana" panose="020B0604030504040204" pitchFamily="34" charset="0"/>
                <a:cs typeface="Verdana" panose="020B0604030504040204" pitchFamily="34" charset="0"/>
              </a:rPr>
              <a:t>3. I Can Comfort Brothers</a:t>
            </a:r>
            <a:r>
              <a:rPr lang="en-US" sz="36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
            </a:r>
            <a:br>
              <a:rPr lang="en-US" sz="36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br>
            <a:r>
              <a:rPr lang="en-US" sz="2200" dirty="0">
                <a:latin typeface="Verdana" panose="020B0604030504040204" pitchFamily="34" charset="0"/>
                <a:ea typeface="Verdana" panose="020B0604030504040204" pitchFamily="34" charset="0"/>
                <a:cs typeface="Verdana" panose="020B0604030504040204" pitchFamily="34" charset="0"/>
              </a:rPr>
              <a:t>4. I Can Pray For Brothers</a:t>
            </a:r>
            <a:br>
              <a:rPr lang="en-US" sz="2200" dirty="0">
                <a:latin typeface="Verdana" panose="020B0604030504040204" pitchFamily="34" charset="0"/>
                <a:ea typeface="Verdana" panose="020B0604030504040204" pitchFamily="34" charset="0"/>
                <a:cs typeface="Verdana" panose="020B0604030504040204" pitchFamily="34" charset="0"/>
              </a:rPr>
            </a:br>
            <a:r>
              <a:rPr lang="en-US" sz="3100" b="1" dirty="0">
                <a:latin typeface="Verdana" panose="020B0604030504040204" pitchFamily="34" charset="0"/>
                <a:ea typeface="Verdana" panose="020B0604030504040204" pitchFamily="34" charset="0"/>
                <a:cs typeface="Verdana" panose="020B0604030504040204" pitchFamily="34" charset="0"/>
              </a:rPr>
              <a:t>5. </a:t>
            </a:r>
            <a:r>
              <a:rPr lang="en-US" sz="36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I Can Stand For Truth</a:t>
            </a:r>
          </a:p>
        </p:txBody>
      </p:sp>
      <p:sp>
        <p:nvSpPr>
          <p:cNvPr id="3" name="Content Placeholder 2"/>
          <p:cNvSpPr>
            <a:spLocks noGrp="1"/>
          </p:cNvSpPr>
          <p:nvPr>
            <p:ph idx="1"/>
          </p:nvPr>
        </p:nvSpPr>
        <p:spPr>
          <a:xfrm>
            <a:off x="577644" y="1752600"/>
            <a:ext cx="8001000" cy="4876800"/>
          </a:xfrm>
        </p:spPr>
        <p:txBody>
          <a:bodyPr>
            <a:normAutofit/>
          </a:bodyPr>
          <a:lstStyle/>
          <a:p>
            <a:pPr marL="0" indent="0">
              <a:spcBef>
                <a:spcPts val="600"/>
              </a:spcBef>
              <a:spcAft>
                <a:spcPts val="600"/>
              </a:spcAft>
              <a:buClr>
                <a:srgbClr val="000066"/>
              </a:buClr>
              <a:buNone/>
            </a:pPr>
            <a:endParaRPr lang="en-US" dirty="0">
              <a:solidFill>
                <a:srgbClr val="000066"/>
              </a:solidFill>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000066"/>
              </a:buClr>
              <a:buNone/>
            </a:pPr>
            <a:endParaRPr lang="en-US" dirty="0">
              <a:solidFill>
                <a:srgbClr val="000066"/>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000066"/>
              </a:buClr>
              <a:buFont typeface="Wingdings" panose="05000000000000000000" pitchFamily="2" charset="2"/>
              <a:buChar char="§"/>
            </a:pPr>
            <a:endParaRPr lang="en-US" dirty="0">
              <a:solidFill>
                <a:srgbClr val="000066"/>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000066"/>
              </a:buClr>
              <a:buFont typeface="Wingdings" panose="05000000000000000000" pitchFamily="2" charset="2"/>
              <a:buChar char="§"/>
            </a:pPr>
            <a:endParaRPr lang="en-US" dirty="0">
              <a:solidFill>
                <a:srgbClr val="000066"/>
              </a:solidFill>
              <a:latin typeface="Verdana" panose="020B0604030504040204" pitchFamily="34" charset="0"/>
              <a:ea typeface="Verdana" panose="020B0604030504040204" pitchFamily="34" charset="0"/>
              <a:cs typeface="Verdana" panose="020B0604030504040204" pitchFamily="34" charset="0"/>
            </a:endParaRPr>
          </a:p>
          <a:p>
            <a:pPr>
              <a:spcBef>
                <a:spcPts val="1800"/>
              </a:spcBef>
              <a:spcAft>
                <a:spcPts val="600"/>
              </a:spcAft>
              <a:buClr>
                <a:srgbClr val="000066"/>
              </a:buClr>
              <a:buFont typeface="Wingdings" panose="05000000000000000000" pitchFamily="2" charset="2"/>
              <a:buChar char="§"/>
            </a:pP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Many opponents, </a:t>
            </a:r>
            <a:r>
              <a:rPr lang="en-US" dirty="0">
                <a:latin typeface="Verdana" panose="020B0604030504040204" pitchFamily="34" charset="0"/>
                <a:ea typeface="Verdana" panose="020B0604030504040204" pitchFamily="34" charset="0"/>
                <a:cs typeface="Verdana" panose="020B0604030504040204" pitchFamily="34" charset="0"/>
              </a:rPr>
              <a:t>1 T.4:1-4</a:t>
            </a:r>
          </a:p>
          <a:p>
            <a:pPr>
              <a:spcBef>
                <a:spcPts val="600"/>
              </a:spcBef>
              <a:spcAft>
                <a:spcPts val="600"/>
              </a:spcAft>
              <a:buClr>
                <a:srgbClr val="000066"/>
              </a:buClr>
              <a:buFont typeface="Wingdings" panose="05000000000000000000" pitchFamily="2" charset="2"/>
              <a:buChar char="§"/>
            </a:pP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“I can’t preach / teach . . .”</a:t>
            </a:r>
          </a:p>
          <a:p>
            <a:pPr marL="0" indent="0">
              <a:spcBef>
                <a:spcPts val="600"/>
              </a:spcBef>
              <a:spcAft>
                <a:spcPts val="600"/>
              </a:spcAft>
              <a:buClr>
                <a:srgbClr val="000066"/>
              </a:buClr>
              <a:buNone/>
            </a:pPr>
            <a:endParaRPr lang="en-US" dirty="0">
              <a:solidFill>
                <a:srgbClr val="000066"/>
              </a:solidFill>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000066"/>
              </a:buClr>
              <a:buNone/>
            </a:pPr>
            <a:endParaRPr lang="en-US" dirty="0">
              <a:latin typeface="Arial" panose="020B0604020202020204" pitchFamily="34" charset="0"/>
              <a:ea typeface="Verdana" panose="020B0604030504040204" pitchFamily="34" charset="0"/>
              <a:cs typeface="Arial" panose="020B0604020202020204" pitchFamily="34" charset="0"/>
            </a:endParaRPr>
          </a:p>
          <a:p>
            <a:pPr>
              <a:spcBef>
                <a:spcPts val="600"/>
              </a:spcBef>
              <a:spcAft>
                <a:spcPts val="1200"/>
              </a:spcAft>
              <a:buClr>
                <a:srgbClr val="000066"/>
              </a:buClr>
            </a:pPr>
            <a:endParaRPr lang="en-US" sz="35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1113504" y="1752600"/>
            <a:ext cx="6934200" cy="2590800"/>
          </a:xfrm>
          <a:prstGeom prst="rect">
            <a:avLst/>
          </a:prstGeom>
          <a:solidFill>
            <a:srgbClr val="000066"/>
          </a:solidFill>
          <a:ln w="3175">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 …but if I am delayed, I write so that you may know how you ought to conduct yourself in the house of God, which is the church of the living God, the pillar and ground of the truth </a:t>
            </a:r>
            <a:r>
              <a:rPr lang="en-US" sz="2800" dirty="0"/>
              <a:t>– 1 Tim.3:15</a:t>
            </a:r>
            <a:endParaRPr lang="en-US" dirty="0"/>
          </a:p>
        </p:txBody>
      </p:sp>
    </p:spTree>
    <p:extLst>
      <p:ext uri="{BB962C8B-B14F-4D97-AF65-F5344CB8AC3E}">
        <p14:creationId xmlns:p14="http://schemas.microsoft.com/office/powerpoint/2010/main" xmlns="" val="2229827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905000"/>
          </a:xfrm>
        </p:spPr>
        <p:txBody>
          <a:bodyPr>
            <a:normAutofit fontScale="90000"/>
          </a:bodyPr>
          <a:lstStyle/>
          <a:p>
            <a:r>
              <a:rPr lang="en-US" sz="2200" dirty="0">
                <a:latin typeface="Verdana" panose="020B0604030504040204" pitchFamily="34" charset="0"/>
                <a:ea typeface="Verdana" panose="020B0604030504040204" pitchFamily="34" charset="0"/>
                <a:cs typeface="Verdana" panose="020B0604030504040204" pitchFamily="34" charset="0"/>
              </a:rPr>
              <a:t>1. I Can Encourage Others</a:t>
            </a:r>
            <a:r>
              <a:rPr lang="en-US" sz="36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
            </a:r>
            <a:br>
              <a:rPr lang="en-US" sz="36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br>
            <a:r>
              <a:rPr lang="en-US" sz="2200" dirty="0">
                <a:latin typeface="Verdana" panose="020B0604030504040204" pitchFamily="34" charset="0"/>
                <a:ea typeface="Verdana" panose="020B0604030504040204" pitchFamily="34" charset="0"/>
                <a:cs typeface="Verdana" panose="020B0604030504040204" pitchFamily="34" charset="0"/>
              </a:rPr>
              <a:t>2. I Can Teach Others</a:t>
            </a:r>
            <a:r>
              <a:rPr lang="en-US" sz="36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
            </a:r>
            <a:br>
              <a:rPr lang="en-US" sz="36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br>
            <a:r>
              <a:rPr lang="en-US" sz="2200" dirty="0">
                <a:latin typeface="Verdana" panose="020B0604030504040204" pitchFamily="34" charset="0"/>
                <a:ea typeface="Verdana" panose="020B0604030504040204" pitchFamily="34" charset="0"/>
                <a:cs typeface="Verdana" panose="020B0604030504040204" pitchFamily="34" charset="0"/>
              </a:rPr>
              <a:t>3. I Can Comfort Brothers</a:t>
            </a:r>
            <a:r>
              <a:rPr lang="en-US" sz="36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
            </a:r>
            <a:br>
              <a:rPr lang="en-US" sz="36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br>
            <a:r>
              <a:rPr lang="en-US" sz="2200" dirty="0">
                <a:latin typeface="Verdana" panose="020B0604030504040204" pitchFamily="34" charset="0"/>
                <a:ea typeface="Verdana" panose="020B0604030504040204" pitchFamily="34" charset="0"/>
                <a:cs typeface="Verdana" panose="020B0604030504040204" pitchFamily="34" charset="0"/>
              </a:rPr>
              <a:t>4. I Can Pray For Brothers</a:t>
            </a:r>
            <a:br>
              <a:rPr lang="en-US" sz="2200" dirty="0">
                <a:latin typeface="Verdana" panose="020B0604030504040204" pitchFamily="34" charset="0"/>
                <a:ea typeface="Verdana" panose="020B0604030504040204" pitchFamily="34" charset="0"/>
                <a:cs typeface="Verdana" panose="020B0604030504040204" pitchFamily="34" charset="0"/>
              </a:rPr>
            </a:br>
            <a:r>
              <a:rPr lang="en-US" sz="2200" dirty="0">
                <a:latin typeface="Verdana" panose="020B0604030504040204" pitchFamily="34" charset="0"/>
                <a:ea typeface="Verdana" panose="020B0604030504040204" pitchFamily="34" charset="0"/>
                <a:cs typeface="Verdana" panose="020B0604030504040204" pitchFamily="34" charset="0"/>
              </a:rPr>
              <a:t>5. I Can Stand For Truth</a:t>
            </a:r>
            <a:r>
              <a:rPr lang="en-US" sz="36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
            </a:r>
            <a:br>
              <a:rPr lang="en-US" sz="36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br>
            <a:r>
              <a:rPr lang="en-US" sz="36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6. I Can Be An Example</a:t>
            </a:r>
          </a:p>
        </p:txBody>
      </p:sp>
      <p:sp>
        <p:nvSpPr>
          <p:cNvPr id="3" name="Content Placeholder 2"/>
          <p:cNvSpPr>
            <a:spLocks noGrp="1"/>
          </p:cNvSpPr>
          <p:nvPr>
            <p:ph idx="1"/>
          </p:nvPr>
        </p:nvSpPr>
        <p:spPr>
          <a:xfrm>
            <a:off x="577644" y="1981200"/>
            <a:ext cx="8001000" cy="4648200"/>
          </a:xfrm>
        </p:spPr>
        <p:txBody>
          <a:bodyPr>
            <a:normAutofit/>
          </a:bodyPr>
          <a:lstStyle/>
          <a:p>
            <a:pPr marL="0" indent="0">
              <a:spcBef>
                <a:spcPts val="600"/>
              </a:spcBef>
              <a:spcAft>
                <a:spcPts val="600"/>
              </a:spcAft>
              <a:buClr>
                <a:srgbClr val="000066"/>
              </a:buClr>
              <a:buNone/>
            </a:pPr>
            <a:endParaRPr lang="en-US" dirty="0">
              <a:solidFill>
                <a:srgbClr val="000066"/>
              </a:solidFill>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000066"/>
              </a:buClr>
              <a:buNone/>
            </a:pPr>
            <a:endParaRPr lang="en-US" dirty="0">
              <a:solidFill>
                <a:srgbClr val="000066"/>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000066"/>
              </a:buClr>
              <a:buFont typeface="Wingdings" panose="05000000000000000000" pitchFamily="2" charset="2"/>
              <a:buChar char="§"/>
            </a:pPr>
            <a:endParaRPr lang="en-US" dirty="0">
              <a:solidFill>
                <a:srgbClr val="000066"/>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Clr>
                <a:srgbClr val="000066"/>
              </a:buClr>
              <a:buFont typeface="Wingdings" panose="05000000000000000000" pitchFamily="2" charset="2"/>
              <a:buChar char="§"/>
            </a:pPr>
            <a:endParaRPr lang="en-US" dirty="0">
              <a:solidFill>
                <a:srgbClr val="000066"/>
              </a:solidFill>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000066"/>
              </a:buClr>
              <a:buNone/>
            </a:pPr>
            <a:endParaRPr lang="en-US" dirty="0">
              <a:solidFill>
                <a:srgbClr val="000066"/>
              </a:solidFill>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000066"/>
              </a:buClr>
              <a:buNone/>
            </a:pPr>
            <a:endParaRPr lang="en-US" dirty="0">
              <a:latin typeface="Arial" panose="020B0604020202020204" pitchFamily="34" charset="0"/>
              <a:ea typeface="Verdana" panose="020B0604030504040204" pitchFamily="34" charset="0"/>
              <a:cs typeface="Arial" panose="020B0604020202020204" pitchFamily="34" charset="0"/>
            </a:endParaRPr>
          </a:p>
          <a:p>
            <a:pPr>
              <a:spcBef>
                <a:spcPts val="600"/>
              </a:spcBef>
              <a:spcAft>
                <a:spcPts val="1200"/>
              </a:spcAft>
              <a:buClr>
                <a:srgbClr val="000066"/>
              </a:buClr>
            </a:pPr>
            <a:endParaRPr lang="en-US" sz="35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1113504" y="2236836"/>
            <a:ext cx="6934200" cy="1981200"/>
          </a:xfrm>
          <a:prstGeom prst="rect">
            <a:avLst/>
          </a:prstGeom>
          <a:solidFill>
            <a:srgbClr val="000066"/>
          </a:solidFill>
          <a:ln w="3175">
            <a:solidFill>
              <a:srgbClr val="8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Let no one despise your youth, but be an example to the believers in word, in conduct, in love, in spirit, in faith, in purity </a:t>
            </a:r>
            <a:r>
              <a:rPr lang="en-US" sz="2800" dirty="0"/>
              <a:t>– 1 Tim.4:12 </a:t>
            </a:r>
          </a:p>
        </p:txBody>
      </p:sp>
      <p:sp>
        <p:nvSpPr>
          <p:cNvPr id="5" name="Rectangle 4"/>
          <p:cNvSpPr/>
          <p:nvPr/>
        </p:nvSpPr>
        <p:spPr>
          <a:xfrm>
            <a:off x="1113504" y="4343400"/>
            <a:ext cx="6934200" cy="1981200"/>
          </a:xfrm>
          <a:prstGeom prst="rect">
            <a:avLst/>
          </a:prstGeom>
          <a:solidFill>
            <a:srgbClr val="000066"/>
          </a:solidFill>
          <a:ln w="3175">
            <a:solidFill>
              <a:srgbClr val="8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Take heed to yourself and to the doc-trine.  Continue in them, for in doing this you will save both yourself and those who hear you </a:t>
            </a:r>
            <a:r>
              <a:rPr lang="en-US" sz="2800" dirty="0"/>
              <a:t>– 1 Tim.4:16</a:t>
            </a:r>
          </a:p>
        </p:txBody>
      </p:sp>
    </p:spTree>
    <p:extLst>
      <p:ext uri="{BB962C8B-B14F-4D97-AF65-F5344CB8AC3E}">
        <p14:creationId xmlns:p14="http://schemas.microsoft.com/office/powerpoint/2010/main" xmlns="" val="3421557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r>
              <a:rPr lang="en-US" altLang="en-US" sz="2400" dirty="0"/>
              <a:t/>
            </a:r>
            <a:br>
              <a:rPr lang="en-US" altLang="en-US" sz="2400" dirty="0"/>
            </a:br>
            <a:endParaRPr lang="en-US" altLang="en-US" sz="2400" dirty="0">
              <a:solidFill>
                <a:srgbClr val="C00000"/>
              </a:solidFill>
            </a:endParaRPr>
          </a:p>
        </p:txBody>
      </p:sp>
      <p:sp>
        <p:nvSpPr>
          <p:cNvPr id="8" name="Rectangle 7"/>
          <p:cNvSpPr/>
          <p:nvPr/>
        </p:nvSpPr>
        <p:spPr>
          <a:xfrm>
            <a:off x="567816" y="609600"/>
            <a:ext cx="8001000" cy="563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1200"/>
              </a:spcAft>
            </a:pP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God does not </a:t>
            </a:r>
            <a:r>
              <a:rPr lang="en-US" sz="3600" i="1" dirty="0">
                <a:solidFill>
                  <a:schemeClr val="bg1"/>
                </a:solidFill>
                <a:latin typeface="Verdana" panose="020B0604030504040204" pitchFamily="34" charset="0"/>
                <a:ea typeface="Verdana" panose="020B0604030504040204" pitchFamily="34" charset="0"/>
                <a:cs typeface="Verdana" panose="020B0604030504040204" pitchFamily="34" charset="0"/>
              </a:rPr>
              <a:t>need</a:t>
            </a: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 any of us</a:t>
            </a:r>
          </a:p>
          <a:p>
            <a:pPr marL="457200" indent="-457200">
              <a:spcAft>
                <a:spcPts val="1200"/>
              </a:spcAft>
              <a:buFont typeface="Wingdings" panose="05000000000000000000" pitchFamily="2" charset="2"/>
              <a:buChar char="§"/>
            </a:pPr>
            <a:r>
              <a:rPr lang="en-US" sz="3200" dirty="0">
                <a:solidFill>
                  <a:srgbClr val="EAEAEA"/>
                </a:solidFill>
                <a:latin typeface="Verdana" panose="020B0604030504040204" pitchFamily="34" charset="0"/>
                <a:ea typeface="Verdana" panose="020B0604030504040204" pitchFamily="34" charset="0"/>
                <a:cs typeface="Verdana" panose="020B0604030504040204" pitchFamily="34" charset="0"/>
              </a:rPr>
              <a:t>His love wants what is best – active, healthy members in body</a:t>
            </a:r>
          </a:p>
          <a:p>
            <a:pPr marL="457200" indent="-457200">
              <a:spcAft>
                <a:spcPts val="1200"/>
              </a:spcAft>
              <a:buFont typeface="Wingdings" panose="05000000000000000000" pitchFamily="2" charset="2"/>
              <a:buChar char="§"/>
            </a:pPr>
            <a:r>
              <a:rPr lang="en-US" sz="3200" dirty="0">
                <a:solidFill>
                  <a:srgbClr val="EAEAEA"/>
                </a:solidFill>
                <a:latin typeface="Verdana" panose="020B0604030504040204" pitchFamily="34" charset="0"/>
                <a:ea typeface="Verdana" panose="020B0604030504040204" pitchFamily="34" charset="0"/>
                <a:cs typeface="Verdana" panose="020B0604030504040204" pitchFamily="34" charset="0"/>
              </a:rPr>
              <a:t>1 Sm.30</a:t>
            </a:r>
          </a:p>
          <a:p>
            <a:pPr defTabSz="457200">
              <a:spcAft>
                <a:spcPts val="1200"/>
              </a:spcAft>
            </a:pPr>
            <a:r>
              <a:rPr lang="en-US" sz="3200" dirty="0">
                <a:solidFill>
                  <a:srgbClr val="EAEAEA"/>
                </a:solidFill>
                <a:latin typeface="Verdana" panose="020B0604030504040204" pitchFamily="34" charset="0"/>
                <a:ea typeface="Verdana" panose="020B0604030504040204" pitchFamily="34" charset="0"/>
                <a:cs typeface="Verdana" panose="020B0604030504040204" pitchFamily="34" charset="0"/>
              </a:rPr>
              <a:t>	</a:t>
            </a:r>
            <a:r>
              <a:rPr lang="en-US" sz="2300" dirty="0">
                <a:solidFill>
                  <a:srgbClr val="FFFF00"/>
                </a:solidFill>
                <a:latin typeface="Verdana" panose="020B0604030504040204" pitchFamily="34" charset="0"/>
                <a:ea typeface="Verdana" panose="020B0604030504040204" pitchFamily="34" charset="0"/>
                <a:cs typeface="Verdana" panose="020B0604030504040204" pitchFamily="34" charset="0"/>
              </a:rPr>
              <a:t>1.</a:t>
            </a:r>
            <a:r>
              <a:rPr lang="en-US" sz="2300" dirty="0">
                <a:solidFill>
                  <a:srgbClr val="EAEAEA"/>
                </a:solidFill>
                <a:latin typeface="Verdana" panose="020B0604030504040204" pitchFamily="34" charset="0"/>
                <a:ea typeface="Verdana" panose="020B0604030504040204" pitchFamily="34" charset="0"/>
                <a:cs typeface="Verdana" panose="020B0604030504040204" pitchFamily="34" charset="0"/>
              </a:rPr>
              <a:t> </a:t>
            </a:r>
            <a:r>
              <a:rPr lang="en-US" sz="3200" dirty="0">
                <a:solidFill>
                  <a:srgbClr val="FFFFCC"/>
                </a:solidFill>
                <a:latin typeface="Verdana" panose="020B0604030504040204" pitchFamily="34" charset="0"/>
                <a:ea typeface="Verdana" panose="020B0604030504040204" pitchFamily="34" charset="0"/>
                <a:cs typeface="Verdana" panose="020B0604030504040204" pitchFamily="34" charset="0"/>
              </a:rPr>
              <a:t>David’s strength came from God</a:t>
            </a:r>
          </a:p>
          <a:p>
            <a:pPr defTabSz="457200">
              <a:spcAft>
                <a:spcPts val="1200"/>
              </a:spcAft>
            </a:pPr>
            <a:r>
              <a:rPr lang="en-US" sz="3200" dirty="0">
                <a:solidFill>
                  <a:srgbClr val="EAEAEA"/>
                </a:solidFill>
                <a:latin typeface="Verdana" panose="020B0604030504040204" pitchFamily="34" charset="0"/>
                <a:ea typeface="Verdana" panose="020B0604030504040204" pitchFamily="34" charset="0"/>
                <a:cs typeface="Verdana" panose="020B0604030504040204" pitchFamily="34" charset="0"/>
              </a:rPr>
              <a:t>	</a:t>
            </a:r>
            <a:r>
              <a:rPr lang="en-US" sz="2300" dirty="0">
                <a:solidFill>
                  <a:srgbClr val="FFFF00"/>
                </a:solidFill>
                <a:latin typeface="Verdana" panose="020B0604030504040204" pitchFamily="34" charset="0"/>
                <a:ea typeface="Verdana" panose="020B0604030504040204" pitchFamily="34" charset="0"/>
                <a:cs typeface="Verdana" panose="020B0604030504040204" pitchFamily="34" charset="0"/>
              </a:rPr>
              <a:t>2. </a:t>
            </a:r>
            <a:r>
              <a:rPr lang="en-US" sz="3200" dirty="0">
                <a:solidFill>
                  <a:srgbClr val="FFFFCC"/>
                </a:solidFill>
                <a:latin typeface="Verdana" panose="020B0604030504040204" pitchFamily="34" charset="0"/>
                <a:ea typeface="Verdana" panose="020B0604030504040204" pitchFamily="34" charset="0"/>
                <a:cs typeface="Verdana" panose="020B0604030504040204" pitchFamily="34" charset="0"/>
              </a:rPr>
              <a:t>It helped his soldiers</a:t>
            </a:r>
          </a:p>
          <a:p>
            <a:pPr defTabSz="457200">
              <a:spcAft>
                <a:spcPts val="1200"/>
              </a:spcAft>
            </a:pPr>
            <a:r>
              <a:rPr lang="en-US" sz="3200" dirty="0">
                <a:solidFill>
                  <a:srgbClr val="EAEAEA"/>
                </a:solidFill>
                <a:latin typeface="Verdana" panose="020B0604030504040204" pitchFamily="34" charset="0"/>
                <a:ea typeface="Verdana" panose="020B0604030504040204" pitchFamily="34" charset="0"/>
                <a:cs typeface="Verdana" panose="020B0604030504040204" pitchFamily="34" charset="0"/>
              </a:rPr>
              <a:t>	</a:t>
            </a:r>
            <a:r>
              <a:rPr lang="en-US" sz="2300" dirty="0">
                <a:solidFill>
                  <a:srgbClr val="FFFF00"/>
                </a:solidFill>
                <a:latin typeface="Verdana" panose="020B0604030504040204" pitchFamily="34" charset="0"/>
                <a:ea typeface="Verdana" panose="020B0604030504040204" pitchFamily="34" charset="0"/>
                <a:cs typeface="Verdana" panose="020B0604030504040204" pitchFamily="34" charset="0"/>
              </a:rPr>
              <a:t>3. </a:t>
            </a:r>
            <a:r>
              <a:rPr lang="en-US" sz="3200" dirty="0">
                <a:solidFill>
                  <a:srgbClr val="FFFFCC"/>
                </a:solidFill>
                <a:latin typeface="Verdana" panose="020B0604030504040204" pitchFamily="34" charset="0"/>
                <a:ea typeface="Verdana" panose="020B0604030504040204" pitchFamily="34" charset="0"/>
                <a:cs typeface="Verdana" panose="020B0604030504040204" pitchFamily="34" charset="0"/>
              </a:rPr>
              <a:t>It strengthens us too</a:t>
            </a:r>
          </a:p>
        </p:txBody>
      </p:sp>
    </p:spTree>
    <p:extLst>
      <p:ext uri="{BB962C8B-B14F-4D97-AF65-F5344CB8AC3E}">
        <p14:creationId xmlns:p14="http://schemas.microsoft.com/office/powerpoint/2010/main" xmlns="" val="1306105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66">
            <a:alpha val="0"/>
          </a:srgbClr>
        </a:solidFill>
        <a:effectLst/>
      </p:bgPr>
    </p:bg>
    <p:spTree>
      <p:nvGrpSpPr>
        <p:cNvPr id="1" name=""/>
        <p:cNvGrpSpPr/>
        <p:nvPr/>
      </p:nvGrpSpPr>
      <p:grpSpPr>
        <a:xfrm>
          <a:off x="0" y="0"/>
          <a:ext cx="0" cy="0"/>
          <a:chOff x="0" y="0"/>
          <a:chExt cx="0" cy="0"/>
        </a:xfrm>
      </p:grpSpPr>
      <p:sp>
        <p:nvSpPr>
          <p:cNvPr id="4" name="Rounded Rectangle 3"/>
          <p:cNvSpPr/>
          <p:nvPr/>
        </p:nvSpPr>
        <p:spPr>
          <a:xfrm>
            <a:off x="1143000" y="1371600"/>
            <a:ext cx="6858000" cy="1905000"/>
          </a:xfrm>
          <a:prstGeom prst="roundRect">
            <a:avLst/>
          </a:prstGeom>
          <a:solidFill>
            <a:srgbClr val="000066"/>
          </a:solidFill>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AutoNum type="romanUcPeriod"/>
            </a:pPr>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‘Vestigial’ Service</a:t>
            </a:r>
            <a:b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br>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In Lord’s Body</a:t>
            </a:r>
          </a:p>
          <a:p>
            <a:pPr algn="ctr"/>
            <a:r>
              <a:rPr lang="en-US" sz="2400" dirty="0">
                <a:latin typeface="Verdana" panose="020B0604030504040204" pitchFamily="34" charset="0"/>
                <a:ea typeface="Verdana" panose="020B0604030504040204" pitchFamily="34" charset="0"/>
                <a:cs typeface="Verdana" panose="020B0604030504040204" pitchFamily="34" charset="0"/>
              </a:rPr>
              <a:t>[Let each do his part]</a:t>
            </a:r>
          </a:p>
        </p:txBody>
      </p:sp>
    </p:spTree>
    <p:extLst>
      <p:ext uri="{BB962C8B-B14F-4D97-AF65-F5344CB8AC3E}">
        <p14:creationId xmlns:p14="http://schemas.microsoft.com/office/powerpoint/2010/main" xmlns="" val="1790581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66">
            <a:alpha val="2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725136"/>
          </a:xfrm>
        </p:spPr>
        <p:txBody>
          <a:bodyPr>
            <a:normAutofit/>
          </a:bodyPr>
          <a:lstStyle/>
          <a:p>
            <a:r>
              <a:rPr lang="en-US" sz="3600" dirty="0">
                <a:latin typeface="Arial" panose="020B0604020202020204" pitchFamily="34" charset="0"/>
                <a:ea typeface="Verdana" panose="020B0604030504040204" pitchFamily="34" charset="0"/>
                <a:cs typeface="Arial" panose="020B0604020202020204" pitchFamily="34" charset="0"/>
              </a:rPr>
              <a:t>Romans 12:3-8</a:t>
            </a:r>
          </a:p>
        </p:txBody>
      </p:sp>
      <p:sp>
        <p:nvSpPr>
          <p:cNvPr id="3" name="Content Placeholder 2"/>
          <p:cNvSpPr>
            <a:spLocks noGrp="1"/>
          </p:cNvSpPr>
          <p:nvPr>
            <p:ph idx="1"/>
          </p:nvPr>
        </p:nvSpPr>
        <p:spPr>
          <a:xfrm>
            <a:off x="562896" y="801336"/>
            <a:ext cx="8001000" cy="5828064"/>
          </a:xfrm>
        </p:spPr>
        <p:txBody>
          <a:bodyPr>
            <a:normAutofit/>
          </a:bodyPr>
          <a:lstStyle/>
          <a:p>
            <a:pPr>
              <a:spcBef>
                <a:spcPts val="600"/>
              </a:spcBef>
              <a:spcAft>
                <a:spcPts val="600"/>
              </a:spcAft>
              <a:buClr>
                <a:srgbClr val="000066"/>
              </a:buClr>
            </a:pPr>
            <a:r>
              <a:rPr lang="en-US" dirty="0">
                <a:latin typeface="Verdana" panose="020B0604030504040204" pitchFamily="34" charset="0"/>
                <a:ea typeface="Verdana" panose="020B0604030504040204" pitchFamily="34" charset="0"/>
                <a:cs typeface="Verdana" panose="020B0604030504040204" pitchFamily="34" charset="0"/>
              </a:rPr>
              <a:t>3: </a:t>
            </a: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warning against pride</a:t>
            </a:r>
          </a:p>
          <a:p>
            <a:pPr>
              <a:spcBef>
                <a:spcPts val="600"/>
              </a:spcBef>
              <a:spcAft>
                <a:spcPts val="600"/>
              </a:spcAft>
              <a:buClr>
                <a:srgbClr val="000066"/>
              </a:buClr>
            </a:pPr>
            <a:r>
              <a:rPr lang="en-US" dirty="0">
                <a:latin typeface="Verdana" panose="020B0604030504040204" pitchFamily="34" charset="0"/>
                <a:ea typeface="Verdana" panose="020B0604030504040204" pitchFamily="34" charset="0"/>
                <a:cs typeface="Verdana" panose="020B0604030504040204" pitchFamily="34" charset="0"/>
              </a:rPr>
              <a:t>4: </a:t>
            </a: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many members, different   functions, same goal</a:t>
            </a:r>
          </a:p>
          <a:p>
            <a:pPr>
              <a:spcBef>
                <a:spcPts val="600"/>
              </a:spcBef>
              <a:spcAft>
                <a:spcPts val="600"/>
              </a:spcAft>
              <a:buClr>
                <a:srgbClr val="000066"/>
              </a:buClr>
            </a:pPr>
            <a:r>
              <a:rPr lang="en-US" dirty="0">
                <a:latin typeface="Verdana" panose="020B0604030504040204" pitchFamily="34" charset="0"/>
                <a:ea typeface="Verdana" panose="020B0604030504040204" pitchFamily="34" charset="0"/>
                <a:cs typeface="Verdana" panose="020B0604030504040204" pitchFamily="34" charset="0"/>
              </a:rPr>
              <a:t>5: </a:t>
            </a: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we, the many, are one body</a:t>
            </a:r>
          </a:p>
          <a:p>
            <a:pPr>
              <a:spcBef>
                <a:spcPts val="600"/>
              </a:spcBef>
              <a:buClr>
                <a:srgbClr val="000066"/>
              </a:buClr>
            </a:pPr>
            <a:r>
              <a:rPr lang="en-US" dirty="0">
                <a:latin typeface="Verdana" panose="020B0604030504040204" pitchFamily="34" charset="0"/>
                <a:ea typeface="Verdana" panose="020B0604030504040204" pitchFamily="34" charset="0"/>
                <a:cs typeface="Verdana" panose="020B0604030504040204" pitchFamily="34" charset="0"/>
              </a:rPr>
              <a:t>6-8: </a:t>
            </a: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gifts differ (talents)</a:t>
            </a:r>
          </a:p>
          <a:p>
            <a:pPr>
              <a:spcBef>
                <a:spcPts val="600"/>
              </a:spcBef>
              <a:spcAft>
                <a:spcPts val="600"/>
              </a:spcAft>
              <a:buClr>
                <a:srgbClr val="000066"/>
              </a:buClr>
            </a:pPr>
            <a:endParaRPr lang="en-US" dirty="0">
              <a:latin typeface="Arial" panose="020B0604020202020204" pitchFamily="34" charset="0"/>
              <a:ea typeface="Verdana" panose="020B0604030504040204" pitchFamily="34" charset="0"/>
              <a:cs typeface="Arial" panose="020B0604020202020204" pitchFamily="34" charset="0"/>
            </a:endParaRPr>
          </a:p>
          <a:p>
            <a:pPr marL="0" indent="0">
              <a:spcBef>
                <a:spcPts val="600"/>
              </a:spcBef>
              <a:spcAft>
                <a:spcPts val="1200"/>
              </a:spcAft>
              <a:buClr>
                <a:srgbClr val="000066"/>
              </a:buClr>
              <a:buNone/>
            </a:pPr>
            <a:endParaRPr lang="en-US" sz="35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21174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66">
            <a:alpha val="2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725136"/>
          </a:xfrm>
        </p:spPr>
        <p:txBody>
          <a:bodyPr>
            <a:normAutofit/>
          </a:bodyPr>
          <a:lstStyle/>
          <a:p>
            <a:r>
              <a:rPr lang="en-US" sz="3600" dirty="0">
                <a:latin typeface="Arial" panose="020B0604020202020204" pitchFamily="34" charset="0"/>
                <a:ea typeface="Verdana" panose="020B0604030504040204" pitchFamily="34" charset="0"/>
                <a:cs typeface="Arial" panose="020B0604020202020204" pitchFamily="34" charset="0"/>
              </a:rPr>
              <a:t>Romans 12:3-8</a:t>
            </a:r>
          </a:p>
        </p:txBody>
      </p:sp>
      <p:sp>
        <p:nvSpPr>
          <p:cNvPr id="3" name="Content Placeholder 2"/>
          <p:cNvSpPr>
            <a:spLocks noGrp="1"/>
          </p:cNvSpPr>
          <p:nvPr>
            <p:ph idx="1"/>
          </p:nvPr>
        </p:nvSpPr>
        <p:spPr>
          <a:xfrm>
            <a:off x="562896" y="801336"/>
            <a:ext cx="8001000" cy="5828064"/>
          </a:xfrm>
        </p:spPr>
        <p:txBody>
          <a:bodyPr>
            <a:normAutofit/>
          </a:bodyPr>
          <a:lstStyle/>
          <a:p>
            <a:pPr>
              <a:spcBef>
                <a:spcPts val="600"/>
              </a:spcBef>
              <a:buClr>
                <a:srgbClr val="000066"/>
              </a:buClr>
            </a:pPr>
            <a:r>
              <a:rPr lang="en-US" dirty="0">
                <a:solidFill>
                  <a:srgbClr val="800000"/>
                </a:solidFill>
                <a:latin typeface="Arial" panose="020B0604020202020204" pitchFamily="34" charset="0"/>
                <a:ea typeface="Verdana" panose="020B0604030504040204" pitchFamily="34" charset="0"/>
                <a:cs typeface="Arial" panose="020B0604020202020204" pitchFamily="34" charset="0"/>
              </a:rPr>
              <a:t>6-8, gifts differ (talents)</a:t>
            </a:r>
            <a:endParaRPr lang="en-US" dirty="0">
              <a:latin typeface="Arial" panose="020B0604020202020204" pitchFamily="34" charset="0"/>
              <a:ea typeface="Verdana" panose="020B0604030504040204" pitchFamily="34" charset="0"/>
              <a:cs typeface="Arial" panose="020B0604020202020204" pitchFamily="34" charset="0"/>
            </a:endParaRPr>
          </a:p>
          <a:p>
            <a:pPr>
              <a:spcBef>
                <a:spcPts val="600"/>
              </a:spcBef>
              <a:spcAft>
                <a:spcPts val="600"/>
              </a:spcAft>
              <a:buClr>
                <a:srgbClr val="000066"/>
              </a:buClr>
            </a:pPr>
            <a:endParaRPr lang="en-US" dirty="0">
              <a:latin typeface="Arial" panose="020B0604020202020204" pitchFamily="34" charset="0"/>
              <a:ea typeface="Verdana" panose="020B0604030504040204" pitchFamily="34" charset="0"/>
              <a:cs typeface="Arial" panose="020B0604020202020204" pitchFamily="34" charset="0"/>
            </a:endParaRPr>
          </a:p>
          <a:p>
            <a:pPr>
              <a:spcBef>
                <a:spcPts val="600"/>
              </a:spcBef>
              <a:spcAft>
                <a:spcPts val="1200"/>
              </a:spcAft>
              <a:buClr>
                <a:srgbClr val="000066"/>
              </a:buClr>
            </a:pPr>
            <a:endParaRPr lang="en-US" sz="35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700548" y="1524000"/>
            <a:ext cx="7772400" cy="533400"/>
          </a:xfrm>
          <a:prstGeom prst="rect">
            <a:avLst/>
          </a:prstGeom>
          <a:solidFill>
            <a:schemeClr val="tx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latin typeface="Verdana" panose="020B0604030504040204" pitchFamily="34" charset="0"/>
                <a:ea typeface="Verdana" panose="020B0604030504040204" pitchFamily="34" charset="0"/>
                <a:cs typeface="Verdana" panose="020B0604030504040204" pitchFamily="34" charset="0"/>
              </a:rPr>
              <a:t>Prophesy:</a:t>
            </a:r>
            <a:r>
              <a:rPr lang="en-US" sz="3200" dirty="0">
                <a:latin typeface="Verdana" panose="020B0604030504040204" pitchFamily="34" charset="0"/>
                <a:ea typeface="Verdana" panose="020B0604030504040204" pitchFamily="34" charset="0"/>
                <a:cs typeface="Verdana" panose="020B0604030504040204" pitchFamily="34" charset="0"/>
              </a:rPr>
              <a:t> miraculous instruction </a:t>
            </a:r>
            <a:endParaRPr lang="en-US" sz="3200" dirty="0">
              <a:solidFill>
                <a:srgbClr val="FFFF00"/>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a:xfrm>
            <a:off x="685800" y="2209800"/>
            <a:ext cx="7772400" cy="533400"/>
          </a:xfrm>
          <a:prstGeom prst="rect">
            <a:avLst/>
          </a:prstGeom>
          <a:solidFill>
            <a:schemeClr val="tx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latin typeface="Verdana" panose="020B0604030504040204" pitchFamily="34" charset="0"/>
                <a:ea typeface="Verdana" panose="020B0604030504040204" pitchFamily="34" charset="0"/>
                <a:cs typeface="Verdana" panose="020B0604030504040204" pitchFamily="34" charset="0"/>
              </a:rPr>
              <a:t>Minister:</a:t>
            </a:r>
            <a:r>
              <a:rPr lang="en-US" sz="3200" dirty="0">
                <a:latin typeface="Verdana" panose="020B0604030504040204" pitchFamily="34" charset="0"/>
                <a:ea typeface="Verdana" panose="020B0604030504040204" pitchFamily="34" charset="0"/>
                <a:cs typeface="Verdana" panose="020B0604030504040204" pitchFamily="34" charset="0"/>
              </a:rPr>
              <a:t> do what needs to be done</a:t>
            </a:r>
            <a:endParaRPr lang="en-US" sz="3200" dirty="0">
              <a:solidFill>
                <a:srgbClr val="FFFF00"/>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p:cNvSpPr/>
          <p:nvPr/>
        </p:nvSpPr>
        <p:spPr>
          <a:xfrm>
            <a:off x="685800" y="2895600"/>
            <a:ext cx="7772400" cy="533400"/>
          </a:xfrm>
          <a:prstGeom prst="rect">
            <a:avLst/>
          </a:prstGeom>
          <a:solidFill>
            <a:schemeClr val="tx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latin typeface="Verdana" panose="020B0604030504040204" pitchFamily="34" charset="0"/>
                <a:ea typeface="Verdana" panose="020B0604030504040204" pitchFamily="34" charset="0"/>
                <a:cs typeface="Verdana" panose="020B0604030504040204" pitchFamily="34" charset="0"/>
              </a:rPr>
              <a:t>Teach:</a:t>
            </a:r>
            <a:r>
              <a:rPr lang="en-US" sz="3200" dirty="0">
                <a:latin typeface="Verdana" panose="020B0604030504040204" pitchFamily="34" charset="0"/>
                <a:ea typeface="Verdana" panose="020B0604030504040204" pitchFamily="34" charset="0"/>
                <a:cs typeface="Verdana" panose="020B0604030504040204" pitchFamily="34" charset="0"/>
              </a:rPr>
              <a:t> drill in basics, alerted</a:t>
            </a:r>
            <a:endParaRPr lang="en-US" sz="3200" dirty="0">
              <a:solidFill>
                <a:srgbClr val="FFFF00"/>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Rectangle 10"/>
          <p:cNvSpPr/>
          <p:nvPr/>
        </p:nvSpPr>
        <p:spPr>
          <a:xfrm>
            <a:off x="685800" y="3581400"/>
            <a:ext cx="7772400" cy="533400"/>
          </a:xfrm>
          <a:prstGeom prst="rect">
            <a:avLst/>
          </a:prstGeom>
          <a:solidFill>
            <a:schemeClr val="tx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latin typeface="Verdana" panose="020B0604030504040204" pitchFamily="34" charset="0"/>
                <a:ea typeface="Verdana" panose="020B0604030504040204" pitchFamily="34" charset="0"/>
                <a:cs typeface="Verdana" panose="020B0604030504040204" pitchFamily="34" charset="0"/>
              </a:rPr>
              <a:t>Exhort: </a:t>
            </a:r>
            <a:r>
              <a:rPr lang="en-US" sz="3200" dirty="0">
                <a:latin typeface="Verdana" panose="020B0604030504040204" pitchFamily="34" charset="0"/>
                <a:ea typeface="Verdana" panose="020B0604030504040204" pitchFamily="34" charset="0"/>
                <a:cs typeface="Verdana" panose="020B0604030504040204" pitchFamily="34" charset="0"/>
              </a:rPr>
              <a:t>urge strongly, 2 Tim.4:2</a:t>
            </a:r>
            <a:endParaRPr lang="en-US" sz="3200" dirty="0">
              <a:solidFill>
                <a:srgbClr val="FFFF00"/>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Rectangle 11"/>
          <p:cNvSpPr/>
          <p:nvPr/>
        </p:nvSpPr>
        <p:spPr>
          <a:xfrm>
            <a:off x="685800" y="4267200"/>
            <a:ext cx="7772400" cy="533400"/>
          </a:xfrm>
          <a:prstGeom prst="rect">
            <a:avLst/>
          </a:prstGeom>
          <a:solidFill>
            <a:schemeClr val="tx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latin typeface="Verdana" panose="020B0604030504040204" pitchFamily="34" charset="0"/>
                <a:ea typeface="Verdana" panose="020B0604030504040204" pitchFamily="34" charset="0"/>
                <a:cs typeface="Verdana" panose="020B0604030504040204" pitchFamily="34" charset="0"/>
              </a:rPr>
              <a:t>Share</a:t>
            </a:r>
            <a:r>
              <a:rPr lang="en-US" sz="3200" dirty="0">
                <a:latin typeface="Verdana" panose="020B0604030504040204" pitchFamily="34" charset="0"/>
                <a:ea typeface="Verdana" panose="020B0604030504040204" pitchFamily="34" charset="0"/>
                <a:cs typeface="Verdana" panose="020B0604030504040204" pitchFamily="34" charset="0"/>
              </a:rPr>
              <a:t> </a:t>
            </a:r>
            <a:r>
              <a:rPr lang="en-US" sz="3200" dirty="0">
                <a:solidFill>
                  <a:srgbClr val="FFFF00"/>
                </a:solidFill>
                <a:latin typeface="Verdana" panose="020B0604030504040204" pitchFamily="34" charset="0"/>
                <a:ea typeface="Verdana" panose="020B0604030504040204" pitchFamily="34" charset="0"/>
                <a:cs typeface="Verdana" panose="020B0604030504040204" pitchFamily="34" charset="0"/>
              </a:rPr>
              <a:t>/ give: </a:t>
            </a:r>
            <a:r>
              <a:rPr lang="en-US" sz="3200" dirty="0">
                <a:latin typeface="Verdana" panose="020B0604030504040204" pitchFamily="34" charset="0"/>
                <a:ea typeface="Verdana" panose="020B0604030504040204" pitchFamily="34" charset="0"/>
                <a:cs typeface="Verdana" panose="020B0604030504040204" pitchFamily="34" charset="0"/>
              </a:rPr>
              <a:t>Ac.20:35 </a:t>
            </a:r>
            <a:endParaRPr lang="en-US" sz="3200" dirty="0">
              <a:solidFill>
                <a:srgbClr val="FFFF00"/>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Rectangle 12"/>
          <p:cNvSpPr/>
          <p:nvPr/>
        </p:nvSpPr>
        <p:spPr>
          <a:xfrm>
            <a:off x="685800" y="4953000"/>
            <a:ext cx="7772400" cy="533400"/>
          </a:xfrm>
          <a:prstGeom prst="rect">
            <a:avLst/>
          </a:prstGeom>
          <a:solidFill>
            <a:schemeClr val="tx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latin typeface="Verdana" panose="020B0604030504040204" pitchFamily="34" charset="0"/>
                <a:ea typeface="Verdana" panose="020B0604030504040204" pitchFamily="34" charset="0"/>
                <a:cs typeface="Verdana" panose="020B0604030504040204" pitchFamily="34" charset="0"/>
              </a:rPr>
              <a:t>Lead: </a:t>
            </a:r>
            <a:r>
              <a:rPr lang="en-US" sz="3200" dirty="0">
                <a:latin typeface="Verdana" panose="020B0604030504040204" pitchFamily="34" charset="0"/>
                <a:ea typeface="Verdana" panose="020B0604030504040204" pitchFamily="34" charset="0"/>
                <a:cs typeface="Verdana" panose="020B0604030504040204" pitchFamily="34" charset="0"/>
              </a:rPr>
              <a:t>blessing of maturity.  Is.3:4</a:t>
            </a:r>
            <a:endParaRPr lang="en-US" sz="3200" dirty="0">
              <a:solidFill>
                <a:srgbClr val="FFFF00"/>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Rectangle 13"/>
          <p:cNvSpPr/>
          <p:nvPr/>
        </p:nvSpPr>
        <p:spPr>
          <a:xfrm>
            <a:off x="685800" y="5638800"/>
            <a:ext cx="7772400" cy="533400"/>
          </a:xfrm>
          <a:prstGeom prst="rect">
            <a:avLst/>
          </a:prstGeom>
          <a:solidFill>
            <a:schemeClr val="tx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latin typeface="Verdana" panose="020B0604030504040204" pitchFamily="34" charset="0"/>
                <a:ea typeface="Verdana" panose="020B0604030504040204" pitchFamily="34" charset="0"/>
                <a:cs typeface="Verdana" panose="020B0604030504040204" pitchFamily="34" charset="0"/>
              </a:rPr>
              <a:t>Show mercy: </a:t>
            </a:r>
            <a:r>
              <a:rPr lang="en-US" sz="3200" dirty="0">
                <a:latin typeface="Verdana" panose="020B0604030504040204" pitchFamily="34" charset="0"/>
                <a:ea typeface="Verdana" panose="020B0604030504040204" pitchFamily="34" charset="0"/>
                <a:cs typeface="Verdana" panose="020B0604030504040204" pitchFamily="34" charset="0"/>
              </a:rPr>
              <a:t>Prov.19:11</a:t>
            </a:r>
            <a:endParaRPr lang="en-US" sz="3200" dirty="0">
              <a:solidFill>
                <a:srgbClr val="FFFF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725481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66">
            <a:alpha val="2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725136"/>
          </a:xfrm>
        </p:spPr>
        <p:txBody>
          <a:bodyPr>
            <a:normAutofit/>
          </a:bodyPr>
          <a:lstStyle/>
          <a:p>
            <a:r>
              <a:rPr lang="en-US" sz="3600" dirty="0">
                <a:latin typeface="Arial" panose="020B0604020202020204" pitchFamily="34" charset="0"/>
                <a:ea typeface="Verdana" panose="020B0604030504040204" pitchFamily="34" charset="0"/>
                <a:cs typeface="Arial" panose="020B0604020202020204" pitchFamily="34" charset="0"/>
              </a:rPr>
              <a:t>1 Corinthians 12</a:t>
            </a:r>
          </a:p>
        </p:txBody>
      </p:sp>
      <p:sp>
        <p:nvSpPr>
          <p:cNvPr id="3" name="Content Placeholder 2"/>
          <p:cNvSpPr>
            <a:spLocks noGrp="1"/>
          </p:cNvSpPr>
          <p:nvPr>
            <p:ph idx="1"/>
          </p:nvPr>
        </p:nvSpPr>
        <p:spPr>
          <a:xfrm>
            <a:off x="562896" y="801336"/>
            <a:ext cx="8001000" cy="5828064"/>
          </a:xfrm>
        </p:spPr>
        <p:txBody>
          <a:bodyPr>
            <a:normAutofit/>
          </a:bodyPr>
          <a:lstStyle/>
          <a:p>
            <a:pPr marL="514350" indent="-514350">
              <a:spcBef>
                <a:spcPts val="600"/>
              </a:spcBef>
              <a:spcAft>
                <a:spcPts val="900"/>
              </a:spcAft>
              <a:buClr>
                <a:srgbClr val="000066"/>
              </a:buClr>
              <a:buAutoNum type="arabicPeriod"/>
            </a:pPr>
            <a:r>
              <a:rPr lang="en-US" dirty="0">
                <a:latin typeface="Verdana" panose="020B0604030504040204" pitchFamily="34" charset="0"/>
                <a:ea typeface="Verdana" panose="020B0604030504040204" pitchFamily="34" charset="0"/>
                <a:cs typeface="Verdana" panose="020B0604030504040204" pitchFamily="34" charset="0"/>
              </a:rPr>
              <a:t>One body, many members, 12-14</a:t>
            </a:r>
          </a:p>
          <a:p>
            <a:pPr marL="514350" indent="-514350">
              <a:spcBef>
                <a:spcPts val="600"/>
              </a:spcBef>
              <a:spcAft>
                <a:spcPts val="900"/>
              </a:spcAft>
              <a:buClr>
                <a:srgbClr val="000066"/>
              </a:buClr>
              <a:buAutoNum type="arabicPeriod"/>
            </a:pPr>
            <a:r>
              <a:rPr lang="en-US" dirty="0">
                <a:latin typeface="Verdana" panose="020B0604030504040204" pitchFamily="34" charset="0"/>
                <a:ea typeface="Verdana" panose="020B0604030504040204" pitchFamily="34" charset="0"/>
                <a:cs typeface="Verdana" panose="020B0604030504040204" pitchFamily="34" charset="0"/>
              </a:rPr>
              <a:t>Context: spiritual gifts: big heads vs little heads</a:t>
            </a:r>
          </a:p>
          <a:p>
            <a:pPr marL="514350" indent="-514350">
              <a:spcBef>
                <a:spcPts val="600"/>
              </a:spcBef>
              <a:spcAft>
                <a:spcPts val="900"/>
              </a:spcAft>
              <a:buClr>
                <a:srgbClr val="000066"/>
              </a:buClr>
              <a:buAutoNum type="arabicPeriod"/>
            </a:pP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Inferiority complex, </a:t>
            </a:r>
            <a:r>
              <a:rPr lang="en-US" dirty="0">
                <a:latin typeface="Verdana" panose="020B0604030504040204" pitchFamily="34" charset="0"/>
                <a:ea typeface="Verdana" panose="020B0604030504040204" pitchFamily="34" charset="0"/>
                <a:cs typeface="Verdana" panose="020B0604030504040204" pitchFamily="34" charset="0"/>
              </a:rPr>
              <a:t>15-20</a:t>
            </a:r>
          </a:p>
          <a:p>
            <a:pPr marL="514350" indent="-514350">
              <a:spcBef>
                <a:spcPts val="600"/>
              </a:spcBef>
              <a:spcAft>
                <a:spcPts val="900"/>
              </a:spcAft>
              <a:buClr>
                <a:srgbClr val="000066"/>
              </a:buClr>
              <a:buAutoNum type="arabicPeriod"/>
            </a:pP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Superiority complex, </a:t>
            </a:r>
            <a:r>
              <a:rPr lang="en-US" dirty="0">
                <a:latin typeface="Verdana" panose="020B0604030504040204" pitchFamily="34" charset="0"/>
                <a:ea typeface="Verdana" panose="020B0604030504040204" pitchFamily="34" charset="0"/>
                <a:cs typeface="Verdana" panose="020B0604030504040204" pitchFamily="34" charset="0"/>
              </a:rPr>
              <a:t>21-24</a:t>
            </a:r>
          </a:p>
          <a:p>
            <a:pPr lvl="1">
              <a:spcBef>
                <a:spcPts val="600"/>
              </a:spcBef>
              <a:spcAft>
                <a:spcPts val="900"/>
              </a:spcAft>
              <a:buClr>
                <a:srgbClr val="000066"/>
              </a:buClr>
              <a:buFont typeface="Times New Roman" panose="02020603050405020304" pitchFamily="18" charset="0"/>
              <a:buChar char="►"/>
            </a:pPr>
            <a:r>
              <a:rPr lang="en-US" sz="3200" dirty="0">
                <a:latin typeface="Verdana" panose="020B0604030504040204" pitchFamily="34" charset="0"/>
                <a:ea typeface="Verdana" panose="020B0604030504040204" pitchFamily="34" charset="0"/>
                <a:cs typeface="Verdana" panose="020B0604030504040204" pitchFamily="34" charset="0"/>
              </a:rPr>
              <a:t>No schism; mutual care, 25-26</a:t>
            </a:r>
          </a:p>
          <a:p>
            <a:pPr lvl="1">
              <a:spcBef>
                <a:spcPts val="600"/>
              </a:spcBef>
              <a:spcAft>
                <a:spcPts val="600"/>
              </a:spcAft>
              <a:buClr>
                <a:srgbClr val="000066"/>
              </a:buClr>
              <a:buFont typeface="Times New Roman" panose="02020603050405020304" pitchFamily="18" charset="0"/>
              <a:buChar char="►"/>
            </a:pPr>
            <a:r>
              <a:rPr lang="en-US" sz="3200" dirty="0">
                <a:latin typeface="Verdana" panose="020B0604030504040204" pitchFamily="34" charset="0"/>
                <a:ea typeface="Verdana" panose="020B0604030504040204" pitchFamily="34" charset="0"/>
                <a:cs typeface="Verdana" panose="020B0604030504040204" pitchFamily="34" charset="0"/>
              </a:rPr>
              <a:t>Body, 27</a:t>
            </a:r>
          </a:p>
          <a:p>
            <a:pPr marL="0" indent="0">
              <a:spcBef>
                <a:spcPts val="600"/>
              </a:spcBef>
              <a:spcAft>
                <a:spcPts val="600"/>
              </a:spcAft>
              <a:buClr>
                <a:srgbClr val="000066"/>
              </a:buClr>
              <a:buNone/>
            </a:pPr>
            <a:endParaRPr lang="en-US" dirty="0">
              <a:latin typeface="Arial" panose="020B0604020202020204" pitchFamily="34" charset="0"/>
              <a:ea typeface="Verdana" panose="020B0604030504040204" pitchFamily="34" charset="0"/>
              <a:cs typeface="Arial" panose="020B0604020202020204" pitchFamily="34" charset="0"/>
            </a:endParaRPr>
          </a:p>
          <a:p>
            <a:pPr>
              <a:spcBef>
                <a:spcPts val="600"/>
              </a:spcBef>
              <a:spcAft>
                <a:spcPts val="600"/>
              </a:spcAft>
              <a:buClr>
                <a:srgbClr val="000066"/>
              </a:buClr>
            </a:pPr>
            <a:endParaRPr lang="en-US" dirty="0">
              <a:latin typeface="Arial" panose="020B0604020202020204" pitchFamily="34" charset="0"/>
              <a:ea typeface="Verdana" panose="020B0604030504040204" pitchFamily="34" charset="0"/>
              <a:cs typeface="Arial" panose="020B0604020202020204" pitchFamily="34" charset="0"/>
            </a:endParaRPr>
          </a:p>
          <a:p>
            <a:pPr>
              <a:spcBef>
                <a:spcPts val="600"/>
              </a:spcBef>
              <a:spcAft>
                <a:spcPts val="1200"/>
              </a:spcAft>
              <a:buClr>
                <a:srgbClr val="000066"/>
              </a:buClr>
            </a:pPr>
            <a:endParaRPr lang="en-US" sz="35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076483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66">
            <a:alpha val="2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725136"/>
          </a:xfrm>
        </p:spPr>
        <p:txBody>
          <a:bodyPr>
            <a:normAutofit/>
          </a:bodyPr>
          <a:lstStyle/>
          <a:p>
            <a:r>
              <a:rPr lang="en-US" sz="3600" dirty="0">
                <a:latin typeface="Arial" panose="020B0604020202020204" pitchFamily="34" charset="0"/>
                <a:ea typeface="Verdana" panose="020B0604030504040204" pitchFamily="34" charset="0"/>
                <a:cs typeface="Arial" panose="020B0604020202020204" pitchFamily="34" charset="0"/>
              </a:rPr>
              <a:t>1 Corinthians 12 Lessons</a:t>
            </a:r>
          </a:p>
        </p:txBody>
      </p:sp>
      <p:sp>
        <p:nvSpPr>
          <p:cNvPr id="3" name="Content Placeholder 2"/>
          <p:cNvSpPr>
            <a:spLocks noGrp="1"/>
          </p:cNvSpPr>
          <p:nvPr>
            <p:ph idx="1"/>
          </p:nvPr>
        </p:nvSpPr>
        <p:spPr>
          <a:xfrm>
            <a:off x="562896" y="953736"/>
            <a:ext cx="8001000" cy="5828064"/>
          </a:xfrm>
        </p:spPr>
        <p:txBody>
          <a:bodyPr>
            <a:normAutofit/>
          </a:bodyPr>
          <a:lstStyle/>
          <a:p>
            <a:pPr marL="514350" indent="-514350">
              <a:spcBef>
                <a:spcPts val="600"/>
              </a:spcBef>
              <a:spcAft>
                <a:spcPts val="900"/>
              </a:spcAft>
              <a:buClr>
                <a:srgbClr val="000066"/>
              </a:buClr>
              <a:buAutoNum type="arabicPeriod"/>
            </a:pP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God can use each one of us.</a:t>
            </a:r>
          </a:p>
          <a:p>
            <a:pPr marL="514350" indent="-514350">
              <a:spcBef>
                <a:spcPts val="600"/>
              </a:spcBef>
              <a:spcAft>
                <a:spcPts val="900"/>
              </a:spcAft>
              <a:buClr>
                <a:srgbClr val="000066"/>
              </a:buClr>
              <a:buAutoNum type="arabicPeriod"/>
            </a:pPr>
            <a:r>
              <a:rPr lang="en-US" sz="3200" dirty="0">
                <a:solidFill>
                  <a:srgbClr val="000066"/>
                </a:solidFill>
                <a:latin typeface="Verdana" panose="020B0604030504040204" pitchFamily="34" charset="0"/>
                <a:ea typeface="Verdana" panose="020B0604030504040204" pitchFamily="34" charset="0"/>
                <a:cs typeface="Verdana" panose="020B0604030504040204" pitchFamily="34" charset="0"/>
              </a:rPr>
              <a:t>He holds us accountable, </a:t>
            </a:r>
            <a:r>
              <a:rPr lang="en-US" sz="3200" dirty="0">
                <a:latin typeface="Verdana" panose="020B0604030504040204" pitchFamily="34" charset="0"/>
                <a:ea typeface="Verdana" panose="020B0604030504040204" pitchFamily="34" charset="0"/>
                <a:cs typeface="Verdana" panose="020B0604030504040204" pitchFamily="34" charset="0"/>
              </a:rPr>
              <a:t>Mt.25:14.</a:t>
            </a:r>
          </a:p>
          <a:p>
            <a:pPr marL="514350" indent="-514350">
              <a:spcBef>
                <a:spcPts val="600"/>
              </a:spcBef>
              <a:spcAft>
                <a:spcPts val="900"/>
              </a:spcAft>
              <a:buClr>
                <a:srgbClr val="000066"/>
              </a:buClr>
              <a:buAutoNum type="arabicPeriod"/>
            </a:pP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His work suffers if one slacks.</a:t>
            </a:r>
          </a:p>
          <a:p>
            <a:pPr marL="514350" indent="-514350">
              <a:spcBef>
                <a:spcPts val="600"/>
              </a:spcBef>
              <a:spcAft>
                <a:spcPts val="600"/>
              </a:spcAft>
              <a:buClr>
                <a:srgbClr val="000066"/>
              </a:buClr>
              <a:buAutoNum type="arabicPeriod"/>
            </a:pPr>
            <a:r>
              <a:rPr lang="en-US" sz="3200" dirty="0">
                <a:solidFill>
                  <a:srgbClr val="000066"/>
                </a:solidFill>
                <a:latin typeface="Verdana" panose="020B0604030504040204" pitchFamily="34" charset="0"/>
                <a:ea typeface="Verdana" panose="020B0604030504040204" pitchFamily="34" charset="0"/>
                <a:cs typeface="Verdana" panose="020B0604030504040204" pitchFamily="34" charset="0"/>
              </a:rPr>
              <a:t>Each member is different; each is important.</a:t>
            </a:r>
            <a:endParaRPr lang="en-US" sz="3200" dirty="0">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spcAft>
                <a:spcPts val="600"/>
              </a:spcAft>
              <a:buClr>
                <a:srgbClr val="000066"/>
              </a:buClr>
              <a:buNone/>
            </a:pPr>
            <a:endParaRPr lang="en-US" dirty="0">
              <a:latin typeface="Arial" panose="020B0604020202020204" pitchFamily="34" charset="0"/>
              <a:ea typeface="Verdana" panose="020B0604030504040204" pitchFamily="34" charset="0"/>
              <a:cs typeface="Arial" panose="020B0604020202020204" pitchFamily="34" charset="0"/>
            </a:endParaRPr>
          </a:p>
          <a:p>
            <a:pPr>
              <a:spcBef>
                <a:spcPts val="600"/>
              </a:spcBef>
              <a:spcAft>
                <a:spcPts val="600"/>
              </a:spcAft>
              <a:buClr>
                <a:srgbClr val="000066"/>
              </a:buClr>
            </a:pPr>
            <a:endParaRPr lang="en-US" dirty="0">
              <a:latin typeface="Arial" panose="020B0604020202020204" pitchFamily="34" charset="0"/>
              <a:ea typeface="Verdana" panose="020B0604030504040204" pitchFamily="34" charset="0"/>
              <a:cs typeface="Arial" panose="020B0604020202020204" pitchFamily="34" charset="0"/>
            </a:endParaRPr>
          </a:p>
          <a:p>
            <a:pPr>
              <a:spcBef>
                <a:spcPts val="600"/>
              </a:spcBef>
              <a:spcAft>
                <a:spcPts val="1200"/>
              </a:spcAft>
              <a:buClr>
                <a:srgbClr val="000066"/>
              </a:buClr>
            </a:pPr>
            <a:endParaRPr lang="en-US" sz="35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698049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80808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66">
            <a:alpha val="0"/>
          </a:srgbClr>
        </a:solidFill>
        <a:effectLst/>
      </p:bgPr>
    </p:bg>
    <p:spTree>
      <p:nvGrpSpPr>
        <p:cNvPr id="1" name=""/>
        <p:cNvGrpSpPr/>
        <p:nvPr/>
      </p:nvGrpSpPr>
      <p:grpSpPr>
        <a:xfrm>
          <a:off x="0" y="0"/>
          <a:ext cx="0" cy="0"/>
          <a:chOff x="0" y="0"/>
          <a:chExt cx="0" cy="0"/>
        </a:xfrm>
      </p:grpSpPr>
      <p:sp>
        <p:nvSpPr>
          <p:cNvPr id="4" name="Rounded Rectangle 3"/>
          <p:cNvSpPr/>
          <p:nvPr/>
        </p:nvSpPr>
        <p:spPr>
          <a:xfrm>
            <a:off x="1143000" y="914400"/>
            <a:ext cx="6858000" cy="457200"/>
          </a:xfrm>
          <a:prstGeom prst="roundRect">
            <a:avLst/>
          </a:prstGeom>
          <a:solidFill>
            <a:srgbClr val="000066"/>
          </a:solidFill>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Verdana" panose="020B0604030504040204" pitchFamily="34" charset="0"/>
                <a:ea typeface="Verdana" panose="020B0604030504040204" pitchFamily="34" charset="0"/>
                <a:cs typeface="Verdana" panose="020B0604030504040204" pitchFamily="34" charset="0"/>
              </a:rPr>
              <a:t>I.  ‘Vestigial’ Service In Lord’s Body</a:t>
            </a:r>
          </a:p>
        </p:txBody>
      </p:sp>
      <p:sp>
        <p:nvSpPr>
          <p:cNvPr id="3" name="Rounded Rectangle 3"/>
          <p:cNvSpPr/>
          <p:nvPr/>
        </p:nvSpPr>
        <p:spPr>
          <a:xfrm>
            <a:off x="1143000" y="1600200"/>
            <a:ext cx="6858000" cy="1905000"/>
          </a:xfrm>
          <a:prstGeom prst="roundRect">
            <a:avLst/>
          </a:prstGeom>
          <a:solidFill>
            <a:srgbClr val="000066"/>
          </a:solidFill>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AutoNum type="romanUcPeriod" startAt="2"/>
            </a:pPr>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Vigorous Service</a:t>
            </a:r>
            <a:b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br>
            <a:r>
              <a:rPr lang="en-US" sz="3600" dirty="0">
                <a:solidFill>
                  <a:srgbClr val="FFFFCC"/>
                </a:solidFill>
                <a:latin typeface="Verdana" panose="020B0604030504040204" pitchFamily="34" charset="0"/>
                <a:ea typeface="Verdana" panose="020B0604030504040204" pitchFamily="34" charset="0"/>
                <a:cs typeface="Verdana" panose="020B0604030504040204" pitchFamily="34" charset="0"/>
              </a:rPr>
              <a:t>In Healthy Body</a:t>
            </a:r>
          </a:p>
          <a:p>
            <a:pPr algn="ctr"/>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[What Can I Do?]</a:t>
            </a:r>
          </a:p>
        </p:txBody>
      </p:sp>
    </p:spTree>
    <p:extLst>
      <p:ext uri="{BB962C8B-B14F-4D97-AF65-F5344CB8AC3E}">
        <p14:creationId xmlns:p14="http://schemas.microsoft.com/office/powerpoint/2010/main" xmlns="" val="822750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295400"/>
          </a:xfrm>
        </p:spPr>
        <p:txBody>
          <a:bodyPr>
            <a:normAutofit/>
          </a:bodyPr>
          <a:lstStyle/>
          <a:p>
            <a:r>
              <a:rPr lang="en-US" sz="2800" b="1" dirty="0">
                <a:latin typeface="Verdana" panose="020B0604030504040204" pitchFamily="34" charset="0"/>
                <a:ea typeface="Verdana" panose="020B0604030504040204" pitchFamily="34" charset="0"/>
                <a:cs typeface="Verdana" panose="020B0604030504040204" pitchFamily="34" charset="0"/>
              </a:rPr>
              <a:t>1. </a:t>
            </a:r>
            <a:r>
              <a:rPr lang="en-US" sz="36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I Can Encourage Others</a:t>
            </a:r>
          </a:p>
        </p:txBody>
      </p:sp>
      <p:sp>
        <p:nvSpPr>
          <p:cNvPr id="3" name="Content Placeholder 2"/>
          <p:cNvSpPr>
            <a:spLocks noGrp="1"/>
          </p:cNvSpPr>
          <p:nvPr>
            <p:ph idx="1"/>
          </p:nvPr>
        </p:nvSpPr>
        <p:spPr>
          <a:xfrm>
            <a:off x="577644" y="1371600"/>
            <a:ext cx="8001000" cy="5257800"/>
          </a:xfrm>
        </p:spPr>
        <p:txBody>
          <a:bodyPr>
            <a:normAutofit/>
          </a:bodyPr>
          <a:lstStyle/>
          <a:p>
            <a:pPr marL="0" indent="0" algn="ctr">
              <a:spcBef>
                <a:spcPts val="600"/>
              </a:spcBef>
              <a:spcAft>
                <a:spcPts val="600"/>
              </a:spcAft>
              <a:buClr>
                <a:srgbClr val="000066"/>
              </a:buClr>
              <a:buNone/>
            </a:pPr>
            <a:r>
              <a:rPr lang="en-US" dirty="0">
                <a:latin typeface="Verdana" panose="020B0604030504040204" pitchFamily="34" charset="0"/>
                <a:ea typeface="Verdana" panose="020B0604030504040204" pitchFamily="34" charset="0"/>
                <a:cs typeface="Verdana" panose="020B0604030504040204" pitchFamily="34" charset="0"/>
              </a:rPr>
              <a:t>Ac.4; 9; 11; 15</a:t>
            </a:r>
          </a:p>
          <a:p>
            <a:pPr>
              <a:spcBef>
                <a:spcPts val="600"/>
              </a:spcBef>
              <a:spcAft>
                <a:spcPts val="600"/>
              </a:spcAft>
              <a:buClr>
                <a:srgbClr val="000066"/>
              </a:buClr>
              <a:buFont typeface="Wingdings" panose="05000000000000000000" pitchFamily="2" charset="2"/>
              <a:buChar char="§"/>
            </a:pP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Elders: time, work, broken hearts…</a:t>
            </a:r>
          </a:p>
          <a:p>
            <a:pPr>
              <a:spcBef>
                <a:spcPts val="600"/>
              </a:spcBef>
              <a:spcAft>
                <a:spcPts val="600"/>
              </a:spcAft>
              <a:buClr>
                <a:srgbClr val="000066"/>
              </a:buClr>
              <a:buFont typeface="Wingdings" panose="05000000000000000000" pitchFamily="2" charset="2"/>
              <a:buChar char="§"/>
            </a:pP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Teachers: have effect on people</a:t>
            </a:r>
          </a:p>
          <a:p>
            <a:pPr>
              <a:spcBef>
                <a:spcPts val="600"/>
              </a:spcBef>
              <a:spcAft>
                <a:spcPts val="600"/>
              </a:spcAft>
              <a:buClr>
                <a:srgbClr val="000066"/>
              </a:buClr>
              <a:buFont typeface="Wingdings" panose="05000000000000000000" pitchFamily="2" charset="2"/>
              <a:buChar char="§"/>
            </a:pP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Rest of us?  </a:t>
            </a:r>
          </a:p>
          <a:p>
            <a:pPr>
              <a:spcBef>
                <a:spcPts val="600"/>
              </a:spcBef>
              <a:spcAft>
                <a:spcPts val="600"/>
              </a:spcAft>
              <a:buClr>
                <a:srgbClr val="000066"/>
              </a:buClr>
            </a:pPr>
            <a:endParaRPr lang="en-US" dirty="0">
              <a:latin typeface="Arial" panose="020B0604020202020204" pitchFamily="34" charset="0"/>
              <a:ea typeface="Verdana" panose="020B0604030504040204" pitchFamily="34" charset="0"/>
              <a:cs typeface="Arial" panose="020B0604020202020204" pitchFamily="34" charset="0"/>
            </a:endParaRPr>
          </a:p>
          <a:p>
            <a:pPr>
              <a:spcBef>
                <a:spcPts val="600"/>
              </a:spcBef>
              <a:spcAft>
                <a:spcPts val="1200"/>
              </a:spcAft>
              <a:buClr>
                <a:srgbClr val="000066"/>
              </a:buClr>
            </a:pPr>
            <a:endParaRPr lang="en-US" sz="35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067378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295400"/>
          </a:xfrm>
        </p:spPr>
        <p:txBody>
          <a:bodyPr>
            <a:normAutofit/>
          </a:bodyPr>
          <a:lstStyle/>
          <a:p>
            <a:r>
              <a:rPr lang="en-US" sz="2000" dirty="0">
                <a:latin typeface="Verdana" panose="020B0604030504040204" pitchFamily="34" charset="0"/>
                <a:ea typeface="Verdana" panose="020B0604030504040204" pitchFamily="34" charset="0"/>
                <a:cs typeface="Verdana" panose="020B0604030504040204" pitchFamily="34" charset="0"/>
              </a:rPr>
              <a:t>1. I Can Encourage Others</a:t>
            </a:r>
            <a:r>
              <a:rPr lang="en-US" sz="36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
            </a:r>
            <a:br>
              <a:rPr lang="en-US" sz="36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br>
            <a:r>
              <a:rPr lang="en-US" sz="2800" b="1" dirty="0">
                <a:latin typeface="Verdana" panose="020B0604030504040204" pitchFamily="34" charset="0"/>
                <a:ea typeface="Verdana" panose="020B0604030504040204" pitchFamily="34" charset="0"/>
                <a:cs typeface="Verdana" panose="020B0604030504040204" pitchFamily="34" charset="0"/>
              </a:rPr>
              <a:t>2. </a:t>
            </a:r>
            <a:r>
              <a:rPr lang="en-US" sz="3600" dirty="0">
                <a:solidFill>
                  <a:schemeClr val="accent6">
                    <a:lumMod val="50000"/>
                  </a:schemeClr>
                </a:solidFill>
                <a:latin typeface="Verdana" panose="020B0604030504040204" pitchFamily="34" charset="0"/>
                <a:ea typeface="Verdana" panose="020B0604030504040204" pitchFamily="34" charset="0"/>
                <a:cs typeface="Verdana" panose="020B0604030504040204" pitchFamily="34" charset="0"/>
              </a:rPr>
              <a:t>I Can Teach Others</a:t>
            </a:r>
          </a:p>
        </p:txBody>
      </p:sp>
      <p:sp>
        <p:nvSpPr>
          <p:cNvPr id="3" name="Content Placeholder 2"/>
          <p:cNvSpPr>
            <a:spLocks noGrp="1"/>
          </p:cNvSpPr>
          <p:nvPr>
            <p:ph idx="1"/>
          </p:nvPr>
        </p:nvSpPr>
        <p:spPr>
          <a:xfrm>
            <a:off x="577644" y="1371600"/>
            <a:ext cx="8001000" cy="5257800"/>
          </a:xfrm>
        </p:spPr>
        <p:txBody>
          <a:bodyPr>
            <a:normAutofit lnSpcReduction="10000"/>
          </a:bodyPr>
          <a:lstStyle/>
          <a:p>
            <a:pPr marL="0" indent="0" algn="ctr">
              <a:spcBef>
                <a:spcPts val="600"/>
              </a:spcBef>
              <a:spcAft>
                <a:spcPts val="600"/>
              </a:spcAft>
              <a:buClr>
                <a:srgbClr val="000066"/>
              </a:buClr>
              <a:buNone/>
            </a:pPr>
            <a:r>
              <a:rPr lang="en-US" dirty="0">
                <a:latin typeface="Verdana" panose="020B0604030504040204" pitchFamily="34" charset="0"/>
                <a:ea typeface="Verdana" panose="020B0604030504040204" pitchFamily="34" charset="0"/>
                <a:cs typeface="Verdana" panose="020B0604030504040204" pitchFamily="34" charset="0"/>
              </a:rPr>
              <a:t>Ac.8; 9; 10; 18</a:t>
            </a:r>
          </a:p>
          <a:p>
            <a:pPr marL="0" indent="0" algn="ctr">
              <a:spcBef>
                <a:spcPts val="600"/>
              </a:spcBef>
              <a:spcAft>
                <a:spcPts val="600"/>
              </a:spcAft>
              <a:buClr>
                <a:srgbClr val="000066"/>
              </a:buClr>
              <a:buNone/>
            </a:pPr>
            <a:r>
              <a:rPr lang="en-US" dirty="0">
                <a:latin typeface="Verdana" panose="020B0604030504040204" pitchFamily="34" charset="0"/>
                <a:ea typeface="Verdana" panose="020B0604030504040204" pitchFamily="34" charset="0"/>
                <a:cs typeface="Verdana" panose="020B0604030504040204" pitchFamily="34" charset="0"/>
              </a:rPr>
              <a:t>1 Co.3:6-9</a:t>
            </a:r>
          </a:p>
          <a:p>
            <a:pPr>
              <a:spcBef>
                <a:spcPts val="600"/>
              </a:spcBef>
              <a:spcAft>
                <a:spcPts val="600"/>
              </a:spcAft>
              <a:buClr>
                <a:srgbClr val="000066"/>
              </a:buClr>
              <a:buFont typeface="Wingdings" panose="05000000000000000000" pitchFamily="2" charset="2"/>
              <a:buChar char="§"/>
            </a:pP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Family: </a:t>
            </a:r>
            <a:r>
              <a:rPr lang="en-US" dirty="0">
                <a:latin typeface="Verdana" panose="020B0604030504040204" pitchFamily="34" charset="0"/>
                <a:ea typeface="Verdana" panose="020B0604030504040204" pitchFamily="34" charset="0"/>
                <a:cs typeface="Verdana" panose="020B0604030504040204" pitchFamily="34" charset="0"/>
              </a:rPr>
              <a:t>Ep.6:4.  Ps.78:1-4.  Ec.12…</a:t>
            </a:r>
          </a:p>
          <a:p>
            <a:pPr>
              <a:spcBef>
                <a:spcPts val="600"/>
              </a:spcBef>
              <a:spcAft>
                <a:spcPts val="600"/>
              </a:spcAft>
              <a:buClr>
                <a:srgbClr val="000066"/>
              </a:buClr>
              <a:buFont typeface="Wingdings" panose="05000000000000000000" pitchFamily="2" charset="2"/>
              <a:buChar char="§"/>
            </a:pPr>
            <a:r>
              <a:rPr lang="en-US" dirty="0">
                <a:solidFill>
                  <a:srgbClr val="000066"/>
                </a:solidFill>
                <a:latin typeface="Verdana" panose="020B0604030504040204" pitchFamily="34" charset="0"/>
                <a:ea typeface="Verdana" panose="020B0604030504040204" pitchFamily="34" charset="0"/>
                <a:cs typeface="Verdana" panose="020B0604030504040204" pitchFamily="34" charset="0"/>
              </a:rPr>
              <a:t>Neighbors: variety of ways</a:t>
            </a:r>
          </a:p>
          <a:p>
            <a:pPr lvl="1">
              <a:spcBef>
                <a:spcPts val="600"/>
              </a:spcBef>
              <a:spcAft>
                <a:spcPts val="900"/>
              </a:spcAft>
              <a:buClr>
                <a:srgbClr val="000066"/>
              </a:buClr>
              <a:buFont typeface="Courier New" panose="02070309020205020404" pitchFamily="49" charset="0"/>
              <a:buChar char="o"/>
            </a:pPr>
            <a:r>
              <a:rPr lang="en-US" sz="3200" dirty="0">
                <a:latin typeface="Verdana" panose="020B0604030504040204" pitchFamily="34" charset="0"/>
                <a:ea typeface="Verdana" panose="020B0604030504040204" pitchFamily="34" charset="0"/>
                <a:cs typeface="Verdana" panose="020B0604030504040204" pitchFamily="34" charset="0"/>
              </a:rPr>
              <a:t>Cards</a:t>
            </a:r>
          </a:p>
          <a:p>
            <a:pPr lvl="1">
              <a:spcBef>
                <a:spcPts val="600"/>
              </a:spcBef>
              <a:spcAft>
                <a:spcPts val="900"/>
              </a:spcAft>
              <a:buClr>
                <a:srgbClr val="000066"/>
              </a:buClr>
              <a:buFont typeface="Courier New" panose="02070309020205020404" pitchFamily="49" charset="0"/>
              <a:buChar char="o"/>
            </a:pPr>
            <a:r>
              <a:rPr lang="en-US" sz="3200" dirty="0">
                <a:latin typeface="Verdana" panose="020B0604030504040204" pitchFamily="34" charset="0"/>
                <a:ea typeface="Verdana" panose="020B0604030504040204" pitchFamily="34" charset="0"/>
                <a:cs typeface="Verdana" panose="020B0604030504040204" pitchFamily="34" charset="0"/>
              </a:rPr>
              <a:t>Tapes / CDs</a:t>
            </a:r>
          </a:p>
          <a:p>
            <a:pPr lvl="1">
              <a:spcBef>
                <a:spcPts val="600"/>
              </a:spcBef>
              <a:spcAft>
                <a:spcPts val="900"/>
              </a:spcAft>
              <a:buClr>
                <a:srgbClr val="000066"/>
              </a:buClr>
              <a:buFont typeface="Courier New" panose="02070309020205020404" pitchFamily="49" charset="0"/>
              <a:buChar char="o"/>
            </a:pPr>
            <a:r>
              <a:rPr lang="en-US" sz="3200" dirty="0">
                <a:latin typeface="Verdana" panose="020B0604030504040204" pitchFamily="34" charset="0"/>
                <a:ea typeface="Verdana" panose="020B0604030504040204" pitchFamily="34" charset="0"/>
                <a:cs typeface="Verdana" panose="020B0604030504040204" pitchFamily="34" charset="0"/>
              </a:rPr>
              <a:t>Tracts / bulletins</a:t>
            </a:r>
          </a:p>
          <a:p>
            <a:pPr lvl="1">
              <a:spcBef>
                <a:spcPts val="600"/>
              </a:spcBef>
              <a:spcAft>
                <a:spcPts val="1200"/>
              </a:spcAft>
              <a:buClr>
                <a:srgbClr val="000066"/>
              </a:buClr>
              <a:buFont typeface="Courier New" panose="02070309020205020404" pitchFamily="49" charset="0"/>
              <a:buChar char="o"/>
            </a:pPr>
            <a:r>
              <a:rPr lang="en-US" sz="3200" dirty="0">
                <a:latin typeface="Verdana" panose="020B0604030504040204" pitchFamily="34" charset="0"/>
                <a:ea typeface="Verdana" panose="020B0604030504040204" pitchFamily="34" charset="0"/>
                <a:cs typeface="Verdana" panose="020B0604030504040204" pitchFamily="34" charset="0"/>
              </a:rPr>
              <a:t>Mouth / website</a:t>
            </a: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07149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2149</TotalTime>
  <Words>435</Words>
  <Application>Microsoft Office PowerPoint</Application>
  <PresentationFormat>On-screen Show (4:3)</PresentationFormat>
  <Paragraphs>130</Paragraphs>
  <Slides>14</Slides>
  <Notes>0</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4_Default Design</vt:lpstr>
      <vt:lpstr>Office Theme</vt:lpstr>
      <vt:lpstr>Slide 1</vt:lpstr>
      <vt:lpstr>Slide 2</vt:lpstr>
      <vt:lpstr>Romans 12:3-8</vt:lpstr>
      <vt:lpstr>Romans 12:3-8</vt:lpstr>
      <vt:lpstr>1 Corinthians 12</vt:lpstr>
      <vt:lpstr>1 Corinthians 12 Lessons</vt:lpstr>
      <vt:lpstr>Slide 7</vt:lpstr>
      <vt:lpstr>1. I Can Encourage Others</vt:lpstr>
      <vt:lpstr>1. I Can Encourage Others 2. I Can Teach Others</vt:lpstr>
      <vt:lpstr>1. I Can Encourage Others 2. I Can Teach Others 3. I Can Comfort Brothers</vt:lpstr>
      <vt:lpstr>1. I Can Encourage Others 2. I Can Teach Others 3. I Can Comfort Brothers 4. I Can Pray For Brothers</vt:lpstr>
      <vt:lpstr>1. I Can Encourage Others 2. I Can Teach Others 3. I Can Comfort Brothers 4. I Can Pray For Brothers 5. I Can Stand For Truth</vt:lpstr>
      <vt:lpstr>1. I Can Encourage Others 2. I Can Teach Others 3. I Can Comfort Brothers 4. I Can Pray For Brothers 5. I Can Stand For Truth 6. I Can Be An Example</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Day That Changed Lives</dc:title>
  <dc:creator>Owner</dc:creator>
  <cp:lastModifiedBy>church of Christ</cp:lastModifiedBy>
  <cp:revision>275</cp:revision>
  <dcterms:created xsi:type="dcterms:W3CDTF">2015-11-27T18:49:23Z</dcterms:created>
  <dcterms:modified xsi:type="dcterms:W3CDTF">2016-09-05T00:15:35Z</dcterms:modified>
</cp:coreProperties>
</file>