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sldIdLst>
    <p:sldId id="300" r:id="rId3"/>
    <p:sldId id="341" r:id="rId4"/>
    <p:sldId id="344" r:id="rId5"/>
    <p:sldId id="345" r:id="rId6"/>
    <p:sldId id="347" r:id="rId7"/>
    <p:sldId id="350" r:id="rId8"/>
    <p:sldId id="355" r:id="rId9"/>
    <p:sldId id="354" r:id="rId10"/>
    <p:sldId id="359" r:id="rId11"/>
    <p:sldId id="315" r:id="rId12"/>
    <p:sldId id="360" r:id="rId13"/>
    <p:sldId id="317" r:id="rId14"/>
    <p:sldId id="361" r:id="rId15"/>
    <p:sldId id="302" r:id="rId16"/>
    <p:sldId id="362" r:id="rId17"/>
    <p:sldId id="365" r:id="rId18"/>
    <p:sldId id="364" r:id="rId19"/>
    <p:sldId id="363" r:id="rId20"/>
    <p:sldId id="366" r:id="rId21"/>
    <p:sldId id="367" r:id="rId22"/>
    <p:sldId id="348" r:id="rId23"/>
    <p:sldId id="368" r:id="rId24"/>
    <p:sldId id="349" r:id="rId25"/>
    <p:sldId id="369" r:id="rId26"/>
    <p:sldId id="370" r:id="rId27"/>
    <p:sldId id="371" r:id="rId28"/>
    <p:sldId id="372" r:id="rId29"/>
    <p:sldId id="373" r:id="rId30"/>
    <p:sldId id="325" r:id="rId31"/>
    <p:sldId id="335" r:id="rId32"/>
    <p:sldId id="374" r:id="rId33"/>
    <p:sldId id="375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  <a:srgbClr val="000066"/>
    <a:srgbClr val="CCFFFF"/>
    <a:srgbClr val="FFFFCC"/>
    <a:srgbClr val="FFFF99"/>
    <a:srgbClr val="333333"/>
    <a:srgbClr val="4D4D4D"/>
    <a:srgbClr val="003300"/>
    <a:srgbClr val="2929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 showGuides="1">
      <p:cViewPr varScale="1">
        <p:scale>
          <a:sx n="78" d="100"/>
          <a:sy n="78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5098-F39A-43C7-9B48-42DEC590CE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49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4059-D456-4DCA-84CC-D90728ABDB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3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98DFF-FBC4-41E5-94C6-F19339EF75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48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506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4506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506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7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7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07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07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777565-6D42-467B-B8D3-CB8E6A935D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0914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3DD182-DE71-4D6C-925A-852FB99E3D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0449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3B085C-537E-45C2-982A-C92FB2733A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885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A68F3-2C62-4342-8CD9-4B7E3BC4D1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1545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129167-431C-4EB1-AA15-666BA85D3F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1365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69CA65-C9E9-4E54-92F6-216DF4E201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31515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947C1A-F44E-425B-8DF5-CAED23AFD0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7238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40E7BB-2C79-402E-9C2C-4D25209E33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0466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2920E-C45B-44F1-A1D7-F6EFA0292B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424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BEE2C8-9216-48E1-8177-786757302E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5182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9AA6C1-2900-403C-A8A7-B4322A774D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6972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8D9A2E-2E70-49FE-8C21-C79DE3577B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81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F90E-72F8-4EE6-9176-1B877AD213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5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C780A-7F27-4499-A2F3-63D5BAA1D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83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EC1AA-D6AA-49BF-B895-720E85178C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92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6226A-F5F0-427E-BD04-8ABE607AD6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43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64D03-541A-4B7A-B39F-816AF96116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13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E82A-DF2F-47AD-930E-041545FFBC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32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33E0-D01C-4FC7-8540-A4BD09E457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0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A990441-334E-4E7F-B844-9325D3A65DF3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25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9392FB13-856B-4CE2-8004-801187B7181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40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6212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1052" y="1600200"/>
            <a:ext cx="7772400" cy="2000251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3:16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(II)</a:t>
            </a:r>
            <a:endParaRPr lang="en-US" sz="4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31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‘That’ may introduce a</a:t>
            </a:r>
            <a:br>
              <a:rPr lang="en-US" alt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 or result clause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point: God’s gift calls for our response</a:t>
            </a:r>
            <a:endParaRPr lang="en-US" alt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 vanity of life.  Ec.1-2; 12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 philosophy is bankrupt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Sartre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Thomas Huxley</a:t>
            </a:r>
          </a:p>
        </p:txBody>
      </p:sp>
    </p:spTree>
    <p:extLst>
      <p:ext uri="{BB962C8B-B14F-4D97-AF65-F5344CB8AC3E}">
        <p14:creationId xmlns:p14="http://schemas.microsoft.com/office/powerpoint/2010/main" xmlns="" val="106111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098048" y="3274140"/>
            <a:ext cx="2079105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513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‘Whoever’ extends offer of salvation to all humanity</a:t>
            </a:r>
            <a:endParaRPr lang="en-US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2" y="1493837"/>
            <a:ext cx="8229600" cy="4525963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‘Whoever’ extends offer of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salvation to all humanity as individuals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must decide for himself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 partiality of God. 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Lost people cannot blame Him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Ac.10:34-35</a:t>
            </a:r>
          </a:p>
        </p:txBody>
      </p:sp>
    </p:spTree>
    <p:extLst>
      <p:ext uri="{BB962C8B-B14F-4D97-AF65-F5344CB8AC3E}">
        <p14:creationId xmlns:p14="http://schemas.microsoft.com/office/powerpoint/2010/main" xmlns="" val="10394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148704" y="3274140"/>
            <a:ext cx="1890095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0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‘Believes’ –Lit., ‘the keeping on believing one’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 ‘faith alone’ doctrine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3:3,5, </a:t>
            </a:r>
            <a:r>
              <a:rPr lang="en-US" sz="3200" u="sng" dirty="0">
                <a:solidFill>
                  <a:srgbClr val="8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r>
              <a:rPr lang="en-US" sz="3200" dirty="0">
                <a:solidFill>
                  <a:srgbClr val="8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u="sng" dirty="0">
                <a:solidFill>
                  <a:srgbClr val="8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birth</a:t>
            </a:r>
            <a:r>
              <a:rPr lang="en-US" sz="3200" dirty="0">
                <a:solidFill>
                  <a:srgbClr val="8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faith alone??</a:t>
            </a:r>
          </a:p>
          <a:p>
            <a:pPr lvl="1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Faith: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>
                <a:solidFill>
                  <a:srgbClr val="000066"/>
                </a:solidFill>
              </a:rPr>
              <a:t>conviction full of joyful trust that Jesus is Messiah…conjoined w. obedience to Christ</a:t>
            </a:r>
            <a:r>
              <a:rPr lang="en-US" dirty="0"/>
              <a:t> </a:t>
            </a:r>
            <a:r>
              <a:rPr lang="en-US" sz="2000" dirty="0"/>
              <a:t>(Thayer, p. 511).</a:t>
            </a:r>
            <a:endParaRPr lang="en-US" dirty="0"/>
          </a:p>
          <a:p>
            <a:pPr lvl="1"/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Contrast: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‘belief consists of</a:t>
            </a:r>
            <a:b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accepting something, not doing something’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(Merrell C.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Tenney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34844" y="4753896"/>
            <a:ext cx="2438400" cy="533400"/>
          </a:xfrm>
          <a:prstGeom prst="ellipse">
            <a:avLst/>
          </a:prstGeom>
          <a:noFill/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77348" y="4741608"/>
            <a:ext cx="2438400" cy="533400"/>
          </a:xfrm>
          <a:prstGeom prst="ellipse">
            <a:avLst/>
          </a:prstGeom>
          <a:noFill/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172691" y="3947652"/>
            <a:ext cx="2493818" cy="990600"/>
          </a:xfrm>
          <a:prstGeom prst="straightConnector1">
            <a:avLst/>
          </a:prstGeom>
          <a:ln w="5715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90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‘Believes’ –Lit., ‘the keeping on believing one’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 ‘faith alone’ doctrine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Accepting Christ is more than merely agreeing with Him.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200400"/>
            <a:ext cx="8229600" cy="2971800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42</a:t>
            </a:r>
            <a:r>
              <a:rPr lang="en-US" sz="3200" dirty="0">
                <a:solidFill>
                  <a:schemeClr val="tx1"/>
                </a:solidFill>
              </a:rPr>
              <a:t> Nevertheless even among the rulers many believed in Him, but because of the </a:t>
            </a:r>
            <a:r>
              <a:rPr lang="en-US" sz="3200" dirty="0" err="1">
                <a:solidFill>
                  <a:schemeClr val="tx1"/>
                </a:solidFill>
              </a:rPr>
              <a:t>Phari</a:t>
            </a:r>
            <a:r>
              <a:rPr lang="en-US" sz="3200" dirty="0">
                <a:solidFill>
                  <a:schemeClr val="tx1"/>
                </a:solidFill>
              </a:rPr>
              <a:t>-sees they did not confess </a:t>
            </a:r>
            <a:r>
              <a:rPr lang="en-US" sz="3200" i="1" dirty="0">
                <a:solidFill>
                  <a:schemeClr val="tx1"/>
                </a:solidFill>
              </a:rPr>
              <a:t>Him, </a:t>
            </a:r>
            <a:r>
              <a:rPr lang="en-US" sz="3200" dirty="0">
                <a:solidFill>
                  <a:schemeClr val="tx1"/>
                </a:solidFill>
              </a:rPr>
              <a:t>lest they should be put out of the synagogue;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b="1" baseline="30000" dirty="0">
                <a:solidFill>
                  <a:schemeClr val="tx1"/>
                </a:solidFill>
              </a:rPr>
              <a:t>43</a:t>
            </a:r>
            <a:r>
              <a:rPr lang="en-US" sz="3200" dirty="0">
                <a:solidFill>
                  <a:schemeClr val="tx1"/>
                </a:solidFill>
              </a:rPr>
              <a:t> for they loved the praise of men more than the praise of God </a:t>
            </a:r>
            <a:r>
              <a:rPr lang="en-US" sz="2800" dirty="0">
                <a:solidFill>
                  <a:schemeClr val="tx1"/>
                </a:solidFill>
              </a:rPr>
              <a:t>– Jn.12.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652" y="3728550"/>
            <a:ext cx="2895600" cy="484909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4220166"/>
            <a:ext cx="3733800" cy="484909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/>
          <p:cNvSpPr/>
          <p:nvPr/>
        </p:nvSpPr>
        <p:spPr>
          <a:xfrm>
            <a:off x="4191000" y="1295400"/>
            <a:ext cx="4419600" cy="2104104"/>
          </a:xfrm>
          <a:prstGeom prst="wedgeRectCallout">
            <a:avLst>
              <a:gd name="adj1" fmla="val -62308"/>
              <a:gd name="adj2" fmla="val 98883"/>
            </a:avLst>
          </a:prstGeom>
          <a:solidFill>
            <a:srgbClr val="000066"/>
          </a:solidFill>
          <a:ln w="3175"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</a:rPr>
              <a:t>1. </a:t>
            </a:r>
            <a:r>
              <a:rPr lang="en-US" sz="3200" dirty="0"/>
              <a:t>Did they have to</a:t>
            </a:r>
            <a:br>
              <a:rPr lang="en-US" sz="3200" dirty="0"/>
            </a:br>
            <a:r>
              <a:rPr lang="en-US" sz="3200" dirty="0"/>
              <a:t> ‘do something’?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2. </a:t>
            </a:r>
            <a:r>
              <a:rPr lang="en-US" sz="3200" dirty="0"/>
              <a:t>Mt.10:32-33</a:t>
            </a:r>
          </a:p>
        </p:txBody>
      </p:sp>
    </p:spTree>
    <p:extLst>
      <p:ext uri="{BB962C8B-B14F-4D97-AF65-F5344CB8AC3E}">
        <p14:creationId xmlns:p14="http://schemas.microsoft.com/office/powerpoint/2010/main" xmlns="" val="25732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John 3:14</a:t>
            </a:r>
            <a:endParaRPr lang="en-US" altLang="en-US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42900" y="1280652"/>
            <a:ext cx="8458200" cy="5272548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9144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1371600"/>
            <a:ext cx="8458200" cy="5181600"/>
          </a:xfrm>
          <a:solidFill>
            <a:schemeClr val="bg1">
              <a:lumMod val="95000"/>
              <a:alpha val="33000"/>
            </a:schemeClr>
          </a:solidFill>
        </p:spPr>
        <p:txBody>
          <a:bodyPr/>
          <a:lstStyle/>
          <a:p>
            <a:pPr marL="920750" lvl="1" indent="-4572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endParaRPr lang="en-US" altLang="en-US" sz="4800" dirty="0">
              <a:latin typeface="Verdana" pitchFamily="34" charset="0"/>
            </a:endParaRPr>
          </a:p>
          <a:p>
            <a:pPr marL="920750" lvl="1" indent="-4572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endParaRPr lang="en-US" altLang="en-US" sz="3200" dirty="0">
              <a:latin typeface="Verdana" pitchFamily="34" charset="0"/>
            </a:endParaRPr>
          </a:p>
          <a:p>
            <a:pPr marL="920750" lvl="1" indent="-4572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endParaRPr lang="en-US" altLang="en-US" sz="3200" dirty="0">
              <a:latin typeface="Verdana" pitchFamily="34" charset="0"/>
            </a:endParaRPr>
          </a:p>
          <a:p>
            <a:pPr marL="463550" lvl="1" indent="0">
              <a:buNone/>
              <a:tabLst>
                <a:tab pos="914400" algn="l"/>
              </a:tabLst>
            </a:pPr>
            <a:endParaRPr lang="en-US" altLang="en-US" sz="3200" dirty="0">
              <a:latin typeface="Verdana" pitchFamily="34" charset="0"/>
            </a:endParaRPr>
          </a:p>
          <a:p>
            <a:pPr marL="520700" indent="-4572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endParaRPr lang="en-US" altLang="en-US" sz="3200" dirty="0">
              <a:latin typeface="Verdana" pitchFamily="34" charset="0"/>
            </a:endParaRPr>
          </a:p>
          <a:p>
            <a:pPr marL="63500" indent="0">
              <a:buNone/>
              <a:tabLst>
                <a:tab pos="914400" algn="l"/>
              </a:tabLst>
            </a:pPr>
            <a:endParaRPr lang="en-US" altLang="en-US" sz="3200" dirty="0">
              <a:latin typeface="Verdana" pitchFamily="34" charset="0"/>
            </a:endParaRPr>
          </a:p>
          <a:p>
            <a:pPr marL="65087" indent="0">
              <a:buNone/>
              <a:tabLst>
                <a:tab pos="914400" algn="l"/>
              </a:tabLst>
            </a:pPr>
            <a:endParaRPr lang="en-US" altLang="en-US" sz="3400" dirty="0">
              <a:latin typeface="Verdana" pitchFamily="34" charset="0"/>
            </a:endParaRPr>
          </a:p>
          <a:p>
            <a:pPr marL="65087" indent="0">
              <a:buNone/>
              <a:tabLst>
                <a:tab pos="914400" algn="l"/>
              </a:tabLst>
            </a:pPr>
            <a:endParaRPr lang="en-US" altLang="en-US" sz="3400" dirty="0"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05" y="1524000"/>
            <a:ext cx="269649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286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80105" y="4983726"/>
            <a:ext cx="2696495" cy="134087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“AS”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(TYPE)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48400" y="4983726"/>
            <a:ext cx="2286000" cy="134087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“SO”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(ANTITYPE)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76600" y="2560074"/>
            <a:ext cx="2971800" cy="716526"/>
          </a:xfrm>
          <a:prstGeom prst="rect">
            <a:avLst/>
          </a:prstGeom>
          <a:solidFill>
            <a:srgbClr val="800000"/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God’s part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2628900" y="2274942"/>
            <a:ext cx="647700" cy="33552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134100" y="3206819"/>
            <a:ext cx="952500" cy="29838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3276600" y="3657600"/>
            <a:ext cx="2971800" cy="1143000"/>
          </a:xfrm>
          <a:prstGeom prst="rect">
            <a:avLst/>
          </a:prstGeom>
          <a:solidFill>
            <a:srgbClr val="800000"/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Man’s part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chemeClr val="bg1"/>
                </a:solidFill>
              </a:rPr>
              <a:t>l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ook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 |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believe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60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John 3:15</a:t>
            </a:r>
            <a:endParaRPr lang="en-US" altLang="en-US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42900" y="1280652"/>
            <a:ext cx="8458200" cy="5272548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endParaRPr lang="en-US" altLang="en-US" sz="1800">
              <a:latin typeface="Arial" charset="0"/>
            </a:endParaRP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1371600"/>
            <a:ext cx="8458200" cy="5181600"/>
          </a:xfrm>
          <a:solidFill>
            <a:schemeClr val="bg1">
              <a:lumMod val="95000"/>
              <a:alpha val="33000"/>
            </a:schemeClr>
          </a:solidFill>
        </p:spPr>
        <p:txBody>
          <a:bodyPr/>
          <a:lstStyle/>
          <a:p>
            <a:pPr marL="520700" indent="-4572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altLang="en-US" sz="3400" dirty="0">
                <a:latin typeface="Verdana" pitchFamily="34" charset="0"/>
              </a:rPr>
              <a:t>Whoever believes</a:t>
            </a:r>
          </a:p>
          <a:p>
            <a:pPr marL="920750" lvl="1" indent="-4572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altLang="en-US" sz="3200" dirty="0">
                <a:latin typeface="Verdana" pitchFamily="34" charset="0"/>
              </a:rPr>
              <a:t>No mere mental act would save from bite . . . or from sin</a:t>
            </a:r>
          </a:p>
          <a:p>
            <a:pPr marL="920750" lvl="1" indent="-4572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altLang="en-US" sz="3200" dirty="0">
                <a:latin typeface="Verdana" pitchFamily="34" charset="0"/>
              </a:rPr>
              <a:t>Jew sits under tree believing . . .</a:t>
            </a:r>
          </a:p>
          <a:p>
            <a:pPr marL="520700" indent="-4572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altLang="en-US" sz="3400" dirty="0">
                <a:latin typeface="Verdana" pitchFamily="34" charset="0"/>
              </a:rPr>
              <a:t>Lord’s parallel destroys ‘faith alone’ </a:t>
            </a:r>
          </a:p>
          <a:p>
            <a:pPr marL="520700" indent="-4572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altLang="en-US" sz="3400" dirty="0">
                <a:latin typeface="Verdana" pitchFamily="34" charset="0"/>
              </a:rPr>
              <a:t>36: </a:t>
            </a:r>
          </a:p>
          <a:p>
            <a:pPr marL="65087" indent="0">
              <a:buNone/>
              <a:tabLst>
                <a:tab pos="914400" algn="l"/>
              </a:tabLst>
            </a:pPr>
            <a:endParaRPr lang="en-US" altLang="en-US" sz="3400" dirty="0"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828800" y="4862052"/>
            <a:ext cx="2362200" cy="533400"/>
          </a:xfrm>
          <a:prstGeom prst="rect">
            <a:avLst/>
          </a:prstGeom>
          <a:solidFill>
            <a:srgbClr val="FFFFCC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believes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419600" y="4862052"/>
            <a:ext cx="4152900" cy="533400"/>
          </a:xfrm>
          <a:prstGeom prst="rect">
            <a:avLst/>
          </a:prstGeom>
          <a:solidFill>
            <a:srgbClr val="FFFFCC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has eternal life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28800" y="5638800"/>
            <a:ext cx="2362200" cy="533400"/>
          </a:xfrm>
          <a:prstGeom prst="rect">
            <a:avLst/>
          </a:prstGeom>
          <a:solidFill>
            <a:srgbClr val="FFFFCC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not obey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419600" y="5638800"/>
            <a:ext cx="4152900" cy="533400"/>
          </a:xfrm>
          <a:prstGeom prst="rect">
            <a:avLst/>
          </a:prstGeom>
          <a:solidFill>
            <a:srgbClr val="FFFFCC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shall not see life</a:t>
            </a:r>
          </a:p>
        </p:txBody>
      </p:sp>
      <p:sp>
        <p:nvSpPr>
          <p:cNvPr id="3" name="Line Callout 1 2"/>
          <p:cNvSpPr/>
          <p:nvPr/>
        </p:nvSpPr>
        <p:spPr bwMode="auto">
          <a:xfrm>
            <a:off x="5363497" y="2649792"/>
            <a:ext cx="3291348" cy="1143000"/>
          </a:xfrm>
          <a:prstGeom prst="borderCallout1">
            <a:avLst>
              <a:gd name="adj1" fmla="val 91767"/>
              <a:gd name="adj2" fmla="val 38041"/>
              <a:gd name="adj3" fmla="val 210945"/>
              <a:gd name="adj4" fmla="val -2156"/>
            </a:avLst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Unconditional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u="sng" dirty="0">
                <a:solidFill>
                  <a:schemeClr val="bg1"/>
                </a:solidFill>
              </a:rPr>
              <a:t>Unchangeable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6096000" y="3780504"/>
            <a:ext cx="533402" cy="2095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91267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66"/>
                </a:solidFill>
              </a:rPr>
              <a:t>‘Believes’ </a:t>
            </a:r>
            <a:r>
              <a:rPr lang="en-US" sz="3600" dirty="0"/>
              <a:t>–Lit., ‘the keeping on believing one’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 ‘faith alone’ doctrine</a:t>
            </a:r>
          </a:p>
          <a:p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 perseverance of saints</a:t>
            </a:r>
          </a:p>
          <a:p>
            <a:pPr lvl="1"/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’believer’ </a:t>
            </a:r>
            <a:r>
              <a:rPr lang="en-US" sz="3200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secure . . . </a:t>
            </a:r>
          </a:p>
          <a:p>
            <a:pPr lvl="1"/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BUT: what if one 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stops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believing?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962400"/>
            <a:ext cx="7924800" cy="2133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FF00"/>
                </a:solidFill>
              </a:rPr>
              <a:t>“…who have strayed concerning the truth, saying that the resurrection is already past; and they overthrow the faith of some”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– 2 Tim.2:18.   Cf. Hb.3:12</a:t>
            </a:r>
          </a:p>
        </p:txBody>
      </p:sp>
    </p:spTree>
    <p:extLst>
      <p:ext uri="{BB962C8B-B14F-4D97-AF65-F5344CB8AC3E}">
        <p14:creationId xmlns:p14="http://schemas.microsoft.com/office/powerpoint/2010/main" xmlns="" val="296162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‘Believes’ –Lit., ‘the keeping on believing one’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 ‘faith alone’ doctrine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 perseverance of saints</a:t>
            </a:r>
          </a:p>
          <a:p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Universalism</a:t>
            </a:r>
          </a:p>
          <a:p>
            <a:pPr lvl="1"/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so, why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Jn.3:16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‘one who </a:t>
            </a:r>
            <a:r>
              <a:rPr lang="en-US" sz="3200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believes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should not perish’?</a:t>
            </a:r>
          </a:p>
          <a:p>
            <a:pPr lvl="1"/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Unbelievers are lost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(Mk.16:16).</a:t>
            </a:r>
          </a:p>
        </p:txBody>
      </p:sp>
    </p:spTree>
    <p:extLst>
      <p:ext uri="{BB962C8B-B14F-4D97-AF65-F5344CB8AC3E}">
        <p14:creationId xmlns:p14="http://schemas.microsoft.com/office/powerpoint/2010/main" xmlns="" val="16424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4904" y="6096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3200" kern="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John 3:16 – one of the most aggressive and militant passages in NT</a:t>
            </a:r>
          </a:p>
        </p:txBody>
      </p:sp>
      <p:sp>
        <p:nvSpPr>
          <p:cNvPr id="7" name="Rectangle 6"/>
          <p:cNvSpPr/>
          <p:nvPr/>
        </p:nvSpPr>
        <p:spPr>
          <a:xfrm>
            <a:off x="884904" y="17526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3200" kern="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John 3:16 – one of the most misunderstood passages in NT</a:t>
            </a:r>
          </a:p>
        </p:txBody>
      </p:sp>
    </p:spTree>
    <p:extLst>
      <p:ext uri="{BB962C8B-B14F-4D97-AF65-F5344CB8AC3E}">
        <p14:creationId xmlns:p14="http://schemas.microsoft.com/office/powerpoint/2010/main" xmlns="" val="35316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840416" y="3780504"/>
            <a:ext cx="1562062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16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‘In Him”: 15-16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Limits source of salvation to Jesus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Jn.5:39-40 (OT) // Jn.20:31 (NT)</a:t>
            </a:r>
          </a:p>
          <a:p>
            <a:pPr lvl="2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 have Jesus without His word (Jn.20:31)</a:t>
            </a:r>
          </a:p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 p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luralism: preach as many saviors or ways as people want</a:t>
            </a:r>
          </a:p>
        </p:txBody>
      </p:sp>
    </p:spTree>
    <p:extLst>
      <p:ext uri="{BB962C8B-B14F-4D97-AF65-F5344CB8AC3E}">
        <p14:creationId xmlns:p14="http://schemas.microsoft.com/office/powerpoint/2010/main" xmlns="" val="361116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382583" y="3780504"/>
            <a:ext cx="3947365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9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‘Perish’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‘To incur the loss of true or eternal life; to be delivered up to eternal misery’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Th.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9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‘</a:t>
            </a:r>
            <a:r>
              <a:rPr lang="en-US" sz="3600" u="sng" dirty="0"/>
              <a:t>Should</a:t>
            </a:r>
            <a:r>
              <a:rPr lang="en-US" sz="3600" dirty="0"/>
              <a:t> </a:t>
            </a:r>
            <a:r>
              <a:rPr lang="en-US" sz="3600" u="sng" dirty="0"/>
              <a:t>not</a:t>
            </a:r>
            <a:r>
              <a:rPr lang="en-US" sz="3600" dirty="0"/>
              <a:t>’ perish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possible or probable</a:t>
            </a:r>
          </a:p>
          <a:p>
            <a:r>
              <a:rPr lang="en-US" dirty="0"/>
              <a:t>[N]KJV; ASV; NASB (orig.); NRSV; ISV  </a:t>
            </a:r>
          </a:p>
          <a:p>
            <a:pPr lvl="1">
              <a:spcAft>
                <a:spcPts val="200"/>
              </a:spcAft>
            </a:pPr>
            <a:r>
              <a:rPr lang="en-US" sz="3200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Parallel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constructions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lvl="2">
              <a:spcAft>
                <a:spcPts val="600"/>
              </a:spcAft>
            </a:pP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Fragments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Jn.6:12</a:t>
            </a:r>
          </a:p>
          <a:p>
            <a:pPr lvl="2">
              <a:spcAft>
                <a:spcPts val="600"/>
              </a:spcAft>
            </a:pP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Jn.11:50</a:t>
            </a:r>
          </a:p>
          <a:p>
            <a:pPr lvl="1">
              <a:spcAft>
                <a:spcPts val="200"/>
              </a:spcAft>
            </a:pPr>
            <a:r>
              <a:rPr lang="en-US" sz="3200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Parallel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cautions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lvl="2"/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Faith may fail,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Lk.22:32</a:t>
            </a:r>
          </a:p>
          <a:p>
            <a:pPr lvl="2"/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Abandoned faith,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T.4:1 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12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sz="3600" dirty="0"/>
              <a:t>‘</a:t>
            </a:r>
            <a:r>
              <a:rPr lang="en-US" sz="3600" u="sng" dirty="0"/>
              <a:t>Should</a:t>
            </a:r>
            <a:r>
              <a:rPr lang="en-US" sz="3600" dirty="0"/>
              <a:t> </a:t>
            </a:r>
            <a:r>
              <a:rPr lang="en-US" sz="3600" u="sng" dirty="0"/>
              <a:t>not</a:t>
            </a:r>
            <a:r>
              <a:rPr lang="en-US" sz="3600" dirty="0"/>
              <a:t>’ perish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 </a:t>
            </a:r>
          </a:p>
          <a:p>
            <a:pPr lvl="1"/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Perseverance of saints.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8229600" cy="42672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1200"/>
              </a:spcAft>
            </a:pPr>
            <a:r>
              <a:rPr lang="en-US" sz="3200" dirty="0"/>
              <a:t>John 1:7 – </a:t>
            </a:r>
            <a:r>
              <a:rPr lang="en-US" sz="3200" dirty="0">
                <a:solidFill>
                  <a:srgbClr val="FFFFCC"/>
                </a:solidFill>
              </a:rPr>
              <a:t>‘that all </a:t>
            </a:r>
            <a:r>
              <a:rPr lang="en-U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3200" dirty="0">
                <a:solidFill>
                  <a:srgbClr val="FFFFCC"/>
                </a:solidFill>
              </a:rPr>
              <a:t> believe’??</a:t>
            </a:r>
          </a:p>
          <a:p>
            <a:r>
              <a:rPr lang="en-US" sz="3200" dirty="0"/>
              <a:t>‘He gave his only Son, </a:t>
            </a:r>
            <a:r>
              <a:rPr lang="en-US" sz="3200" i="1" dirty="0">
                <a:solidFill>
                  <a:srgbClr val="FFFFCC"/>
                </a:solidFill>
              </a:rPr>
              <a:t>in order that </a:t>
            </a:r>
            <a:r>
              <a:rPr lang="en-US" sz="3200" dirty="0"/>
              <a:t>every-one who believes in him </a:t>
            </a:r>
            <a:r>
              <a:rPr lang="en-US" sz="3200" b="1" dirty="0">
                <a:solidFill>
                  <a:srgbClr val="FFFF00"/>
                </a:solidFill>
              </a:rPr>
              <a:t>should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not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FF00"/>
                </a:solidFill>
              </a:rPr>
              <a:t>perish</a:t>
            </a:r>
            <a:r>
              <a:rPr lang="en-US" sz="3200" dirty="0"/>
              <a:t> but </a:t>
            </a:r>
            <a:r>
              <a:rPr lang="en-US" sz="3200" b="1" dirty="0">
                <a:solidFill>
                  <a:srgbClr val="FFFF00"/>
                </a:solidFill>
              </a:rPr>
              <a:t>should have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eternal life…does not, of course, argue for uncertainty as to the fate of the believer.  This fact is obvious, </a:t>
            </a:r>
            <a:r>
              <a:rPr lang="en-US" sz="3200" b="1" u="sng" dirty="0">
                <a:solidFill>
                  <a:srgbClr val="FFFF00"/>
                </a:solidFill>
              </a:rPr>
              <a:t>not from this text</a:t>
            </a:r>
            <a:r>
              <a:rPr lang="en-US" sz="3200" dirty="0"/>
              <a:t>, but from …Jn.10:28 and 11:26...’ </a:t>
            </a:r>
            <a:r>
              <a:rPr lang="en-US" sz="2000" dirty="0"/>
              <a:t>– GGBB, 474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1289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r>
              <a:rPr lang="en-US" sz="3600" dirty="0"/>
              <a:t>‘</a:t>
            </a:r>
            <a:r>
              <a:rPr lang="en-US" sz="3600" u="sng" dirty="0"/>
              <a:t>Should</a:t>
            </a:r>
            <a:r>
              <a:rPr lang="en-US" sz="3600" dirty="0"/>
              <a:t> </a:t>
            </a:r>
            <a:r>
              <a:rPr lang="en-US" sz="3600" u="sng" dirty="0"/>
              <a:t>not</a:t>
            </a:r>
            <a:r>
              <a:rPr lang="en-US" sz="3600" dirty="0"/>
              <a:t>’ perish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91316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Perseverance of saints.  </a:t>
            </a:r>
          </a:p>
          <a:p>
            <a:pPr lvl="1"/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Annihilation theories.</a:t>
            </a:r>
          </a:p>
          <a:p>
            <a:pPr lvl="2">
              <a:spcAft>
                <a:spcPts val="400"/>
              </a:spcAft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“Perish” is not annihilation</a:t>
            </a:r>
          </a:p>
          <a:p>
            <a:pPr lvl="3">
              <a:spcAft>
                <a:spcPts val="400"/>
              </a:spcAft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Jn.17:12, son of perdition</a:t>
            </a:r>
          </a:p>
          <a:p>
            <a:pPr lvl="3">
              <a:spcAft>
                <a:spcPts val="400"/>
              </a:spcAft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Mt.26:24, better if not born</a:t>
            </a:r>
          </a:p>
          <a:p>
            <a:pPr lvl="3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Ph.1:21, is annihilation gain?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0174" y="5257800"/>
            <a:ext cx="5615940" cy="12241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death is annihilation,</a:t>
            </a:r>
            <a:br>
              <a:rPr lang="en-US" sz="3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will perish!</a:t>
            </a:r>
          </a:p>
        </p:txBody>
      </p:sp>
    </p:spTree>
    <p:extLst>
      <p:ext uri="{BB962C8B-B14F-4D97-AF65-F5344CB8AC3E}">
        <p14:creationId xmlns:p14="http://schemas.microsoft.com/office/powerpoint/2010/main" xmlns="" val="27180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r>
              <a:rPr lang="en-US" sz="3600" dirty="0"/>
              <a:t>‘</a:t>
            </a:r>
            <a:r>
              <a:rPr lang="en-US" sz="3600" u="sng" dirty="0"/>
              <a:t>Should</a:t>
            </a:r>
            <a:r>
              <a:rPr lang="en-US" sz="3600" dirty="0"/>
              <a:t> </a:t>
            </a:r>
            <a:r>
              <a:rPr lang="en-US" sz="3600" u="sng" dirty="0"/>
              <a:t>not</a:t>
            </a:r>
            <a:r>
              <a:rPr lang="en-US" sz="3600" dirty="0"/>
              <a:t>’ perish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Perseverance of saints. 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Annihilation theories.</a:t>
            </a:r>
          </a:p>
          <a:p>
            <a:pPr lvl="1"/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Purgatory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only two destinies: perish or salvation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5763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751015" y="4311444"/>
            <a:ext cx="5640386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7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snake-bite victims look on brazen snake. . . for physical health / life . . .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2" y="1981200"/>
            <a:ext cx="8229600" cy="4572000"/>
          </a:xfrm>
        </p:spPr>
        <p:txBody>
          <a:bodyPr/>
          <a:lstStyle/>
          <a:p>
            <a:pPr marL="574675" indent="-574675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eternal life comes to those</a:t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have faith in Jesus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n-US" sz="36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mere eternal existence</a:t>
            </a: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n-US" sz="36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Opposite: eternal death,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Rv.20:14 </a:t>
            </a: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Denies: worldliness.  Col.3:1-3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2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667000" y="1691148"/>
            <a:ext cx="838200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5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sz="35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we preach truth and ‘leave others alone,’ what part of</a:t>
            </a:r>
            <a:br>
              <a:rPr lang="en-US" sz="35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5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Jn.3:16 survives? </a:t>
            </a:r>
            <a:r>
              <a:rPr lang="en-US" sz="3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FF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Neglect / low view of OT</a:t>
            </a:r>
          </a:p>
          <a:p>
            <a:pPr marL="0" indent="0">
              <a:buNone/>
            </a:pPr>
            <a:r>
              <a:rPr lang="en-US" dirty="0">
                <a:solidFill>
                  <a:srgbClr val="FFFF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Oneness Pentecostalism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Atheism</a:t>
            </a:r>
          </a:p>
          <a:p>
            <a:pPr marL="0" indent="0">
              <a:buNone/>
            </a:pPr>
            <a:r>
              <a:rPr lang="en-US" dirty="0">
                <a:solidFill>
                  <a:srgbClr val="FFFF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Deism</a:t>
            </a:r>
          </a:p>
          <a:p>
            <a:pPr marL="0" indent="0">
              <a:buNone/>
            </a:pPr>
            <a:r>
              <a:rPr lang="en-US" dirty="0">
                <a:solidFill>
                  <a:srgbClr val="FFFF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Calvinistic predestination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Limited atonement</a:t>
            </a:r>
          </a:p>
          <a:p>
            <a:pPr marL="0" indent="0">
              <a:buNone/>
            </a:pPr>
            <a:r>
              <a:rPr lang="en-US" dirty="0">
                <a:solidFill>
                  <a:srgbClr val="FFFF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Premillennialism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Unconditional salvation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0" y="1752600"/>
            <a:ext cx="28956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600"/>
              </a:spcAft>
            </a:pPr>
            <a:r>
              <a:rPr lang="en-US" sz="3200" dirty="0"/>
              <a:t>Critical views</a:t>
            </a:r>
            <a:br>
              <a:rPr lang="en-US" sz="3200" dirty="0"/>
            </a:br>
            <a:r>
              <a:rPr lang="en-US" sz="3200" dirty="0"/>
              <a:t>of God</a:t>
            </a:r>
          </a:p>
          <a:p>
            <a:pPr algn="ctr">
              <a:spcAft>
                <a:spcPts val="600"/>
              </a:spcAft>
            </a:pPr>
            <a:r>
              <a:rPr lang="en-US" sz="3200" dirty="0"/>
              <a:t>Judaism</a:t>
            </a:r>
          </a:p>
          <a:p>
            <a:pPr algn="ctr"/>
            <a:r>
              <a:rPr lang="en-US" sz="3200" dirty="0"/>
              <a:t>Modernism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7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sz="35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we preach truth and ‘leave others alone,’ what part of</a:t>
            </a:r>
            <a:br>
              <a:rPr lang="en-US" sz="35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5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Jn.3:16 survives? </a:t>
            </a:r>
            <a:r>
              <a:rPr lang="en-US" sz="3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Vanity of life</a:t>
            </a:r>
          </a:p>
          <a:p>
            <a:pPr marL="0" indent="0">
              <a:buNone/>
            </a:pPr>
            <a:r>
              <a:rPr lang="en-US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Partiality of God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Faith alone</a:t>
            </a:r>
          </a:p>
          <a:p>
            <a:pPr marL="0" indent="0">
              <a:buNone/>
            </a:pPr>
            <a:r>
              <a:rPr lang="en-US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Perseverance of saints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Universalism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Pluralism</a:t>
            </a:r>
          </a:p>
          <a:p>
            <a:pPr marL="0" indent="0">
              <a:buNone/>
            </a:pPr>
            <a:r>
              <a:rPr lang="en-US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Annihilation </a:t>
            </a:r>
            <a:endParaRPr lang="en-US" sz="3200" dirty="0">
              <a:solidFill>
                <a:srgbClr val="FFFF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1752600"/>
            <a:ext cx="28956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Purgatory</a:t>
            </a:r>
          </a:p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Worldliness</a:t>
            </a:r>
          </a:p>
        </p:txBody>
      </p:sp>
    </p:spTree>
    <p:extLst>
      <p:ext uri="{BB962C8B-B14F-4D97-AF65-F5344CB8AC3E}">
        <p14:creationId xmlns:p14="http://schemas.microsoft.com/office/powerpoint/2010/main" xmlns="" val="31594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65237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9050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696496" y="1932709"/>
            <a:ext cx="1797201" cy="554182"/>
          </a:xfrm>
          <a:prstGeom prst="rect">
            <a:avLst/>
          </a:prstGeom>
          <a:solidFill>
            <a:srgbClr val="CCFFFF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peech Bubble: Rectangle 1"/>
          <p:cNvSpPr/>
          <p:nvPr/>
        </p:nvSpPr>
        <p:spPr>
          <a:xfrm>
            <a:off x="1635838" y="76200"/>
            <a:ext cx="2402762" cy="990600"/>
          </a:xfrm>
          <a:prstGeom prst="wedgeRectCallout">
            <a:avLst>
              <a:gd name="adj1" fmla="val 55574"/>
              <a:gd name="adj2" fmla="val 131731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66"/>
                </a:solidFill>
              </a:rPr>
              <a:t>GREATEST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66"/>
                </a:solidFill>
              </a:rPr>
              <a:t>SOURCE</a:t>
            </a:r>
          </a:p>
        </p:txBody>
      </p:sp>
      <p:sp>
        <p:nvSpPr>
          <p:cNvPr id="7" name="Speech Bubble: Rectangle 6"/>
          <p:cNvSpPr/>
          <p:nvPr/>
        </p:nvSpPr>
        <p:spPr>
          <a:xfrm>
            <a:off x="5105400" y="76200"/>
            <a:ext cx="2402762" cy="990600"/>
          </a:xfrm>
          <a:prstGeom prst="wedgeRectCallout">
            <a:avLst>
              <a:gd name="adj1" fmla="val -57367"/>
              <a:gd name="adj2" fmla="val 133220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66"/>
                </a:solidFill>
              </a:rPr>
              <a:t>GREATEST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66"/>
                </a:solidFill>
              </a:rPr>
              <a:t>MESSAGE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28487" y="1932709"/>
            <a:ext cx="1976921" cy="554182"/>
          </a:xfrm>
          <a:prstGeom prst="rect">
            <a:avLst/>
          </a:prstGeom>
          <a:solidFill>
            <a:srgbClr val="CCFFFF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24010" y="2512813"/>
            <a:ext cx="2174613" cy="554182"/>
          </a:xfrm>
          <a:prstGeom prst="rect">
            <a:avLst/>
          </a:prstGeom>
          <a:solidFill>
            <a:srgbClr val="CCFFFF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/>
          <p:cNvSpPr/>
          <p:nvPr/>
        </p:nvSpPr>
        <p:spPr>
          <a:xfrm>
            <a:off x="6360238" y="990600"/>
            <a:ext cx="2402762" cy="990600"/>
          </a:xfrm>
          <a:prstGeom prst="wedgeRectCallout">
            <a:avLst>
              <a:gd name="adj1" fmla="val -59822"/>
              <a:gd name="adj2" fmla="val 119821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66"/>
                </a:solidFill>
              </a:rPr>
              <a:t>GREATEST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66"/>
                </a:solidFill>
              </a:rPr>
              <a:t>SACRIFICE</a:t>
            </a:r>
          </a:p>
        </p:txBody>
      </p:sp>
      <p:sp>
        <p:nvSpPr>
          <p:cNvPr id="11" name="Speech Bubble: Rectangle 10"/>
          <p:cNvSpPr/>
          <p:nvPr/>
        </p:nvSpPr>
        <p:spPr>
          <a:xfrm>
            <a:off x="340438" y="990600"/>
            <a:ext cx="2402762" cy="990600"/>
          </a:xfrm>
          <a:prstGeom prst="wedgeRectCallout">
            <a:avLst>
              <a:gd name="adj1" fmla="val 58029"/>
              <a:gd name="adj2" fmla="val 118331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66"/>
                </a:solidFill>
              </a:rPr>
              <a:t>GREATEST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66"/>
                </a:solidFill>
              </a:rPr>
              <a:t>LOVE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49749" y="2512813"/>
            <a:ext cx="2894409" cy="554182"/>
          </a:xfrm>
          <a:prstGeom prst="rect">
            <a:avLst/>
          </a:prstGeom>
          <a:solidFill>
            <a:srgbClr val="CCFFFF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38900" y="3491331"/>
            <a:ext cx="1976921" cy="554182"/>
          </a:xfrm>
          <a:prstGeom prst="rect">
            <a:avLst/>
          </a:prstGeom>
          <a:solidFill>
            <a:srgbClr val="CCFFFF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peech Bubble: Rectangle 13"/>
          <p:cNvSpPr/>
          <p:nvPr/>
        </p:nvSpPr>
        <p:spPr>
          <a:xfrm>
            <a:off x="1905000" y="4754563"/>
            <a:ext cx="3871452" cy="1570037"/>
          </a:xfrm>
          <a:prstGeom prst="wedgeRectCallout">
            <a:avLst>
              <a:gd name="adj1" fmla="val 54727"/>
              <a:gd name="adj2" fmla="val -104055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66"/>
                </a:solidFill>
              </a:rPr>
              <a:t>DESERVES GREATEST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66"/>
                </a:solidFill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xmlns="" val="320773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510597" y="1691148"/>
            <a:ext cx="1014222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1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509726" y="1691148"/>
            <a:ext cx="1976431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3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000362" y="2207340"/>
            <a:ext cx="2174074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4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215961" y="2207340"/>
            <a:ext cx="2893692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91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026800" y="2757948"/>
            <a:ext cx="4939355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1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026801" y="3274140"/>
            <a:ext cx="1173600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20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2303</TotalTime>
  <Words>742</Words>
  <Application>Microsoft Office PowerPoint</Application>
  <PresentationFormat>On-screen Show (4:3)</PresentationFormat>
  <Paragraphs>143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1_Default Design</vt:lpstr>
      <vt:lpstr>Pixel</vt:lpstr>
      <vt:lpstr>John 3:16 (II)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‘That’ may introduce a purpose or result clause</vt:lpstr>
      <vt:lpstr>Slide 11</vt:lpstr>
      <vt:lpstr>‘Whoever’ extends offer of salvation to all humanity</vt:lpstr>
      <vt:lpstr>Slide 13</vt:lpstr>
      <vt:lpstr>‘Believes’ –Lit., ‘the keeping on believing one’</vt:lpstr>
      <vt:lpstr>‘Believes’ –Lit., ‘the keeping on believing one’</vt:lpstr>
      <vt:lpstr>John 3:14</vt:lpstr>
      <vt:lpstr>John 3:15</vt:lpstr>
      <vt:lpstr>‘Believes’ –Lit., ‘the keeping on believing one’</vt:lpstr>
      <vt:lpstr>‘Believes’ –Lit., ‘the keeping on believing one’</vt:lpstr>
      <vt:lpstr>Slide 20</vt:lpstr>
      <vt:lpstr>‘In Him”: 15-16 </vt:lpstr>
      <vt:lpstr>Slide 22</vt:lpstr>
      <vt:lpstr>‘Perish’ ?</vt:lpstr>
      <vt:lpstr>‘Should not’ perish</vt:lpstr>
      <vt:lpstr>‘Should not’ perish</vt:lpstr>
      <vt:lpstr>‘Should not’ perish</vt:lpstr>
      <vt:lpstr>‘Should not’ perish</vt:lpstr>
      <vt:lpstr>Slide 28</vt:lpstr>
      <vt:lpstr>As snake-bite victims look on brazen snake. . . for physical health / life . . .</vt:lpstr>
      <vt:lpstr>If we preach truth and ‘leave others alone,’ what part of Jn.3:16 survives? (I)</vt:lpstr>
      <vt:lpstr>If we preach truth and ‘leave others alone,’ what part of Jn.3:16 survives? (II)</vt:lpstr>
      <vt:lpstr>Slide 32</vt:lpstr>
    </vt:vector>
  </TitlesOfParts>
  <Company>Catspaw Enterprises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 M. Tosti</dc:creator>
  <cp:lastModifiedBy>church of Christ</cp:lastModifiedBy>
  <cp:revision>301</cp:revision>
  <dcterms:created xsi:type="dcterms:W3CDTF">2009-11-19T19:19:29Z</dcterms:created>
  <dcterms:modified xsi:type="dcterms:W3CDTF">2016-09-11T17:01:22Z</dcterms:modified>
</cp:coreProperties>
</file>