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68" r:id="rId2"/>
    <p:sldMasterId id="2147483780" r:id="rId3"/>
  </p:sldMasterIdLst>
  <p:sldIdLst>
    <p:sldId id="278" r:id="rId4"/>
    <p:sldId id="256" r:id="rId5"/>
    <p:sldId id="260" r:id="rId6"/>
    <p:sldId id="261" r:id="rId7"/>
    <p:sldId id="262" r:id="rId8"/>
    <p:sldId id="279" r:id="rId9"/>
    <p:sldId id="280" r:id="rId10"/>
    <p:sldId id="281" r:id="rId11"/>
    <p:sldId id="282" r:id="rId12"/>
    <p:sldId id="266" r:id="rId13"/>
    <p:sldId id="283" r:id="rId14"/>
    <p:sldId id="284" r:id="rId15"/>
    <p:sldId id="285" r:id="rId16"/>
    <p:sldId id="277" r:id="rId17"/>
    <p:sldId id="286" r:id="rId18"/>
    <p:sldId id="287" r:id="rId19"/>
    <p:sldId id="288" r:id="rId20"/>
    <p:sldId id="289" r:id="rId21"/>
    <p:sldId id="290" r:id="rId22"/>
    <p:sldId id="296" r:id="rId23"/>
    <p:sldId id="297" r:id="rId24"/>
    <p:sldId id="295" r:id="rId25"/>
    <p:sldId id="291" r:id="rId26"/>
    <p:sldId id="292" r:id="rId27"/>
    <p:sldId id="271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66"/>
    <a:srgbClr val="CCECFF"/>
    <a:srgbClr val="800000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589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7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109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24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82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12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4750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453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337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81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331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8516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901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8733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72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4999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90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2075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7103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2802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0729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28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100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5691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687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732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412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9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44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40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65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88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093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54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4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And Worse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Timothy 3</a:t>
            </a:r>
          </a:p>
        </p:txBody>
      </p:sp>
    </p:spTree>
    <p:extLst>
      <p:ext uri="{BB962C8B-B14F-4D97-AF65-F5344CB8AC3E}">
        <p14:creationId xmlns="" xmlns:p14="http://schemas.microsoft.com/office/powerpoint/2010/main" val="31013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“We need miracles”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Lk.4:14-15,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teaching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19-22,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scroll = read, applied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31-32,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Capernaum: taught . . .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33-37,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synagogue miracle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38-39,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healed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40-41,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miracles</a:t>
            </a:r>
          </a:p>
          <a:p>
            <a:pPr marL="574675" lvl="1" indent="-338138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42, ‘it’s good to pray, but…’</a:t>
            </a:r>
          </a:p>
          <a:p>
            <a:pPr marL="574675" lvl="1" indent="-338138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43, </a:t>
            </a:r>
            <a:r>
              <a:rPr lang="en-US" sz="36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</a:t>
            </a:r>
            <a:r>
              <a:rPr lang="en-US" sz="3600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kingdom;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(44)</a:t>
            </a:r>
          </a:p>
        </p:txBody>
      </p:sp>
    </p:spTree>
    <p:extLst>
      <p:ext uri="{BB962C8B-B14F-4D97-AF65-F5344CB8AC3E}">
        <p14:creationId xmlns="" xmlns:p14="http://schemas.microsoft.com/office/powerpoint/2010/main" val="20100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01762"/>
          </a:xfrm>
          <a:blipFill>
            <a:blip r:embed="rId2" cstate="print"/>
            <a:tile tx="0" ty="0" sx="100000" sy="100000" flip="none" algn="tl"/>
          </a:blipFill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“We need miracles”</a:t>
            </a:r>
            <a:b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“We need to change the church; modernize it”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“If church doesn’t change, my children won’t stay in it”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Jn.6:…26</a:t>
            </a:r>
          </a:p>
          <a:p>
            <a:pPr marL="457200" lvl="1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429000"/>
            <a:ext cx="6553200" cy="11430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refused to</a:t>
            </a:r>
            <a:b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 from His course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(6:63)</a:t>
            </a:r>
          </a:p>
        </p:txBody>
      </p:sp>
    </p:spTree>
    <p:extLst>
      <p:ext uri="{BB962C8B-B14F-4D97-AF65-F5344CB8AC3E}">
        <p14:creationId xmlns="" xmlns:p14="http://schemas.microsoft.com/office/powerpoint/2010/main" val="255728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7526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000066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“We need miracles”</a:t>
            </a:r>
            <a:b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“We need to change the church; modernize it”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“We need lobby groups;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 Christians to office” </a:t>
            </a:r>
            <a:endParaRPr lang="en-US" sz="4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Calvin’s Geneva – theocracy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Jn.19:38-41</a:t>
            </a:r>
          </a:p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56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22505" y="685800"/>
            <a:ext cx="7116198" cy="457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Problem, 1-5</a:t>
            </a:r>
          </a:p>
        </p:txBody>
      </p:sp>
      <p:sp>
        <p:nvSpPr>
          <p:cNvPr id="3" name="Rounded Rectangle 1"/>
          <p:cNvSpPr/>
          <p:nvPr/>
        </p:nvSpPr>
        <p:spPr>
          <a:xfrm>
            <a:off x="1022556" y="1905000"/>
            <a:ext cx="7116198" cy="1371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Prescription,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1-17 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(What does Paul do?)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1"/>
          <p:cNvSpPr/>
          <p:nvPr/>
        </p:nvSpPr>
        <p:spPr>
          <a:xfrm>
            <a:off x="1022556" y="1295400"/>
            <a:ext cx="7116198" cy="457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Proposal</a:t>
            </a:r>
          </a:p>
        </p:txBody>
      </p:sp>
    </p:spTree>
    <p:extLst>
      <p:ext uri="{BB962C8B-B14F-4D97-AF65-F5344CB8AC3E}">
        <p14:creationId xmlns="" xmlns:p14="http://schemas.microsoft.com/office/powerpoint/2010/main" val="42494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Counterfeit warning,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Magicians, 8-9 –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Deceived by imitation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 warning, Ac.20:28-31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9678" y="3505200"/>
            <a:ext cx="6454140" cy="1066800"/>
          </a:xfrm>
          <a:prstGeom prst="rect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Forewarned is forearmed</a:t>
            </a:r>
          </a:p>
        </p:txBody>
      </p:sp>
    </p:spTree>
    <p:extLst>
      <p:ext uri="{BB962C8B-B14F-4D97-AF65-F5344CB8AC3E}">
        <p14:creationId xmlns="" xmlns:p14="http://schemas.microsoft.com/office/powerpoint/2010/main" val="38175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 course,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Investigate carefully (1 T.4:6; Lk.1:3)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faithfully; 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 follower of…’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‘Stay the course’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9678" y="3810000"/>
            <a:ext cx="3136122" cy="2209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Tim.1:6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Tim.5:15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Tim.4:3-4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6278" y="3810000"/>
            <a:ext cx="3136122" cy="22098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17:11</a:t>
            </a:r>
          </a:p>
        </p:txBody>
      </p:sp>
    </p:spTree>
    <p:extLst>
      <p:ext uri="{BB962C8B-B14F-4D97-AF65-F5344CB8AC3E}">
        <p14:creationId xmlns="" xmlns:p14="http://schemas.microsoft.com/office/powerpoint/2010/main" val="29118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Brace yourself for persecution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 – as Paul, so Timothy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Brace yourself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122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Conviction,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Deceiver: swindler, cheat, imposter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1. They ‘go from bad to worse’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2. They are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deceiving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deceived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04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Continuation,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what you learned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what you are assured (firmly persuaded) of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507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Stifle peer pressure,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10, 14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1113504" y="2209800"/>
            <a:ext cx="6934200" cy="1600200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‘Don’t let the world around you squeeze you into its own mold’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Ro.12:2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80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0066"/>
                </a:solidFill>
              </a:rPr>
              <a:t>Perilous</a:t>
            </a:r>
            <a:r>
              <a:rPr lang="en-US" i="1" dirty="0"/>
              <a:t>, </a:t>
            </a:r>
            <a:r>
              <a:rPr lang="en-US" dirty="0"/>
              <a:t>2 Tim.3:1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Troublesome, hard, difficult.</a:t>
            </a:r>
          </a:p>
          <a:p>
            <a:pPr>
              <a:spcAft>
                <a:spcPts val="3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Mt.8:28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face dangers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face apostasies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418304" y="4267200"/>
            <a:ext cx="6324600" cy="131618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prepares Timothy</a:t>
            </a:r>
            <a:b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hard times ahead</a:t>
            </a:r>
          </a:p>
        </p:txBody>
      </p:sp>
    </p:spTree>
    <p:extLst>
      <p:ext uri="{BB962C8B-B14F-4D97-AF65-F5344CB8AC3E}">
        <p14:creationId xmlns="" xmlns:p14="http://schemas.microsoft.com/office/powerpoint/2010/main" val="1316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Stifle peer pressure, 10, 14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Stick with Scriptures,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15-17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78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Stifle peer pressure, 10, 14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Stick with Scriptures, 15-17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 early,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 through faith in Christ…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 NT Scriptures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Implied in 3:14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Proclaimed in 4:2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4572000"/>
            <a:ext cx="2971800" cy="1143000"/>
          </a:xfrm>
          <a:prstGeom prst="rect">
            <a:avLst/>
          </a:prstGeom>
          <a:solidFill>
            <a:srgbClr val="000066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Stated in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Pt.3:15-16</a:t>
            </a:r>
          </a:p>
        </p:txBody>
      </p:sp>
    </p:spTree>
    <p:extLst>
      <p:ext uri="{BB962C8B-B14F-4D97-AF65-F5344CB8AC3E}">
        <p14:creationId xmlns="" xmlns:p14="http://schemas.microsoft.com/office/powerpoint/2010/main" val="38239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Stifle peer pressure, 10, 14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Stick with Scriptures, 15-17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 early, 15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fast,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God-breathed.   Ex.31:18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Jn.6:45, taught of God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Th.4:9, taught of God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Jn.6:68, correct response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99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Stifle peer pressure, 10, 14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Stick with Scriptures, 15-17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 early, 15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fast, 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hard,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Powerful Word useless without knowledge.   Mt.4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Tim.1:13; 2:2 (3:14)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68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  <a:solidFill>
            <a:schemeClr val="bg1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3052"/>
            <a:ext cx="8077200" cy="5029200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Stifle peer pressure, 10, 14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Stick with Scriptures, 15-17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 early, 15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fast, 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hard, 16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Stay late,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876800"/>
            <a:ext cx="2514600" cy="1143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Correct</a:t>
            </a:r>
            <a:br>
              <a:rPr lang="en-US" sz="3600" dirty="0">
                <a:solidFill>
                  <a:srgbClr val="000066"/>
                </a:solidFill>
              </a:rPr>
            </a:br>
            <a:r>
              <a:rPr lang="en-US" sz="3600" dirty="0">
                <a:solidFill>
                  <a:srgbClr val="000066"/>
                </a:solidFill>
              </a:rPr>
              <a:t>thinking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4876800"/>
            <a:ext cx="2514600" cy="1143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Consecrated</a:t>
            </a:r>
            <a:br>
              <a:rPr lang="en-US" sz="3600" dirty="0">
                <a:solidFill>
                  <a:srgbClr val="000066"/>
                </a:solidFill>
              </a:rPr>
            </a:br>
            <a:r>
              <a:rPr lang="en-US" sz="3600" dirty="0">
                <a:solidFill>
                  <a:srgbClr val="000066"/>
                </a:solidFill>
              </a:rPr>
              <a:t>living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4876800"/>
            <a:ext cx="1981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0066"/>
              </a:solidFill>
            </a:endParaRPr>
          </a:p>
        </p:txBody>
      </p:sp>
      <p:sp>
        <p:nvSpPr>
          <p:cNvPr id="7" name="Arrow: Right 6"/>
          <p:cNvSpPr/>
          <p:nvPr/>
        </p:nvSpPr>
        <p:spPr>
          <a:xfrm>
            <a:off x="3429000" y="4876800"/>
            <a:ext cx="2286000" cy="11430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81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Counterfeit warning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 course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Conviction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Continuation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32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457200" y="1752600"/>
            <a:ext cx="81534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3200" b="1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we should no longer be children, tossed to and </a:t>
            </a:r>
            <a:r>
              <a:rPr lang="en-US" sz="32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carried about with every wind of doctrine, by the trickery of men, in the cunning craftiness of deceitful plotting, </a:t>
            </a:r>
            <a:r>
              <a:rPr lang="en-US" sz="3200" b="1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but, speaking the truth in love, may grow up in all things into Him who is the head—Christ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26415" y="2163096"/>
            <a:ext cx="2563091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05548" y="2652252"/>
            <a:ext cx="35814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487" y="2652252"/>
            <a:ext cx="1637355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3983" y="3156156"/>
            <a:ext cx="6059269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78891" y="4616244"/>
            <a:ext cx="763838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19607" y="4618704"/>
            <a:ext cx="386080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68692" y="5105400"/>
            <a:ext cx="424688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7655" y="5592096"/>
            <a:ext cx="1801092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7082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22505" y="685800"/>
            <a:ext cx="7116198" cy="1371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Problem,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1-5</a:t>
            </a:r>
          </a:p>
        </p:txBody>
      </p:sp>
    </p:spTree>
    <p:extLst>
      <p:ext uri="{BB962C8B-B14F-4D97-AF65-F5344CB8AC3E}">
        <p14:creationId xmlns="" xmlns:p14="http://schemas.microsoft.com/office/powerpoint/2010/main" val="41986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Historians lament U.S. decline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Magazine: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Narcissism –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Generation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= S / h</a:t>
            </a:r>
          </a:p>
          <a:p>
            <a:pPr>
              <a:spcAft>
                <a:spcPts val="600"/>
              </a:spcAft>
            </a:pPr>
            <a:endParaRPr 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8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9884"/>
            <a:ext cx="8077200" cy="1143000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Tim.3:1-4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5720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‘lost’ loves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lovers of themselves: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selfish; self-centered love.</a:t>
            </a:r>
          </a:p>
          <a:p>
            <a:pPr lvl="1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Root of other vices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457200" lvl="1" indent="-457200" defTabSz="398463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Mt.22:39 commends self-love.”</a:t>
            </a:r>
          </a:p>
          <a:p>
            <a:pPr marL="738188" lvl="2" indent="-338138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love, not selfishness  	</a:t>
            </a:r>
          </a:p>
          <a:p>
            <a:pPr marL="738188" lvl="2" indent="-338138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Self-denial, not indulgence, Mt.16</a:t>
            </a:r>
          </a:p>
        </p:txBody>
      </p:sp>
    </p:spTree>
    <p:extLst>
      <p:ext uri="{BB962C8B-B14F-4D97-AF65-F5344CB8AC3E}">
        <p14:creationId xmlns="" xmlns:p14="http://schemas.microsoft.com/office/powerpoint/2010/main" val="27855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9884"/>
            <a:ext cx="8077200" cy="1143000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Tim.3:1-4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5720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‘lost’ loves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lovers of money: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avaricious</a:t>
            </a:r>
          </a:p>
          <a:p>
            <a:pPr lvl="1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Lk.16:14</a:t>
            </a:r>
          </a:p>
          <a:p>
            <a:pPr lvl="1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Prosperity is more dangerous than poverty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99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9884"/>
            <a:ext cx="8077200" cy="1143000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Tim.3:1-4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5720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‘lost’ loves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unloving: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hard-hearted, unfeeling, without regard for others</a:t>
            </a:r>
          </a:p>
          <a:p>
            <a:pPr lvl="1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Abortions</a:t>
            </a:r>
          </a:p>
          <a:p>
            <a:pPr lvl="1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abuse, neglect</a:t>
            </a:r>
          </a:p>
          <a:p>
            <a:pPr lvl="1" defTabSz="3984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Euthanasia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64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9884"/>
            <a:ext cx="8077200" cy="1143000"/>
          </a:xfrm>
          <a:solidFill>
            <a:srgbClr val="CCFFFF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Tim.3:1-4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5720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‘lost’ loves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lovers of pleasure: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crowds out love for God.  Hb.11:25</a:t>
            </a:r>
          </a:p>
          <a:p>
            <a:pPr marL="0" indent="0" algn="ctr"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 of godliness</a:t>
            </a:r>
          </a:p>
          <a:p>
            <a:pPr marL="514350" indent="-514350">
              <a:spcAft>
                <a:spcPts val="4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Professed Christians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enemy: not atheists, but hypocrites – religious rebels</a:t>
            </a:r>
          </a:p>
        </p:txBody>
      </p:sp>
    </p:spTree>
    <p:extLst>
      <p:ext uri="{BB962C8B-B14F-4D97-AF65-F5344CB8AC3E}">
        <p14:creationId xmlns="" xmlns:p14="http://schemas.microsoft.com/office/powerpoint/2010/main" val="115179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22505" y="685800"/>
            <a:ext cx="7116198" cy="457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Problem, 1-5</a:t>
            </a:r>
          </a:p>
        </p:txBody>
      </p:sp>
      <p:sp>
        <p:nvSpPr>
          <p:cNvPr id="3" name="Rounded Rectangle 1"/>
          <p:cNvSpPr/>
          <p:nvPr/>
        </p:nvSpPr>
        <p:spPr>
          <a:xfrm>
            <a:off x="1022556" y="1371600"/>
            <a:ext cx="7116198" cy="1371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Proposal</a:t>
            </a:r>
            <a:b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(What should we do in such times?)</a:t>
            </a:r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47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755</TotalTime>
  <Words>632</Words>
  <Application>Microsoft Office PowerPoint</Application>
  <PresentationFormat>On-screen Show (4:3)</PresentationFormat>
  <Paragraphs>133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1_Default Design</vt:lpstr>
      <vt:lpstr>2_Default Design</vt:lpstr>
      <vt:lpstr>Office Theme</vt:lpstr>
      <vt:lpstr>Worse And Worse</vt:lpstr>
      <vt:lpstr>Perilous, 2 Tim.3:1</vt:lpstr>
      <vt:lpstr>Slide 3</vt:lpstr>
      <vt:lpstr>Last days</vt:lpstr>
      <vt:lpstr>2 Tim.3:1-4, sins</vt:lpstr>
      <vt:lpstr>2 Tim.3:1-4, sins</vt:lpstr>
      <vt:lpstr>2 Tim.3:1-4, sins</vt:lpstr>
      <vt:lpstr>2 Tim.3:1-4, sins</vt:lpstr>
      <vt:lpstr>Slide 9</vt:lpstr>
      <vt:lpstr>1. “We need miracles”</vt:lpstr>
      <vt:lpstr>1. “We need miracles” 2. “We need to change the church; modernize it”</vt:lpstr>
      <vt:lpstr>1. “We need miracles” 2. “We need to change the church; modernize it” 3. “We need lobby groups; elect Christians to office” </vt:lpstr>
      <vt:lpstr>Slide 13</vt:lpstr>
      <vt:lpstr>1. Counterfeit warning, 1-9</vt:lpstr>
      <vt:lpstr>2. Correct course, 10</vt:lpstr>
      <vt:lpstr>3. Courage, 12</vt:lpstr>
      <vt:lpstr>4. Conviction, 13</vt:lpstr>
      <vt:lpstr>5. Continuation, 14</vt:lpstr>
      <vt:lpstr>6. Certainty, 15-17</vt:lpstr>
      <vt:lpstr>6. Certainty, 15-17</vt:lpstr>
      <vt:lpstr>6. Certainty, 15-17</vt:lpstr>
      <vt:lpstr>6. Certainty, 15-17</vt:lpstr>
      <vt:lpstr>6. Certainty, 15-17</vt:lpstr>
      <vt:lpstr>6. Certainty, 15-17</vt:lpstr>
      <vt:lpstr>Summary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77</cp:revision>
  <dcterms:created xsi:type="dcterms:W3CDTF">2015-11-27T18:49:23Z</dcterms:created>
  <dcterms:modified xsi:type="dcterms:W3CDTF">2016-09-12T00:50:02Z</dcterms:modified>
</cp:coreProperties>
</file>