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0" r:id="rId2"/>
  </p:sldMasterIdLst>
  <p:sldIdLst>
    <p:sldId id="256" r:id="rId3"/>
    <p:sldId id="348" r:id="rId4"/>
    <p:sldId id="289" r:id="rId5"/>
    <p:sldId id="257" r:id="rId6"/>
    <p:sldId id="352" r:id="rId7"/>
    <p:sldId id="353" r:id="rId8"/>
    <p:sldId id="349" r:id="rId9"/>
    <p:sldId id="350" r:id="rId10"/>
    <p:sldId id="351" r:id="rId11"/>
    <p:sldId id="305" r:id="rId12"/>
    <p:sldId id="354" r:id="rId13"/>
    <p:sldId id="355" r:id="rId14"/>
    <p:sldId id="356" r:id="rId15"/>
    <p:sldId id="357" r:id="rId16"/>
    <p:sldId id="362" r:id="rId17"/>
    <p:sldId id="363" r:id="rId18"/>
    <p:sldId id="360" r:id="rId19"/>
    <p:sldId id="3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FFFFCC"/>
    <a:srgbClr val="FFFF99"/>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9" d="100"/>
          <a:sy n="89" d="100"/>
        </p:scale>
        <p:origin x="102" y="3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8169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150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1975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474999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14389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332075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647103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892802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4046072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1931281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78756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4810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2721687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3788732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val="400412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6069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754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84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7212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561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423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495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4881174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7763-14B1-4F96-BF8E-0A0C4F424A89}" type="datetimeFigureOut">
              <a:rPr lang="en-US" smtClean="0"/>
              <a:pPr/>
              <a:t>10/11/2016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AE3B-5496-46E8-A0D1-2E8814E66794}" type="slidenum">
              <a:rPr lang="en-US" smtClean="0"/>
              <a:pPr/>
              <a:t>‹#›</a:t>
            </a:fld>
            <a:endParaRPr lang="en-US"/>
          </a:p>
        </p:txBody>
      </p:sp>
    </p:spTree>
    <p:extLst>
      <p:ext uri="{BB962C8B-B14F-4D97-AF65-F5344CB8AC3E}">
        <p14:creationId xmlns:p14="http://schemas.microsoft.com/office/powerpoint/2010/main" val="407666388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Romans 2</a:t>
            </a:r>
          </a:p>
        </p:txBody>
      </p:sp>
      <p:sp>
        <p:nvSpPr>
          <p:cNvPr id="4" name="Bevel 3"/>
          <p:cNvSpPr/>
          <p:nvPr/>
        </p:nvSpPr>
        <p:spPr>
          <a:xfrm>
            <a:off x="776748" y="1524000"/>
            <a:ext cx="7605252" cy="1752600"/>
          </a:xfrm>
          <a:prstGeom prst="bevel">
            <a:avLst/>
          </a:prstGeom>
          <a:solidFill>
            <a:schemeClr val="tx1"/>
          </a:solidFill>
          <a:ln w="12700">
            <a:solidFill>
              <a:schemeClr val="accent6">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rPr>
              <a:t>The Judgment of God</a:t>
            </a:r>
          </a:p>
        </p:txBody>
      </p:sp>
    </p:spTree>
    <p:extLst>
      <p:ext uri="{BB962C8B-B14F-4D97-AF65-F5344CB8AC3E}">
        <p14:creationId xmlns:p14="http://schemas.microsoft.com/office/powerpoint/2010/main" val="131690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2:1: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everyone is chained to sins of ch.1</a:t>
            </a:r>
          </a:p>
          <a:p>
            <a:pPr marL="914400" lvl="1" indent="-457200">
              <a:spcAft>
                <a:spcPts val="1200"/>
              </a:spcAft>
              <a:buFont typeface="Arial" panose="020B0604020202020204" pitchFamily="34" charset="0"/>
              <a:buChar char="•"/>
            </a:pPr>
            <a:r>
              <a:rPr 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chemeClr val="accent2">
                    <a:lumMod val="7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Man</a:t>
            </a:r>
            <a:r>
              <a:rPr 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individualizes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(1)</a:t>
            </a:r>
          </a:p>
          <a:p>
            <a:pPr marL="914400" lvl="1" indent="-457200">
              <a:spcAft>
                <a:spcPts val="1200"/>
              </a:spcAft>
              <a:buFont typeface="Arial" panose="020B0604020202020204" pitchFamily="34" charset="0"/>
              <a:buChar char="•"/>
            </a:pPr>
            <a:r>
              <a:rPr 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chemeClr val="accent2">
                    <a:lumMod val="7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Every</a:t>
            </a:r>
            <a:r>
              <a:rPr lang="en-US" sz="3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universalizes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(9)</a:t>
            </a:r>
          </a:p>
          <a:p>
            <a:pPr lvl="1" indent="-457200">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1:32: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condemns man’s </a:t>
            </a:r>
            <a:r>
              <a:rPr lang="en-US" sz="3200" u="sng"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approval</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of sin</a:t>
            </a:r>
          </a:p>
          <a:p>
            <a:pPr lvl="1" indent="-457200">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2:1: </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condemns man’s </a:t>
            </a:r>
            <a:r>
              <a:rPr lang="en-US" sz="3200" u="sng" dirty="0">
                <a:solidFill>
                  <a:schemeClr val="accent2">
                    <a:lumMod val="5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condemnation</a:t>
            </a: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 of sin.   Why??</a:t>
            </a: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truth, 2</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456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14350" indent="-514350">
              <a:spcAft>
                <a:spcPts val="1200"/>
              </a:spcAft>
              <a:buAutoNum type="arabicPeriod"/>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Because of hypocrisy.  </a:t>
            </a:r>
          </a:p>
          <a:p>
            <a:pPr marL="914400" lvl="1"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Sinners condemn sinners, 2:17-24</a:t>
            </a:r>
          </a:p>
          <a:p>
            <a:pPr marL="914400" lvl="1"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Jews condemn Gentiles (Amen, ch.1)</a:t>
            </a:r>
          </a:p>
          <a:p>
            <a:pPr marL="914400" lvl="1"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‘You are no different; you do same’</a:t>
            </a:r>
          </a:p>
          <a:p>
            <a:pPr marL="1371600" lvl="2" indent="-457200">
              <a:spcAft>
                <a:spcPts val="1200"/>
              </a:spcAft>
              <a:buFont typeface="Wingdings" panose="05000000000000000000" pitchFamily="2" charset="2"/>
              <a:buChar char="§"/>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‘I don’t judge people; I approve everyone’</a:t>
            </a:r>
          </a:p>
          <a:p>
            <a:pPr marL="1371600" lvl="2" indent="-457200">
              <a:spcAft>
                <a:spcPts val="1200"/>
              </a:spcAft>
              <a:buFont typeface="Wingdings" panose="05000000000000000000" pitchFamily="2" charset="2"/>
              <a:buChar char="§"/>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This IS judging!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Mt.25</a:t>
            </a: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truth, 2</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563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14350" indent="-514350">
              <a:spcAft>
                <a:spcPts val="1200"/>
              </a:spcAft>
              <a:buAutoNum type="arabicPeriod"/>
            </a:pPr>
            <a:r>
              <a:rPr 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Because of hypocrisy.  </a:t>
            </a:r>
          </a:p>
          <a:p>
            <a:pPr marL="514350" indent="-514350">
              <a:spcAft>
                <a:spcPts val="1200"/>
              </a:spcAft>
              <a:buAutoNum type="arabicPeriod"/>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Because of blindness.</a:t>
            </a:r>
          </a:p>
          <a:p>
            <a:pPr marL="914400" lvl="1"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Condemn others = condemn self</a:t>
            </a:r>
          </a:p>
          <a:p>
            <a:pPr marL="914400" lvl="1"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Links to chapter 1</a:t>
            </a:r>
          </a:p>
          <a:p>
            <a:pPr lvl="2">
              <a:spcAft>
                <a:spcPts val="1200"/>
              </a:spcAft>
            </a:pPr>
            <a:r>
              <a:rPr lang="en-US" sz="2400" b="1"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Without excuse</a:t>
            </a:r>
            <a:r>
              <a:rPr 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1:20; 2:1</a:t>
            </a:r>
          </a:p>
          <a:p>
            <a:pPr lvl="2">
              <a:spcAft>
                <a:spcPts val="1200"/>
              </a:spcAft>
            </a:pPr>
            <a:r>
              <a:rPr lang="en-US" sz="2400" b="1" dirty="0">
                <a:solidFill>
                  <a:schemeClr val="tx1"/>
                </a:solidFill>
                <a:latin typeface="Verdana" panose="020B0604030504040204" pitchFamily="34" charset="0"/>
                <a:ea typeface="Verdana" panose="020B0604030504040204" pitchFamily="34" charset="0"/>
                <a:cs typeface="Verdana" panose="020B0604030504040204" pitchFamily="34" charset="0"/>
              </a:rPr>
              <a:t>2) </a:t>
            </a:r>
            <a:r>
              <a:rPr 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Practice</a:t>
            </a:r>
            <a:r>
              <a:rPr 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(do): 1:32; 2:1</a:t>
            </a:r>
          </a:p>
          <a:p>
            <a:pPr lvl="2">
              <a:spcAft>
                <a:spcPts val="1200"/>
              </a:spcAft>
            </a:pPr>
            <a:r>
              <a:rPr lang="en-US" sz="2400" b="1" dirty="0">
                <a:solidFill>
                  <a:schemeClr val="tx1"/>
                </a:solidFill>
                <a:latin typeface="Verdana" panose="020B0604030504040204" pitchFamily="34" charset="0"/>
                <a:ea typeface="Verdana" panose="020B0604030504040204" pitchFamily="34" charset="0"/>
                <a:cs typeface="Verdana" panose="020B0604030504040204" pitchFamily="34" charset="0"/>
              </a:rPr>
              <a:t>3)</a:t>
            </a:r>
            <a:r>
              <a:rPr 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Wrath</a:t>
            </a:r>
            <a:r>
              <a:rPr 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1:18; 2:5	</a:t>
            </a:r>
          </a:p>
          <a:p>
            <a:pPr marL="914400" lvl="1" indent="-457200">
              <a:spcAft>
                <a:spcPts val="1200"/>
              </a:spcAft>
              <a:buFont typeface="Wingdings" panose="05000000000000000000" pitchFamily="2" charset="2"/>
              <a:buChar char="§"/>
            </a:pP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truth, 2</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1622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‘Truth’: reality.  Facts (Jn.17:17).</a:t>
            </a: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Not that . . .</a:t>
            </a:r>
          </a:p>
          <a:p>
            <a:pPr marL="914400" lvl="1"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They did all sins of chap.1.</a:t>
            </a:r>
          </a:p>
          <a:p>
            <a:pPr marL="914400" lvl="1"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Their condemnation is limited to sins of chap.1.  ‘Such things’ (2:2)</a:t>
            </a:r>
          </a:p>
          <a:p>
            <a:pPr marL="914400" lvl="1" indent="-457200">
              <a:spcAft>
                <a:spcPts val="1200"/>
              </a:spcAft>
              <a:buFont typeface="Wingdings" panose="05000000000000000000" pitchFamily="2" charset="2"/>
              <a:buChar char="§"/>
            </a:pP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1.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truth, 2</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414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3-5: key words explain heart condition – </a:t>
            </a:r>
            <a:r>
              <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what the hearer . . .  </a:t>
            </a:r>
          </a:p>
          <a:p>
            <a:pPr marL="280988" lvl="1">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3: </a:t>
            </a:r>
            <a:r>
              <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supposes</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(thinks).</a:t>
            </a:r>
          </a:p>
          <a:p>
            <a:pPr marL="973138" lvl="1" indent="-692150">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4: </a:t>
            </a:r>
            <a:r>
              <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views lightly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(thinks down on).  Ec.8:11; 2 Pt.3:9. </a:t>
            </a:r>
          </a:p>
          <a:p>
            <a:pPr marL="1031875" lvl="1" indent="-750888">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5: </a:t>
            </a:r>
            <a:r>
              <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stores up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US" sz="3200" i="1" dirty="0">
                <a:solidFill>
                  <a:schemeClr val="tx1"/>
                </a:solidFill>
                <a:latin typeface="Verdana" panose="020B0604030504040204" pitchFamily="34" charset="0"/>
                <a:ea typeface="Verdana" panose="020B0604030504040204" pitchFamily="34" charset="0"/>
                <a:cs typeface="Verdana" panose="020B0604030504040204" pitchFamily="34" charset="0"/>
              </a:rPr>
              <a:t>thesaurus</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divine wrath.  </a:t>
            </a: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2.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heart, 5</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93956" y="4876800"/>
            <a:ext cx="3733800" cy="1295400"/>
          </a:xfrm>
          <a:prstGeom prst="rect">
            <a:avLst/>
          </a:prstGeom>
          <a:solidFill>
            <a:schemeClr val="accent2">
              <a:lumMod val="50000"/>
            </a:schemeClr>
          </a:solidFill>
          <a:ln w="317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Rejects treasure of God’s goodness</a:t>
            </a:r>
          </a:p>
        </p:txBody>
      </p:sp>
      <p:sp>
        <p:nvSpPr>
          <p:cNvPr id="9" name="Rectangle 8"/>
          <p:cNvSpPr/>
          <p:nvPr/>
        </p:nvSpPr>
        <p:spPr>
          <a:xfrm>
            <a:off x="4633452" y="4876800"/>
            <a:ext cx="3733800" cy="1295400"/>
          </a:xfrm>
          <a:prstGeom prst="rect">
            <a:avLst/>
          </a:prstGeom>
          <a:solidFill>
            <a:schemeClr val="accent2">
              <a:lumMod val="50000"/>
            </a:schemeClr>
          </a:solidFill>
          <a:ln w="3175">
            <a:solidFill>
              <a:srgbClr val="00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Receives treasure of His wrath</a:t>
            </a:r>
          </a:p>
        </p:txBody>
      </p:sp>
    </p:spTree>
    <p:extLst>
      <p:ext uri="{BB962C8B-B14F-4D97-AF65-F5344CB8AC3E}">
        <p14:creationId xmlns:p14="http://schemas.microsoft.com/office/powerpoint/2010/main" val="214863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At Judgment bar of God, the question is not whether we are Jew or Gentile, but – </a:t>
            </a: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1. </a:t>
            </a:r>
            <a:r>
              <a:rPr lang="en-US" sz="32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Have we obeyed the truth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(6-11)?</a:t>
            </a:r>
          </a:p>
          <a:p>
            <a:pPr>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  God’s equitable judgment, 6</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B  Life for those who do good, 7</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C  Wrath for evil doers, 8</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C’ Wrath for evil doers, 9</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B’ Glory for those who do good, 10</a:t>
            </a:r>
          </a:p>
          <a:p>
            <a:pPr defTabSz="574675">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 God’s impartiality, 11</a:t>
            </a:r>
          </a:p>
          <a:p>
            <a:pPr>
              <a:spcAft>
                <a:spcPts val="1200"/>
              </a:spcAft>
            </a:pP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3.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our works, 6</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40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At Judgment bar of God, the question is not whether we are Jew or Gentile, but – </a:t>
            </a: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1. </a:t>
            </a:r>
            <a:r>
              <a:rPr lang="en-US" sz="3200"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Have we obeyed the truth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(6-11)?</a:t>
            </a:r>
          </a:p>
          <a:p>
            <a:pPr>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highlight>
                  <a:srgbClr val="00FF00"/>
                </a:highlight>
                <a:latin typeface="Verdana" panose="020B0604030504040204" pitchFamily="34" charset="0"/>
                <a:ea typeface="Verdana" panose="020B0604030504040204" pitchFamily="34" charset="0"/>
                <a:cs typeface="Verdana" panose="020B0604030504040204" pitchFamily="34" charset="0"/>
              </a:rPr>
              <a:t>A  God’s equitable judgment, 6</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highlight>
                  <a:srgbClr val="00FFFF"/>
                </a:highlight>
                <a:latin typeface="Verdana" panose="020B0604030504040204" pitchFamily="34" charset="0"/>
                <a:ea typeface="Verdana" panose="020B0604030504040204" pitchFamily="34" charset="0"/>
                <a:cs typeface="Verdana" panose="020B0604030504040204" pitchFamily="34" charset="0"/>
              </a:rPr>
              <a:t>B  Life for those who do good, 7</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highlight>
                  <a:srgbClr val="FF00FF"/>
                </a:highlight>
                <a:latin typeface="Verdana" panose="020B0604030504040204" pitchFamily="34" charset="0"/>
                <a:ea typeface="Verdana" panose="020B0604030504040204" pitchFamily="34" charset="0"/>
                <a:cs typeface="Verdana" panose="020B0604030504040204" pitchFamily="34" charset="0"/>
              </a:rPr>
              <a:t>C  Wrath for evil doers, 8</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highlight>
                  <a:srgbClr val="FF00FF"/>
                </a:highlight>
                <a:latin typeface="Verdana" panose="020B0604030504040204" pitchFamily="34" charset="0"/>
                <a:ea typeface="Verdana" panose="020B0604030504040204" pitchFamily="34" charset="0"/>
                <a:cs typeface="Verdana" panose="020B0604030504040204" pitchFamily="34" charset="0"/>
              </a:rPr>
              <a:t>C’ Wrath for evil doers, 9</a:t>
            </a:r>
          </a:p>
          <a:p>
            <a:pPr defTabSz="574675">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highlight>
                  <a:srgbClr val="00FFFF"/>
                </a:highlight>
                <a:latin typeface="Verdana" panose="020B0604030504040204" pitchFamily="34" charset="0"/>
                <a:ea typeface="Verdana" panose="020B0604030504040204" pitchFamily="34" charset="0"/>
                <a:cs typeface="Verdana" panose="020B0604030504040204" pitchFamily="34" charset="0"/>
              </a:rPr>
              <a:t>B’ Glory for those who do good, 10</a:t>
            </a:r>
          </a:p>
          <a:p>
            <a:pPr defTabSz="574675">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highlight>
                  <a:srgbClr val="00FF00"/>
                </a:highlight>
                <a:latin typeface="Verdana" panose="020B0604030504040204" pitchFamily="34" charset="0"/>
                <a:ea typeface="Verdana" panose="020B0604030504040204" pitchFamily="34" charset="0"/>
                <a:cs typeface="Verdana" panose="020B0604030504040204" pitchFamily="34" charset="0"/>
              </a:rPr>
              <a:t>A’ God’s impartiality, 11</a:t>
            </a:r>
          </a:p>
          <a:p>
            <a:pPr>
              <a:spcAft>
                <a:spcPts val="1200"/>
              </a:spcAft>
            </a:pP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3.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our works, 6</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5945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At Judgment bar of God, the question is not whether we are Jew or Gentile, but – </a:t>
            </a: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1. Have we obeyed the truth (6-11)?</a:t>
            </a: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2. Is God impartial, 11?</a:t>
            </a:r>
          </a:p>
          <a:p>
            <a:pPr marL="1371600" lvl="2"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‘Justice is blind’</a:t>
            </a:r>
          </a:p>
          <a:p>
            <a:pPr marL="1371600" lvl="2" indent="-457200">
              <a:spcAft>
                <a:spcPts val="1200"/>
              </a:spcAft>
              <a:buFont typeface="Wingdings" panose="05000000000000000000" pitchFamily="2" charset="2"/>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Considers facts, not persons.  </a:t>
            </a:r>
            <a:b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Acts 24:25</a:t>
            </a:r>
          </a:p>
          <a:p>
            <a:pPr>
              <a:spcAft>
                <a:spcPts val="1200"/>
              </a:spcAft>
            </a:pP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3.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our works, 6</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626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274638"/>
            <a:ext cx="8229600" cy="1143000"/>
          </a:xfrm>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idx="4294967295"/>
          </p:nvPr>
        </p:nvSpPr>
        <p:spPr>
          <a:xfrm>
            <a:off x="0" y="1600200"/>
            <a:ext cx="8229600" cy="4525963"/>
          </a:xfrm>
        </p:spPr>
        <p:txBody>
          <a:bodyPr/>
          <a:lstStyle/>
          <a:p>
            <a:endParaRPr lang="en-US" dirty="0"/>
          </a:p>
          <a:p>
            <a:endParaRPr lang="en-US" dirty="0">
              <a:solidFill>
                <a:srgbClr val="800000"/>
              </a:solidFill>
            </a:endParaRPr>
          </a:p>
        </p:txBody>
      </p:sp>
      <p:sp>
        <p:nvSpPr>
          <p:cNvPr id="8" name="Rectangle 7"/>
          <p:cNvSpPr/>
          <p:nvPr/>
        </p:nvSpPr>
        <p:spPr>
          <a:xfrm>
            <a:off x="205248" y="1204452"/>
            <a:ext cx="8763000" cy="542494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Each judged by law he lives under,</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12, 16</a:t>
            </a:r>
          </a:p>
          <a:p>
            <a:pPr>
              <a:spcAft>
                <a:spcPts val="1200"/>
              </a:spcAft>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According to gospel . . . </a:t>
            </a:r>
          </a:p>
          <a:p>
            <a:pPr defTabSz="457200">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Judgment is coming</a:t>
            </a:r>
          </a:p>
          <a:p>
            <a:pPr defTabSz="428625">
              <a:spcAft>
                <a:spcPts val="12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2.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Judgment is coming by Jesus 					   Christ, Jn.12:48</a:t>
            </a:r>
          </a:p>
          <a:p>
            <a:pPr defTabSz="485775">
              <a:spcAft>
                <a:spcPts val="1200"/>
              </a:spcAft>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Gospel is not bad news that makes people lost, but good news that saves</a:t>
            </a:r>
          </a:p>
          <a:p>
            <a:pPr defTabSz="485775">
              <a:spcAft>
                <a:spcPts val="1200"/>
              </a:spcAft>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People are lost because they sin</a:t>
            </a:r>
          </a:p>
          <a:p>
            <a:pPr>
              <a:spcAft>
                <a:spcPts val="1200"/>
              </a:spcAft>
            </a:pPr>
            <a:endPar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99104" y="156654"/>
            <a:ext cx="8763000" cy="1020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rPr>
              <a:t>4. </a:t>
            </a:r>
            <a:r>
              <a:rPr lang="en-US" sz="3600" dirty="0">
                <a:solidFill>
                  <a:schemeClr val="tx1"/>
                </a:solidFill>
                <a:latin typeface="Verdana" panose="020B0604030504040204" pitchFamily="34" charset="0"/>
                <a:ea typeface="Verdana" panose="020B0604030504040204" pitchFamily="34" charset="0"/>
                <a:cs typeface="Verdana" panose="020B0604030504040204" pitchFamily="34" charset="0"/>
              </a:rPr>
              <a:t>In accordance with gospel, 16</a:t>
            </a:r>
          </a:p>
        </p:txBody>
      </p:sp>
      <p:sp>
        <p:nvSpPr>
          <p:cNvPr id="5" name="Rectangle 4"/>
          <p:cNvSpPr/>
          <p:nvPr/>
        </p:nvSpPr>
        <p:spPr>
          <a:xfrm>
            <a:off x="199104" y="1177416"/>
            <a:ext cx="8763000" cy="5451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845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Verdana" panose="020B0604030504040204" pitchFamily="34" charset="0"/>
                <a:ea typeface="Verdana" panose="020B0604030504040204" pitchFamily="34" charset="0"/>
                <a:cs typeface="Verdana" panose="020B0604030504040204" pitchFamily="34" charset="0"/>
              </a:rPr>
              <a:t>‘The judgment of God’:</a:t>
            </a:r>
            <a:br>
              <a:rPr lang="en-US" sz="3600" dirty="0">
                <a:latin typeface="Verdana" panose="020B0604030504040204" pitchFamily="34" charset="0"/>
                <a:ea typeface="Verdana" panose="020B0604030504040204" pitchFamily="34" charset="0"/>
                <a:cs typeface="Verdana" panose="020B0604030504040204" pitchFamily="34" charset="0"/>
              </a:rPr>
            </a:br>
            <a:r>
              <a:rPr lang="en-US" sz="3400" dirty="0">
                <a:latin typeface="Verdana" panose="020B0604030504040204" pitchFamily="34" charset="0"/>
                <a:ea typeface="Verdana" panose="020B0604030504040204" pitchFamily="34" charset="0"/>
                <a:cs typeface="Verdana" panose="020B0604030504040204" pitchFamily="34" charset="0"/>
              </a:rPr>
              <a:t>Romans 2:2-3 (5)</a:t>
            </a:r>
          </a:p>
        </p:txBody>
      </p:sp>
      <p:sp>
        <p:nvSpPr>
          <p:cNvPr id="3" name="Subtitle 2"/>
          <p:cNvSpPr>
            <a:spLocks noGrp="1"/>
          </p:cNvSpPr>
          <p:nvPr>
            <p:ph idx="1"/>
          </p:nvPr>
        </p:nvSpPr>
        <p:spPr/>
        <p:txBody>
          <a:bodyPr>
            <a:normAutofit/>
          </a:bodyPr>
          <a:lstStyle/>
          <a:p>
            <a:pPr>
              <a:spcAft>
                <a:spcPts val="600"/>
              </a:spcAft>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The judgment:</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 God’s decision, either favorable or unfavorable</a:t>
            </a:r>
          </a:p>
          <a:p>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Of God: </a:t>
            </a:r>
            <a:r>
              <a:rPr lang="en-US" dirty="0">
                <a:latin typeface="Verdana" panose="020B0604030504040204" pitchFamily="34" charset="0"/>
                <a:ea typeface="Verdana" panose="020B0604030504040204" pitchFamily="34" charset="0"/>
                <a:cs typeface="Verdana" panose="020B0604030504040204" pitchFamily="34" charset="0"/>
              </a:rPr>
              <a:t>14:10, Christ</a:t>
            </a:r>
          </a:p>
          <a:p>
            <a:pPr lvl="1"/>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Pilate, Jn.19:13, derived (12)</a:t>
            </a:r>
          </a:p>
          <a:p>
            <a:pPr lvl="1"/>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Romans 2:16: Son…Father</a:t>
            </a:r>
          </a:p>
        </p:txBody>
      </p:sp>
    </p:spTree>
    <p:extLst>
      <p:ext uri="{BB962C8B-B14F-4D97-AF65-F5344CB8AC3E}">
        <p14:creationId xmlns:p14="http://schemas.microsoft.com/office/powerpoint/2010/main" val="378288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ounded Rectangle 3"/>
          <p:cNvSpPr/>
          <p:nvPr/>
        </p:nvSpPr>
        <p:spPr>
          <a:xfrm>
            <a:off x="1143000" y="609600"/>
            <a:ext cx="6858000" cy="1371600"/>
          </a:xfrm>
          <a:prstGeom prst="roundRect">
            <a:avLst/>
          </a:prstGeo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a:t>
            </a:r>
            <a:r>
              <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Some Think</a:t>
            </a:r>
            <a:b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They Can Escape</a:t>
            </a:r>
            <a:endPar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058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3600" dirty="0">
                <a:latin typeface="Verdana" panose="020B0604030504040204" pitchFamily="34" charset="0"/>
                <a:ea typeface="Verdana" panose="020B0604030504040204" pitchFamily="34" charset="0"/>
                <a:cs typeface="Verdana" panose="020B0604030504040204" pitchFamily="34" charset="0"/>
              </a:rPr>
              <a:t>‘Escape’</a:t>
            </a:r>
          </a:p>
        </p:txBody>
      </p:sp>
      <p:sp>
        <p:nvSpPr>
          <p:cNvPr id="3" name="Content Placeholder 2"/>
          <p:cNvSpPr>
            <a:spLocks noGrp="1"/>
          </p:cNvSpPr>
          <p:nvPr>
            <p:ph idx="1"/>
          </p:nvPr>
        </p:nvSpPr>
        <p:spPr>
          <a:xfrm>
            <a:off x="457200" y="838200"/>
            <a:ext cx="8229600" cy="5638800"/>
          </a:xfrm>
        </p:spPr>
        <p:txBody>
          <a:bodyPr>
            <a:normAutofit/>
          </a:bodyPr>
          <a:lstStyle/>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Acts 16:27, </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prisoners</a:t>
            </a:r>
          </a:p>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2 Co.11:33,</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Paul	</a:t>
            </a:r>
          </a:p>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Ro.2:3,</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sinners</a:t>
            </a:r>
            <a:endParaRPr lang="en-US" sz="3400" dirty="0">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457200" y="3124200"/>
            <a:ext cx="8229600" cy="2286000"/>
          </a:xfrm>
          <a:prstGeom prst="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a:t>For when they say, “Peace and safety!” then sudden destruction comes upon them, as labor pains upon a pregnant woman.  And they shall not escape </a:t>
            </a:r>
            <a:r>
              <a:rPr lang="en-US" sz="3200" dirty="0"/>
              <a:t>– 1 Th.5:3</a:t>
            </a:r>
            <a:endParaRPr lang="en-US" dirty="0"/>
          </a:p>
        </p:txBody>
      </p:sp>
      <p:sp>
        <p:nvSpPr>
          <p:cNvPr id="5" name="Rectangle 4"/>
          <p:cNvSpPr/>
          <p:nvPr/>
        </p:nvSpPr>
        <p:spPr>
          <a:xfrm>
            <a:off x="480662" y="4836795"/>
            <a:ext cx="3810000" cy="461010"/>
          </a:xfrm>
          <a:prstGeom prst="rect">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19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3600" dirty="0">
                <a:latin typeface="Verdana" panose="020B0604030504040204" pitchFamily="34" charset="0"/>
                <a:ea typeface="Verdana" panose="020B0604030504040204" pitchFamily="34" charset="0"/>
                <a:cs typeface="Verdana" panose="020B0604030504040204" pitchFamily="34" charset="0"/>
              </a:rPr>
              <a:t>‘Escape’</a:t>
            </a:r>
          </a:p>
        </p:txBody>
      </p:sp>
      <p:sp>
        <p:nvSpPr>
          <p:cNvPr id="3" name="Content Placeholder 2"/>
          <p:cNvSpPr>
            <a:spLocks noGrp="1"/>
          </p:cNvSpPr>
          <p:nvPr>
            <p:ph idx="1"/>
          </p:nvPr>
        </p:nvSpPr>
        <p:spPr>
          <a:xfrm>
            <a:off x="457200" y="838200"/>
            <a:ext cx="8229600" cy="5638800"/>
          </a:xfrm>
        </p:spPr>
        <p:txBody>
          <a:bodyPr>
            <a:normAutofit/>
          </a:bodyPr>
          <a:lstStyle/>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Acts 16:27, </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prisoners</a:t>
            </a:r>
          </a:p>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2 Co.11:33,</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Paul	</a:t>
            </a:r>
          </a:p>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Ro.2:3,</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sinners</a:t>
            </a:r>
            <a:endParaRPr lang="en-US" sz="3400" dirty="0">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457200" y="3124200"/>
            <a:ext cx="8229600" cy="2286000"/>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a:t>…how shall we escape if we neglect so great a salvation, which at the first began to be spoken by the Lord, and was confirmed to us by those who heard Him – Hb.2:3</a:t>
            </a:r>
          </a:p>
        </p:txBody>
      </p:sp>
      <p:sp>
        <p:nvSpPr>
          <p:cNvPr id="5" name="Rectangle 4"/>
          <p:cNvSpPr/>
          <p:nvPr/>
        </p:nvSpPr>
        <p:spPr>
          <a:xfrm>
            <a:off x="567816" y="3268488"/>
            <a:ext cx="3886200" cy="502920"/>
          </a:xfrm>
          <a:prstGeom prst="rect">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48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rmAutofit/>
          </a:bodyPr>
          <a:lstStyle/>
          <a:p>
            <a:pPr algn="ctr"/>
            <a:r>
              <a:rPr lang="en-US" sz="3600" dirty="0">
                <a:latin typeface="Verdana" panose="020B0604030504040204" pitchFamily="34" charset="0"/>
                <a:ea typeface="Verdana" panose="020B0604030504040204" pitchFamily="34" charset="0"/>
                <a:cs typeface="Verdana" panose="020B0604030504040204" pitchFamily="34" charset="0"/>
              </a:rPr>
              <a:t>‘Escape’</a:t>
            </a:r>
          </a:p>
        </p:txBody>
      </p:sp>
      <p:sp>
        <p:nvSpPr>
          <p:cNvPr id="3" name="Content Placeholder 2"/>
          <p:cNvSpPr>
            <a:spLocks noGrp="1"/>
          </p:cNvSpPr>
          <p:nvPr>
            <p:ph idx="1"/>
          </p:nvPr>
        </p:nvSpPr>
        <p:spPr>
          <a:xfrm>
            <a:off x="457200" y="838200"/>
            <a:ext cx="8229600" cy="5638800"/>
          </a:xfrm>
        </p:spPr>
        <p:txBody>
          <a:bodyPr>
            <a:normAutofit/>
          </a:bodyPr>
          <a:lstStyle/>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Acts 16:27, </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prisoners</a:t>
            </a:r>
          </a:p>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2 Co.11:33,</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Paul	</a:t>
            </a:r>
          </a:p>
          <a:p>
            <a:pPr marL="457200" indent="-457200">
              <a:spcBef>
                <a:spcPts val="0"/>
              </a:spcBef>
              <a:spcAft>
                <a:spcPts val="1200"/>
              </a:spcAft>
              <a:buFont typeface="Courier New" panose="02070309020205020404" pitchFamily="49" charset="0"/>
              <a:buChar char="o"/>
            </a:pPr>
            <a:r>
              <a:rPr lang="en-US" sz="3400" dirty="0">
                <a:latin typeface="Verdana" panose="020B0604030504040204" pitchFamily="34" charset="0"/>
                <a:ea typeface="Verdana" panose="020B0604030504040204" pitchFamily="34" charset="0"/>
                <a:cs typeface="Verdana" panose="020B0604030504040204" pitchFamily="34" charset="0"/>
              </a:rPr>
              <a:t>Ro.2:3,</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sinners</a:t>
            </a:r>
            <a:endParaRPr lang="en-US" sz="3400" dirty="0">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600"/>
              </a:spcAft>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457200" y="3124200"/>
            <a:ext cx="8229600" cy="2667000"/>
          </a:xfrm>
          <a:prstGeom prst="rect">
            <a:avLst/>
          </a:prstGeom>
          <a:solidFill>
            <a:srgbClr val="00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a:t>See that you do not refuse Him who speaks. For if they did not escape who refused Him who spoke on earth, much more shall we not escape if we turn away from Him who speaks from heaven – Hb.12:25</a:t>
            </a:r>
          </a:p>
        </p:txBody>
      </p:sp>
      <p:sp>
        <p:nvSpPr>
          <p:cNvPr id="5" name="Rectangle 4"/>
          <p:cNvSpPr/>
          <p:nvPr/>
        </p:nvSpPr>
        <p:spPr>
          <a:xfrm>
            <a:off x="4191000" y="4232052"/>
            <a:ext cx="4267200" cy="502920"/>
          </a:xfrm>
          <a:prstGeom prst="rect">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1112" y="4754880"/>
            <a:ext cx="1292940" cy="502920"/>
          </a:xfrm>
          <a:prstGeom prst="rect">
            <a:avLst/>
          </a:prstGeom>
          <a:solidFill>
            <a:srgbClr val="FFFF00">
              <a:alpha val="31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514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Autofit/>
          </a:bodyPr>
          <a:lstStyle/>
          <a:p>
            <a:pPr algn="ct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How </a:t>
            </a:r>
            <a:r>
              <a:rPr lang="en-US" sz="3400" i="1"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could</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someone ‘escape’ Judgment of God?</a:t>
            </a:r>
          </a:p>
        </p:txBody>
      </p:sp>
      <p:sp>
        <p:nvSpPr>
          <p:cNvPr id="3" name="Content Placeholder 2"/>
          <p:cNvSpPr>
            <a:spLocks noGrp="1"/>
          </p:cNvSpPr>
          <p:nvPr>
            <p:ph idx="1"/>
          </p:nvPr>
        </p:nvSpPr>
        <p:spPr>
          <a:xfrm>
            <a:off x="457200" y="1219200"/>
            <a:ext cx="8229600" cy="5334000"/>
          </a:xfrm>
        </p:spPr>
        <p:txBody>
          <a:bodyPr>
            <a:normAutofit/>
          </a:bodyPr>
          <a:lstStyle/>
          <a:p>
            <a:pPr marL="0" indent="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  1.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Rise against His power.</a:t>
            </a:r>
            <a:r>
              <a:rPr lang="en-US" dirty="0">
                <a:latin typeface="Verdana" panose="020B0604030504040204" pitchFamily="34" charset="0"/>
                <a:ea typeface="Verdana" panose="020B0604030504040204" pitchFamily="34" charset="0"/>
                <a:cs typeface="Verdana" panose="020B0604030504040204" pitchFamily="34" charset="0"/>
              </a:rPr>
              <a:t>   Ex.5</a:t>
            </a:r>
          </a:p>
          <a:p>
            <a:pPr marL="0" indent="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  2.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Death of Judge.   </a:t>
            </a:r>
            <a:r>
              <a:rPr lang="en-US" dirty="0">
                <a:latin typeface="Verdana" panose="020B0604030504040204" pitchFamily="34" charset="0"/>
                <a:ea typeface="Verdana" panose="020B0604030504040204" pitchFamily="34" charset="0"/>
                <a:cs typeface="Verdana" panose="020B0604030504040204" pitchFamily="34" charset="0"/>
              </a:rPr>
              <a:t>Ex.17</a:t>
            </a:r>
          </a:p>
          <a:p>
            <a:pPr marL="0" indent="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  3.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Keep violations secret.  </a:t>
            </a:r>
            <a:r>
              <a:rPr lang="en-US" dirty="0">
                <a:latin typeface="Verdana" panose="020B0604030504040204" pitchFamily="34" charset="0"/>
                <a:ea typeface="Verdana" panose="020B0604030504040204" pitchFamily="34" charset="0"/>
                <a:cs typeface="Verdana" panose="020B0604030504040204" pitchFamily="34" charset="0"/>
              </a:rPr>
              <a:t>2 Sm.12</a:t>
            </a:r>
          </a:p>
          <a:p>
            <a:pPr marL="0" indent="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  4.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Amnesty.  </a:t>
            </a:r>
            <a:r>
              <a:rPr lang="en-US" dirty="0">
                <a:latin typeface="Verdana" panose="020B0604030504040204" pitchFamily="34" charset="0"/>
                <a:ea typeface="Verdana" panose="020B0604030504040204" pitchFamily="34" charset="0"/>
                <a:cs typeface="Verdana" panose="020B0604030504040204" pitchFamily="34" charset="0"/>
              </a:rPr>
              <a:t>Ps.10:13; Hb.4:13</a:t>
            </a:r>
          </a:p>
          <a:p>
            <a:pPr marL="0" indent="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  5.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Flee jurisdiction of court.  </a:t>
            </a:r>
            <a:r>
              <a:rPr lang="en-US" dirty="0">
                <a:latin typeface="Verdana" panose="020B0604030504040204" pitchFamily="34" charset="0"/>
                <a:ea typeface="Verdana" panose="020B0604030504040204" pitchFamily="34" charset="0"/>
                <a:cs typeface="Verdana" panose="020B0604030504040204" pitchFamily="34" charset="0"/>
              </a:rPr>
              <a:t>Ps.139</a:t>
            </a:r>
          </a:p>
          <a:p>
            <a:pPr marL="0" indent="0">
              <a:spcBef>
                <a:spcPts val="0"/>
              </a:spcBef>
              <a:spcAft>
                <a:spcPts val="12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  6.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Statute of limitations.   </a:t>
            </a:r>
            <a:r>
              <a:rPr lang="en-US" dirty="0">
                <a:latin typeface="Verdana" panose="020B0604030504040204" pitchFamily="34" charset="0"/>
                <a:ea typeface="Verdana" panose="020B0604030504040204" pitchFamily="34" charset="0"/>
                <a:cs typeface="Verdana" panose="020B0604030504040204" pitchFamily="34" charset="0"/>
              </a:rPr>
              <a:t>Ec.1-12</a:t>
            </a:r>
          </a:p>
          <a:p>
            <a:pPr marL="514350" indent="-514350">
              <a:spcBef>
                <a:spcPts val="0"/>
              </a:spcBef>
              <a:spcAft>
                <a:spcPts val="1200"/>
              </a:spcAft>
              <a:buAutoNum type="arabicPeriod"/>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3962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4D4D4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4D4D4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4D4D4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4D4D4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4D4D4D"/>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14400"/>
          </a:xfrm>
        </p:spPr>
        <p:txBody>
          <a:bodyPr>
            <a:noAutofit/>
          </a:bodyPr>
          <a:lstStyle/>
          <a:p>
            <a:pPr algn="ct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How </a:t>
            </a:r>
            <a:r>
              <a:rPr lang="en-US" sz="3400" i="1"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could</a:t>
            </a:r>
            <a:r>
              <a:rPr lang="en-US" sz="3400" dirty="0">
                <a:solidFill>
                  <a:srgbClr val="000066"/>
                </a:solidFill>
                <a:latin typeface="Verdana" panose="020B0604030504040204" pitchFamily="34" charset="0"/>
                <a:ea typeface="Verdana" panose="020B0604030504040204" pitchFamily="34" charset="0"/>
                <a:cs typeface="Verdana" panose="020B0604030504040204" pitchFamily="34" charset="0"/>
              </a:rPr>
              <a:t> someone ‘escape’ Judgment of God?</a:t>
            </a:r>
          </a:p>
        </p:txBody>
      </p:sp>
      <p:sp>
        <p:nvSpPr>
          <p:cNvPr id="3" name="Content Placeholder 2"/>
          <p:cNvSpPr>
            <a:spLocks noGrp="1"/>
          </p:cNvSpPr>
          <p:nvPr>
            <p:ph idx="1"/>
          </p:nvPr>
        </p:nvSpPr>
        <p:spPr>
          <a:xfrm>
            <a:off x="457200" y="1219200"/>
            <a:ext cx="8229600" cy="5334000"/>
          </a:xfrm>
        </p:spPr>
        <p:txBody>
          <a:bodyPr>
            <a:normAutofit/>
          </a:bodyPr>
          <a:lstStyle/>
          <a:p>
            <a:pPr marL="693738" indent="-45720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7.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Favoritism.   </a:t>
            </a:r>
            <a:r>
              <a:rPr lang="en-US" dirty="0">
                <a:latin typeface="Verdana" panose="020B0604030504040204" pitchFamily="34" charset="0"/>
                <a:ea typeface="Verdana" panose="020B0604030504040204" pitchFamily="34" charset="0"/>
                <a:cs typeface="Verdana" panose="020B0604030504040204" pitchFamily="34" charset="0"/>
              </a:rPr>
              <a:t>Jonah</a:t>
            </a:r>
          </a:p>
          <a:p>
            <a:pPr marL="693738" indent="-45720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8.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Balance scales (curve).  </a:t>
            </a:r>
            <a:r>
              <a:rPr lang="en-US" dirty="0">
                <a:latin typeface="Verdana" panose="020B0604030504040204" pitchFamily="34" charset="0"/>
                <a:ea typeface="Verdana" panose="020B0604030504040204" pitchFamily="34" charset="0"/>
                <a:cs typeface="Verdana" panose="020B0604030504040204" pitchFamily="34" charset="0"/>
              </a:rPr>
              <a:t>Ac.8</a:t>
            </a:r>
          </a:p>
          <a:p>
            <a:pPr marL="693738" indent="-457200">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9.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Plead ignorance.  </a:t>
            </a:r>
            <a:r>
              <a:rPr lang="en-US" dirty="0">
                <a:latin typeface="Verdana" panose="020B0604030504040204" pitchFamily="34" charset="0"/>
                <a:ea typeface="Verdana" panose="020B0604030504040204" pitchFamily="34" charset="0"/>
                <a:cs typeface="Verdana" panose="020B0604030504040204" pitchFamily="34" charset="0"/>
              </a:rPr>
              <a:t>Ac.17:30</a:t>
            </a:r>
          </a:p>
          <a:p>
            <a:pPr marL="633413" indent="-633413">
              <a:spcBef>
                <a:spcPts val="0"/>
              </a:spcBef>
              <a:spcAft>
                <a:spcPts val="15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10.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Process of jurisdiction breaks down.  </a:t>
            </a:r>
            <a:r>
              <a:rPr lang="en-US" dirty="0">
                <a:latin typeface="Verdana" panose="020B0604030504040204" pitchFamily="34" charset="0"/>
                <a:ea typeface="Verdana" panose="020B0604030504040204" pitchFamily="34" charset="0"/>
                <a:cs typeface="Verdana" panose="020B0604030504040204" pitchFamily="34" charset="0"/>
              </a:rPr>
              <a:t>Ac.17:31</a:t>
            </a:r>
          </a:p>
          <a:p>
            <a:pPr marL="0" indent="0">
              <a:spcBef>
                <a:spcPts val="0"/>
              </a:spcBef>
              <a:spcAft>
                <a:spcPts val="1200"/>
              </a:spcAft>
              <a:buNone/>
            </a:pPr>
            <a:r>
              <a:rPr lang="en-US" sz="2400" b="1" dirty="0">
                <a:solidFill>
                  <a:srgbClr val="800000"/>
                </a:solidFill>
                <a:latin typeface="Verdana" panose="020B0604030504040204" pitchFamily="34" charset="0"/>
                <a:ea typeface="Verdana" panose="020B0604030504040204" pitchFamily="34" charset="0"/>
                <a:cs typeface="Verdana" panose="020B0604030504040204" pitchFamily="34" charset="0"/>
              </a:rPr>
              <a:t>11. </a:t>
            </a:r>
            <a:r>
              <a:rPr lang="en-US"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Bribe.  </a:t>
            </a:r>
            <a:r>
              <a:rPr lang="en-US" dirty="0">
                <a:latin typeface="Verdana" panose="020B0604030504040204" pitchFamily="34" charset="0"/>
                <a:ea typeface="Verdana" panose="020B0604030504040204" pitchFamily="34" charset="0"/>
                <a:cs typeface="Verdana" panose="020B0604030504040204" pitchFamily="34" charset="0"/>
              </a:rPr>
              <a:t>Acts 24:24-25</a:t>
            </a:r>
          </a:p>
          <a:p>
            <a:pPr marL="0" indent="0">
              <a:spcBef>
                <a:spcPts val="0"/>
              </a:spcBef>
              <a:spcAft>
                <a:spcPts val="12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514350" indent="-514350">
              <a:spcBef>
                <a:spcPts val="0"/>
              </a:spcBef>
              <a:spcAft>
                <a:spcPts val="1200"/>
              </a:spcAft>
              <a:buAutoNum type="arabicPeriod"/>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0392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4D4D4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4D4D4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4D4D4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4D4D4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ounded Rectangle 3"/>
          <p:cNvSpPr/>
          <p:nvPr/>
        </p:nvSpPr>
        <p:spPr>
          <a:xfrm>
            <a:off x="1143000" y="609600"/>
            <a:ext cx="6858000" cy="533400"/>
          </a:xfrm>
          <a:prstGeom prst="roundRect">
            <a:avLst/>
          </a:prstGeo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Verdana" panose="020B0604030504040204" pitchFamily="34" charset="0"/>
                <a:ea typeface="Verdana" panose="020B0604030504040204" pitchFamily="34" charset="0"/>
                <a:cs typeface="Verdana" panose="020B0604030504040204" pitchFamily="34" charset="0"/>
              </a:rPr>
              <a:t>I.  Some Think They Can Escape</a:t>
            </a:r>
          </a:p>
        </p:txBody>
      </p:sp>
      <p:sp>
        <p:nvSpPr>
          <p:cNvPr id="3" name="Rounded Rectangle 3"/>
          <p:cNvSpPr/>
          <p:nvPr/>
        </p:nvSpPr>
        <p:spPr>
          <a:xfrm>
            <a:off x="1143000" y="1295400"/>
            <a:ext cx="6858000" cy="1371600"/>
          </a:xfrm>
          <a:prstGeom prst="roundRect">
            <a:avLst/>
          </a:prstGeo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a:t>
            </a:r>
            <a:r>
              <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Standard</a:t>
            </a:r>
            <a:b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US" sz="36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Of Judgment</a:t>
            </a:r>
            <a:endParaRPr lang="en-US" sz="320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6957807"/>
      </p:ext>
    </p:extLst>
  </p:cSld>
  <p:clrMapOvr>
    <a:masterClrMapping/>
  </p:clrMapOvr>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2214</TotalTime>
  <Words>742</Words>
  <Application>Microsoft Office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Courier New</vt:lpstr>
      <vt:lpstr>Verdana</vt:lpstr>
      <vt:lpstr>Wingdings</vt:lpstr>
      <vt:lpstr>4_Default Design</vt:lpstr>
      <vt:lpstr>Office Theme</vt:lpstr>
      <vt:lpstr>PowerPoint Presentation</vt:lpstr>
      <vt:lpstr>‘The judgment of God’: Romans 2:2-3 (5)</vt:lpstr>
      <vt:lpstr>PowerPoint Presentation</vt:lpstr>
      <vt:lpstr>‘Escape’</vt:lpstr>
      <vt:lpstr>‘Escape’</vt:lpstr>
      <vt:lpstr>‘Escape’</vt:lpstr>
      <vt:lpstr>How could someone ‘escape’ Judgment of God?</vt:lpstr>
      <vt:lpstr>How could someone ‘escape’ Judgment of God?</vt:lpstr>
      <vt:lpstr>PowerPoint Presentation</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That Changed Lives</dc:title>
  <dc:creator>Owner</dc:creator>
  <cp:lastModifiedBy>tchtcj@gmail.com</cp:lastModifiedBy>
  <cp:revision>265</cp:revision>
  <dcterms:created xsi:type="dcterms:W3CDTF">2015-11-27T18:49:23Z</dcterms:created>
  <dcterms:modified xsi:type="dcterms:W3CDTF">2016-10-11T04:19:39Z</dcterms:modified>
</cp:coreProperties>
</file>