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321" r:id="rId4"/>
    <p:sldId id="318" r:id="rId5"/>
    <p:sldId id="331" r:id="rId6"/>
    <p:sldId id="332" r:id="rId7"/>
    <p:sldId id="319" r:id="rId8"/>
    <p:sldId id="320" r:id="rId9"/>
    <p:sldId id="280" r:id="rId10"/>
    <p:sldId id="322" r:id="rId11"/>
    <p:sldId id="303" r:id="rId12"/>
    <p:sldId id="305" r:id="rId13"/>
    <p:sldId id="323" r:id="rId14"/>
    <p:sldId id="324" r:id="rId15"/>
    <p:sldId id="325" r:id="rId16"/>
    <p:sldId id="315" r:id="rId17"/>
    <p:sldId id="326" r:id="rId18"/>
    <p:sldId id="261" r:id="rId19"/>
    <p:sldId id="327" r:id="rId20"/>
    <p:sldId id="328" r:id="rId21"/>
    <p:sldId id="329" r:id="rId22"/>
    <p:sldId id="33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CC"/>
    <a:srgbClr val="800000"/>
    <a:srgbClr val="009999"/>
    <a:srgbClr val="CC3300"/>
    <a:srgbClr val="CCFFFF"/>
    <a:srgbClr val="003300"/>
    <a:srgbClr val="CCEC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102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9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3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4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9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8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60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7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2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3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5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326" y="1600200"/>
            <a:ext cx="6957060" cy="1617028"/>
          </a:xfrm>
          <a:solidFill>
            <a:schemeClr val="accent2">
              <a:lumMod val="50000"/>
            </a:schemeClr>
          </a:solidFill>
          <a:ln w="6350">
            <a:solidFill>
              <a:srgbClr val="66FF33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5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Saul’s Stop Light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t" anchorCtr="0"/>
          <a:lstStyle/>
          <a:p>
            <a:r>
              <a:rPr lang="en-US" sz="3600" dirty="0"/>
              <a:t>Acts 9</a:t>
            </a:r>
          </a:p>
        </p:txBody>
      </p:sp>
    </p:spTree>
    <p:extLst>
      <p:ext uri="{BB962C8B-B14F-4D97-AF65-F5344CB8AC3E}">
        <p14:creationId xmlns:p14="http://schemas.microsoft.com/office/powerpoint/2010/main" val="2516494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/>
              <a:t>To go or not to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3400" dirty="0"/>
              <a:t>10: Ananias: good reputation (22:12)</a:t>
            </a:r>
          </a:p>
          <a:p>
            <a:pPr marL="0" indent="0">
              <a:buNone/>
            </a:pPr>
            <a:r>
              <a:rPr lang="en-US" sz="3400" dirty="0"/>
              <a:t>11-12: commission: frightening</a:t>
            </a:r>
          </a:p>
          <a:p>
            <a:pPr marL="0" indent="0">
              <a:buNone/>
            </a:pPr>
            <a:r>
              <a:rPr lang="en-US" sz="3400" dirty="0"/>
              <a:t>13-14: must inform Lord</a:t>
            </a:r>
          </a:p>
          <a:p>
            <a:pPr marL="0" indent="0">
              <a:buNone/>
            </a:pPr>
            <a:r>
              <a:rPr lang="en-US" sz="3400" dirty="0"/>
              <a:t>15-16: ‘Go!’  </a:t>
            </a:r>
          </a:p>
          <a:p>
            <a:pPr marL="0" indent="0">
              <a:buNone/>
            </a:pPr>
            <a:r>
              <a:rPr lang="en-US" sz="3400" dirty="0"/>
              <a:t>17: Ananias obeys</a:t>
            </a:r>
          </a:p>
          <a:p>
            <a:pPr marL="0" indent="0">
              <a:buNone/>
            </a:pPr>
            <a:r>
              <a:rPr lang="en-US" sz="3400" dirty="0"/>
              <a:t>18-19a -</a:t>
            </a:r>
          </a:p>
        </p:txBody>
      </p:sp>
      <p:sp>
        <p:nvSpPr>
          <p:cNvPr id="4" name="Rectangle 3"/>
          <p:cNvSpPr/>
          <p:nvPr/>
        </p:nvSpPr>
        <p:spPr>
          <a:xfrm>
            <a:off x="6019800" y="1752600"/>
            <a:ext cx="2667000" cy="1541206"/>
          </a:xfrm>
          <a:prstGeom prst="rect">
            <a:avLst/>
          </a:prstGeom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Ananias’ hands restore sight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9800" y="3352800"/>
            <a:ext cx="2667000" cy="1541206"/>
          </a:xfrm>
          <a:prstGeom prst="rect">
            <a:avLst/>
          </a:prstGeom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Food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restores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strength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32088" y="4959145"/>
            <a:ext cx="2667000" cy="1541206"/>
          </a:xfrm>
          <a:prstGeom prst="rect">
            <a:avLst/>
          </a:prstGeom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Obedience restores</a:t>
            </a:r>
          </a:p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soul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4953000"/>
            <a:ext cx="3505200" cy="1541206"/>
          </a:xfrm>
          <a:prstGeom prst="rect">
            <a:avLst/>
          </a:prstGeom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Acts 22:16, order</a:t>
            </a:r>
          </a:p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Acts 9:18, obeys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Arrow: Right 9"/>
          <p:cNvSpPr/>
          <p:nvPr/>
        </p:nvSpPr>
        <p:spPr>
          <a:xfrm flipH="1">
            <a:off x="3932904" y="4953000"/>
            <a:ext cx="2057400" cy="1541206"/>
          </a:xfrm>
          <a:prstGeom prst="rightArrow">
            <a:avLst/>
          </a:prstGeom>
          <a:solidFill>
            <a:schemeClr val="accent1">
              <a:alpha val="41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1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9992" y="76200"/>
            <a:ext cx="8229600" cy="5943600"/>
          </a:xfrm>
        </p:spPr>
        <p:txBody>
          <a:bodyPr anchor="t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Hovey on Acts 22:16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3460" y="685800"/>
            <a:ext cx="8394288" cy="5638800"/>
          </a:xfrm>
          <a:prstGeom prst="rect">
            <a:avLst/>
          </a:prstGeom>
          <a:solidFill>
            <a:srgbClr val="FF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Baptist (1820-1903) 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President of Newton Theological Institution, Newton Center, Mass.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Professor of Theology.  </a:t>
            </a:r>
          </a:p>
          <a:p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Quotes Hackett: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“that this clause (</a:t>
            </a: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wash away thy sins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states a result of the baptism in language derived from the nature of the ordinance.  It answers to </a:t>
            </a: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unto the forgiveness of sins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in 2.38 – i.e., submit to the rite in order to be forgiven”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John, p. 420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92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6858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 Supernatural Meeting With Jesus, 1-9</a:t>
            </a:r>
          </a:p>
        </p:txBody>
      </p:sp>
      <p:sp>
        <p:nvSpPr>
          <p:cNvPr id="3" name="Bevel 2"/>
          <p:cNvSpPr/>
          <p:nvPr/>
        </p:nvSpPr>
        <p:spPr>
          <a:xfrm>
            <a:off x="1098756" y="2514600"/>
            <a:ext cx="6921912" cy="13716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His Powerful Message In Damascus, 19-22</a:t>
            </a:r>
          </a:p>
        </p:txBody>
      </p:sp>
      <p:sp>
        <p:nvSpPr>
          <p:cNvPr id="4" name="Bevel 3"/>
          <p:cNvSpPr/>
          <p:nvPr/>
        </p:nvSpPr>
        <p:spPr>
          <a:xfrm>
            <a:off x="1098756" y="1600200"/>
            <a:ext cx="6921912" cy="6858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Reluctant Messenger, Ananias, 10-19a</a:t>
            </a:r>
          </a:p>
        </p:txBody>
      </p:sp>
    </p:spTree>
    <p:extLst>
      <p:ext uri="{BB962C8B-B14F-4D97-AF65-F5344CB8AC3E}">
        <p14:creationId xmlns:p14="http://schemas.microsoft.com/office/powerpoint/2010/main" val="3153191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/>
              <a:t>Keep the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3400" dirty="0"/>
              <a:t>19b: time with people he had targeted</a:t>
            </a:r>
          </a:p>
          <a:p>
            <a:pPr marL="0" indent="0">
              <a:buNone/>
            </a:pPr>
            <a:r>
              <a:rPr lang="en-US" sz="3400" dirty="0"/>
              <a:t>20-21: proclaimed Jesus in synagogues</a:t>
            </a:r>
          </a:p>
          <a:p>
            <a:pPr marL="0" indent="0">
              <a:buNone/>
            </a:pPr>
            <a:r>
              <a:rPr lang="en-US" sz="3400" dirty="0"/>
              <a:t>22: increased in strength -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3030794"/>
            <a:ext cx="7467600" cy="626806"/>
          </a:xfrm>
          <a:prstGeom prst="rect">
            <a:avLst/>
          </a:prstGeom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Confounded: frustrate, bewilder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3792794"/>
            <a:ext cx="7467600" cy="626806"/>
          </a:xfrm>
          <a:prstGeom prst="rect">
            <a:avLst/>
          </a:prstGeom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Proving: demonstrate, show for certain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45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/>
              <a:t>Keep the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3400" dirty="0">
                <a:solidFill>
                  <a:srgbClr val="009999"/>
                </a:solidFill>
              </a:rPr>
              <a:t>19b: time with people he had targeted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9999"/>
                </a:solidFill>
              </a:rPr>
              <a:t>20-21: proclaimed Jesus in synagogues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9999"/>
                </a:solidFill>
              </a:rPr>
              <a:t>22: increased in strength</a:t>
            </a:r>
          </a:p>
          <a:p>
            <a:pPr marL="0" indent="0">
              <a:buNone/>
            </a:pPr>
            <a:r>
              <a:rPr lang="en-US" sz="3400" dirty="0"/>
              <a:t>23: no one thought his journey would end this way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0" y="4191000"/>
            <a:ext cx="7467600" cy="1143000"/>
          </a:xfrm>
          <a:prstGeom prst="rect">
            <a:avLst/>
          </a:prstGeom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Persecutor becomes object of Jewish assassination plot </a:t>
            </a:r>
            <a:r>
              <a:rPr lang="en-US" sz="3200" dirty="0">
                <a:solidFill>
                  <a:schemeClr val="tx1"/>
                </a:solidFill>
              </a:rPr>
              <a:t>[Mt.26:4]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6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/>
              <a:t>Keep the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3400" dirty="0">
                <a:solidFill>
                  <a:srgbClr val="009999"/>
                </a:solidFill>
              </a:rPr>
              <a:t>19b: time with people he had targeted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9999"/>
                </a:solidFill>
              </a:rPr>
              <a:t>20-21: proclaimed Jesus in synagogues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9999"/>
                </a:solidFill>
              </a:rPr>
              <a:t>22: increased in strength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009999"/>
                </a:solidFill>
              </a:rPr>
              <a:t>23: no one thought his journey would end this way </a:t>
            </a:r>
          </a:p>
          <a:p>
            <a:pPr marL="0" indent="0">
              <a:buNone/>
            </a:pPr>
            <a:r>
              <a:rPr lang="en-US" sz="3400" dirty="0"/>
              <a:t>24-25: watched…lowered in basket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0" y="4876800"/>
            <a:ext cx="7467600" cy="1143000"/>
          </a:xfrm>
          <a:prstGeom prst="rect">
            <a:avLst/>
          </a:prstGeom>
          <a:ln w="31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Christians expected to leave in shame.</a:t>
            </a:r>
          </a:p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One did.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50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6858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 Supernatural Meeting With Jesus, 1-9</a:t>
            </a:r>
          </a:p>
        </p:txBody>
      </p:sp>
      <p:sp>
        <p:nvSpPr>
          <p:cNvPr id="3" name="Bevel 2"/>
          <p:cNvSpPr/>
          <p:nvPr/>
        </p:nvSpPr>
        <p:spPr>
          <a:xfrm>
            <a:off x="1098756" y="3429000"/>
            <a:ext cx="6921912" cy="13716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His Merciful Reception In Jerusalem, 26-30</a:t>
            </a:r>
          </a:p>
        </p:txBody>
      </p:sp>
      <p:sp>
        <p:nvSpPr>
          <p:cNvPr id="4" name="Bevel 3"/>
          <p:cNvSpPr/>
          <p:nvPr/>
        </p:nvSpPr>
        <p:spPr>
          <a:xfrm>
            <a:off x="1098756" y="1600200"/>
            <a:ext cx="6921912" cy="6858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Reluctant Messenger, Ananias, 10-19a</a:t>
            </a:r>
          </a:p>
        </p:txBody>
      </p:sp>
      <p:sp>
        <p:nvSpPr>
          <p:cNvPr id="6" name="Bevel 5"/>
          <p:cNvSpPr/>
          <p:nvPr/>
        </p:nvSpPr>
        <p:spPr>
          <a:xfrm>
            <a:off x="1111044" y="2514600"/>
            <a:ext cx="6921912" cy="6858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His Powerful Message In Damascus, 19-22</a:t>
            </a:r>
          </a:p>
        </p:txBody>
      </p:sp>
    </p:spTree>
    <p:extLst>
      <p:ext uri="{BB962C8B-B14F-4D97-AF65-F5344CB8AC3E}">
        <p14:creationId xmlns:p14="http://schemas.microsoft.com/office/powerpoint/2010/main" val="1017895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/>
              <a:t>Saint or </a:t>
            </a:r>
            <a:r>
              <a:rPr lang="en-US" sz="3600" dirty="0" err="1"/>
              <a:t>ain’t</a:t>
            </a:r>
            <a:r>
              <a:rPr lang="en-US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3400" dirty="0"/>
              <a:t>26-28: disciples reluctant; is it a trick?</a:t>
            </a:r>
          </a:p>
          <a:p>
            <a:pPr marL="0" indent="0">
              <a:buNone/>
            </a:pPr>
            <a:r>
              <a:rPr lang="en-US" sz="3400" dirty="0"/>
              <a:t>29: Hellenists try to kill him.</a:t>
            </a:r>
          </a:p>
          <a:p>
            <a:pPr marL="0" indent="0">
              <a:buNone/>
            </a:pPr>
            <a:r>
              <a:rPr lang="en-US" sz="3400" dirty="0"/>
              <a:t>30: new brothers protect, love, forgive their former persecutor.</a:t>
            </a:r>
          </a:p>
        </p:txBody>
      </p:sp>
    </p:spTree>
    <p:extLst>
      <p:ext uri="{BB962C8B-B14F-4D97-AF65-F5344CB8AC3E}">
        <p14:creationId xmlns:p14="http://schemas.microsoft.com/office/powerpoint/2010/main" val="98532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153400" cy="6172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this mean to me?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Saul’s conversion confirms NT</a:t>
            </a:r>
          </a:p>
          <a:p>
            <a:pPr marL="914400" lvl="1" indent="-4572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 knows he saw Jesus.</a:t>
            </a:r>
          </a:p>
          <a:p>
            <a:pPr marL="914400" lvl="1" indent="-4572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 continues to speak with Him.</a:t>
            </a:r>
          </a:p>
          <a:p>
            <a:pPr marL="914400" lvl="1" indent="-4572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 changes his life because of Him.</a:t>
            </a:r>
          </a:p>
          <a:p>
            <a:pPr marL="914400" lvl="1" indent="-4572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 knows this is common knowledge – Ac.26:24-28.   </a:t>
            </a:r>
            <a:r>
              <a:rPr lang="en-US" sz="3200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king knows…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61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153400" cy="6172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this mean to me?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Saul’s conversion proves NT is true</a:t>
            </a: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write off any prospect.  </a:t>
            </a:r>
          </a:p>
          <a:p>
            <a:pPr marL="914400" lvl="1" indent="-4572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Saul?</a:t>
            </a:r>
          </a:p>
          <a:p>
            <a:pPr marL="914400" lvl="1" indent="-4572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Corinth?</a:t>
            </a:r>
          </a:p>
          <a:p>
            <a:pPr marL="914400" lvl="1" indent="-4572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Ph.4:22?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90452" y="2622756"/>
            <a:ext cx="5181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3200" dirty="0">
                <a:solidFill>
                  <a:schemeClr val="tx1"/>
                </a:solidFill>
              </a:rPr>
              <a:t>What if Ananias said no?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Imagine world without Paul.</a:t>
            </a:r>
          </a:p>
        </p:txBody>
      </p:sp>
    </p:spTree>
    <p:extLst>
      <p:ext uri="{BB962C8B-B14F-4D97-AF65-F5344CB8AC3E}">
        <p14:creationId xmlns:p14="http://schemas.microsoft.com/office/powerpoint/2010/main" val="35730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13716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 Supernatural Meeting With Jesus, 1-9</a:t>
            </a:r>
          </a:p>
        </p:txBody>
      </p:sp>
    </p:spTree>
    <p:extLst>
      <p:ext uri="{BB962C8B-B14F-4D97-AF65-F5344CB8AC3E}">
        <p14:creationId xmlns:p14="http://schemas.microsoft.com/office/powerpoint/2010/main" val="185928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153400" cy="6172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this mean to me?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Saul’s conversion proves NT is true</a:t>
            </a: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write off any prospect.  </a:t>
            </a:r>
          </a:p>
          <a:p>
            <a:pPr marL="515938" indent="-515938" algn="l"/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Saul’s preaching / work show that people can change.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Ro.1:16, power of gospel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Ro.2:4, goodness of God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Ro.2:4-5, longsuffering of God</a:t>
            </a:r>
          </a:p>
        </p:txBody>
      </p:sp>
    </p:spTree>
    <p:extLst>
      <p:ext uri="{BB962C8B-B14F-4D97-AF65-F5344CB8AC3E}">
        <p14:creationId xmlns:p14="http://schemas.microsoft.com/office/powerpoint/2010/main" val="256775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153400" cy="6172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this mean to me?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Saul’s conversion proves NT is true</a:t>
            </a: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write off any prospect.  </a:t>
            </a:r>
          </a:p>
          <a:p>
            <a:pPr marL="515938" indent="-515938" algn="l">
              <a:spcAft>
                <a:spcPts val="1200"/>
              </a:spcAft>
            </a:pPr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 Saul’s preaching / work show that people can change.</a:t>
            </a:r>
          </a:p>
          <a:p>
            <a:pPr marL="515938" indent="-515938" algn="l"/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Humility suits the Christian.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 thankful for blessings.</a:t>
            </a:r>
          </a:p>
        </p:txBody>
      </p:sp>
    </p:spTree>
    <p:extLst>
      <p:ext uri="{BB962C8B-B14F-4D97-AF65-F5344CB8AC3E}">
        <p14:creationId xmlns:p14="http://schemas.microsoft.com/office/powerpoint/2010/main" val="334881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153400" cy="6172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this mean to me?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Saul’s conversion proves NT is true</a:t>
            </a:r>
          </a:p>
          <a:p>
            <a:pPr marL="514350" indent="-514350" algn="l">
              <a:spcAft>
                <a:spcPts val="1200"/>
              </a:spcAft>
              <a:buAutoNum type="arabicPeriod"/>
            </a:pPr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write off any prospect.  </a:t>
            </a:r>
          </a:p>
          <a:p>
            <a:pPr marL="515938" indent="-515938" algn="l">
              <a:spcAft>
                <a:spcPts val="1200"/>
              </a:spcAft>
            </a:pPr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 Saul’s preaching / work show that people can change.</a:t>
            </a:r>
          </a:p>
          <a:p>
            <a:pPr marL="515938" indent="-515938" algn="l">
              <a:spcAft>
                <a:spcPts val="1200"/>
              </a:spcAft>
            </a:pPr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Humility suits the Christian.</a:t>
            </a:r>
          </a:p>
          <a:p>
            <a:pPr marL="515938" indent="-515938" algn="l"/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We can forgive anyone – and must.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Christians could forgive Saul…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Stephen’s family, friends…</a:t>
            </a:r>
          </a:p>
        </p:txBody>
      </p:sp>
    </p:spTree>
    <p:extLst>
      <p:ext uri="{BB962C8B-B14F-4D97-AF65-F5344CB8AC3E}">
        <p14:creationId xmlns:p14="http://schemas.microsoft.com/office/powerpoint/2010/main" val="175863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/>
              <a:t>A change in plans…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sz="3400" dirty="0"/>
              <a:t>1-2: brutal, homicidal rampage</a:t>
            </a:r>
          </a:p>
          <a:p>
            <a:pPr marL="0" indent="0">
              <a:buNone/>
            </a:pPr>
            <a:r>
              <a:rPr lang="en-US" sz="3400" dirty="0"/>
              <a:t>3-4: near Damascus: a stop light; voice</a:t>
            </a:r>
          </a:p>
          <a:p>
            <a:pPr marL="0" indent="0">
              <a:buNone/>
            </a:pPr>
            <a:r>
              <a:rPr lang="en-US" sz="3400" dirty="0"/>
              <a:t>5: ‘Who are you?”   </a:t>
            </a:r>
          </a:p>
          <a:p>
            <a:pPr marL="0" indent="0">
              <a:buNone/>
            </a:pPr>
            <a:r>
              <a:rPr lang="en-US" sz="3400" dirty="0"/>
              <a:t>6: must abandon his plans, do as </a:t>
            </a:r>
            <a:r>
              <a:rPr lang="en-US" sz="3400" b="1" dirty="0"/>
              <a:t>told</a:t>
            </a:r>
          </a:p>
          <a:p>
            <a:pPr marL="0" indent="0">
              <a:buNone/>
            </a:pPr>
            <a:r>
              <a:rPr lang="en-US" sz="3400" dirty="0"/>
              <a:t>7: reaction of fellow-travelers: speechless</a:t>
            </a:r>
          </a:p>
          <a:p>
            <a:pPr marL="0" indent="0">
              <a:buNone/>
            </a:pPr>
            <a:r>
              <a:rPr lang="en-US" sz="3400" dirty="0"/>
              <a:t>8-9: opened eyes. . .nothing.  Three days: </a:t>
            </a:r>
          </a:p>
          <a:p>
            <a:pPr marL="0" indent="0">
              <a:buNone/>
            </a:pPr>
            <a:r>
              <a:rPr lang="en-US" sz="3400" dirty="0"/>
              <a:t>  no . . . </a:t>
            </a:r>
            <a:r>
              <a:rPr lang="en-US" sz="3400" b="1" baseline="30000" dirty="0">
                <a:solidFill>
                  <a:srgbClr val="CC3300"/>
                </a:solidFill>
              </a:rPr>
              <a:t>1</a:t>
            </a:r>
            <a:r>
              <a:rPr lang="en-US" sz="3400" dirty="0"/>
              <a:t>sight;  </a:t>
            </a:r>
            <a:r>
              <a:rPr lang="en-US" sz="3400" b="1" baseline="30000" dirty="0">
                <a:solidFill>
                  <a:srgbClr val="CC3300"/>
                </a:solidFill>
              </a:rPr>
              <a:t>2</a:t>
            </a:r>
            <a:r>
              <a:rPr lang="en-US" sz="3400" dirty="0"/>
              <a:t>food;  </a:t>
            </a:r>
            <a:r>
              <a:rPr lang="en-US" sz="3400" b="1" baseline="30000" dirty="0">
                <a:solidFill>
                  <a:srgbClr val="CC3300"/>
                </a:solidFill>
              </a:rPr>
              <a:t>3</a:t>
            </a:r>
            <a:r>
              <a:rPr lang="en-US" sz="3400" dirty="0"/>
              <a:t>drink;  </a:t>
            </a:r>
            <a:r>
              <a:rPr lang="en-US" sz="3400" b="1" baseline="30000" dirty="0">
                <a:solidFill>
                  <a:srgbClr val="CC3300"/>
                </a:solidFill>
              </a:rPr>
              <a:t>4</a:t>
            </a:r>
            <a:r>
              <a:rPr lang="en-US" sz="3400" dirty="0"/>
              <a:t>peace</a:t>
            </a:r>
          </a:p>
        </p:txBody>
      </p:sp>
    </p:spTree>
    <p:extLst>
      <p:ext uri="{BB962C8B-B14F-4D97-AF65-F5344CB8AC3E}">
        <p14:creationId xmlns:p14="http://schemas.microsoft.com/office/powerpoint/2010/main" val="80097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 anchorCtr="0"/>
          <a:lstStyle/>
          <a:p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While blind, what did Paul see?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0" indent="0" defTabSz="287338">
              <a:buNone/>
              <a:tabLst>
                <a:tab pos="515938" algn="l"/>
              </a:tabLs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State: lost.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Ac.22:16; 9:9, not acts 	of saved man.  Lv.16:29; Ac.27:9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Ignorance:  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a. Schooled, Ac.22:3.  Gamaliel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Grandson of Hillel; Sanhedrin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Rabban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Talmud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4)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Saul’s zeal surpassed teacher’s</a:t>
            </a:r>
          </a:p>
        </p:txBody>
      </p:sp>
    </p:spTree>
    <p:extLst>
      <p:ext uri="{BB962C8B-B14F-4D97-AF65-F5344CB8AC3E}">
        <p14:creationId xmlns:p14="http://schemas.microsoft.com/office/powerpoint/2010/main" val="389923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 anchorCtr="0"/>
          <a:lstStyle/>
          <a:p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While blind, what did Paul see?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0" indent="0" defTabSz="287338">
              <a:buNone/>
              <a:tabLst>
                <a:tab pos="515938" algn="l"/>
              </a:tabLs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State: lost.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Ac.22:16; 9:9, not acts 	of saved man.  Lv.16:29; Ac.27:9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Ignorance:  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a. </a:t>
            </a:r>
            <a:r>
              <a:rPr lang="en-US" dirty="0">
                <a:solidFill>
                  <a:srgbClr val="7777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Schooled, Ac.22:3.  Gamaliel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b.	Sincere, Ac.26:9.   Pr.14:12</a:t>
            </a:r>
          </a:p>
        </p:txBody>
      </p:sp>
    </p:spTree>
    <p:extLst>
      <p:ext uri="{BB962C8B-B14F-4D97-AF65-F5344CB8AC3E}">
        <p14:creationId xmlns:p14="http://schemas.microsoft.com/office/powerpoint/2010/main" val="213615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 anchorCtr="0"/>
          <a:lstStyle/>
          <a:p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While blind, what did Paul see?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0" indent="0" defTabSz="287338">
              <a:buNone/>
              <a:tabLst>
                <a:tab pos="515938" algn="l"/>
              </a:tabLs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State: lost.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Ac.22:16; 9:9, not acts 	of saved man.  Lv.16:29; Ac.27:9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Ignorance:  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a. </a:t>
            </a:r>
            <a:r>
              <a:rPr lang="en-US" dirty="0">
                <a:solidFill>
                  <a:srgbClr val="7777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Schooled, Ac.22:3.  Gamaliel</a:t>
            </a:r>
          </a:p>
          <a:p>
            <a:pPr marL="0" indent="0" defTabSz="515938">
              <a:buNone/>
            </a:pPr>
            <a:r>
              <a:rPr lang="en-US" dirty="0">
                <a:solidFill>
                  <a:srgbClr val="7777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b.	Sincere, Ac.26:9.   Pr.14:12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c. Superior, Ga.1:13-14.</a:t>
            </a:r>
          </a:p>
        </p:txBody>
      </p:sp>
    </p:spTree>
    <p:extLst>
      <p:ext uri="{BB962C8B-B14F-4D97-AF65-F5344CB8AC3E}">
        <p14:creationId xmlns:p14="http://schemas.microsoft.com/office/powerpoint/2010/main" val="23224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 anchorCtr="0"/>
          <a:lstStyle/>
          <a:p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While blind, what did Paul see?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0" indent="0">
              <a:buNone/>
              <a:tabLst>
                <a:tab pos="515938" algn="l"/>
              </a:tabLs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State: lost.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Ac.22:16; 9:9, not acts 	of saved man.  Lv.16:29; Ac.27:9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Ignorance  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 above every Name.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Ac.26:9; 	Ro.1:5.  Ep.1:21; Ph.2:9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Covenant in effect.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Ac.6-8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Enemy of God.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 Tim.1:15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Rubbish.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Ph.3</a:t>
            </a:r>
          </a:p>
        </p:txBody>
      </p:sp>
    </p:spTree>
    <p:extLst>
      <p:ext uri="{BB962C8B-B14F-4D97-AF65-F5344CB8AC3E}">
        <p14:creationId xmlns:p14="http://schemas.microsoft.com/office/powerpoint/2010/main" val="317943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 anchorCtr="0"/>
          <a:lstStyle/>
          <a:p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While blind, what did Paul see?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tate: lost.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Ac.22:16; 9:9, not acts 	of saved man.  Lv.16:29; Ac.27:9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gnorance:  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 above every Name.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Ac.26:9; 	Ro.1:5.  Ep.1:21; Ph.2:9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ew Covenant in effect.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Ac.6-8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nemy of God.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1 Tim.1:15</a:t>
            </a:r>
          </a:p>
          <a:p>
            <a:pPr marL="0" indent="0" defTabSz="515938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ubbish.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Ph.3</a:t>
            </a:r>
          </a:p>
        </p:txBody>
      </p:sp>
    </p:spTree>
    <p:extLst>
      <p:ext uri="{BB962C8B-B14F-4D97-AF65-F5344CB8AC3E}">
        <p14:creationId xmlns:p14="http://schemas.microsoft.com/office/powerpoint/2010/main" val="3658206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6858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 Supernatural Meeting With Jesus</a:t>
            </a:r>
          </a:p>
        </p:txBody>
      </p:sp>
      <p:sp>
        <p:nvSpPr>
          <p:cNvPr id="3" name="Bevel 2"/>
          <p:cNvSpPr/>
          <p:nvPr/>
        </p:nvSpPr>
        <p:spPr>
          <a:xfrm>
            <a:off x="1098756" y="1555956"/>
            <a:ext cx="6921912" cy="13716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Reluctant Messenger, 10-19a</a:t>
            </a:r>
          </a:p>
        </p:txBody>
      </p:sp>
    </p:spTree>
    <p:extLst>
      <p:ext uri="{BB962C8B-B14F-4D97-AF65-F5344CB8AC3E}">
        <p14:creationId xmlns:p14="http://schemas.microsoft.com/office/powerpoint/2010/main" val="252908253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</TotalTime>
  <Words>792</Words>
  <Application>Microsoft Office PowerPoint</Application>
  <PresentationFormat>On-screen Show (4:3)</PresentationFormat>
  <Paragraphs>135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Verdana</vt:lpstr>
      <vt:lpstr>Wingdings</vt:lpstr>
      <vt:lpstr>2_Default Design</vt:lpstr>
      <vt:lpstr>Saul’s Stop Light</vt:lpstr>
      <vt:lpstr>PowerPoint Presentation</vt:lpstr>
      <vt:lpstr>A change in plans…</vt:lpstr>
      <vt:lpstr>While blind, what did Paul see?  </vt:lpstr>
      <vt:lpstr>While blind, what did Paul see?  </vt:lpstr>
      <vt:lpstr>While blind, what did Paul see?  </vt:lpstr>
      <vt:lpstr>While blind, what did Paul see?  </vt:lpstr>
      <vt:lpstr>While blind, what did Paul see?  </vt:lpstr>
      <vt:lpstr>PowerPoint Presentation</vt:lpstr>
      <vt:lpstr>To go or not to go?</vt:lpstr>
      <vt:lpstr>Hovey on Acts 22:16</vt:lpstr>
      <vt:lpstr>PowerPoint Presentation</vt:lpstr>
      <vt:lpstr>Keep the change</vt:lpstr>
      <vt:lpstr>Keep the change</vt:lpstr>
      <vt:lpstr>Keep the change</vt:lpstr>
      <vt:lpstr>PowerPoint Presentation</vt:lpstr>
      <vt:lpstr>Saint or ain’t?</vt:lpstr>
      <vt:lpstr>                </vt:lpstr>
      <vt:lpstr>                </vt:lpstr>
      <vt:lpstr>                </vt:lpstr>
      <vt:lpstr>                </vt:lpstr>
      <vt:lpstr>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</dc:title>
  <dc:creator>Owner</dc:creator>
  <cp:lastModifiedBy>tchtcj@gmail.com</cp:lastModifiedBy>
  <cp:revision>219</cp:revision>
  <dcterms:created xsi:type="dcterms:W3CDTF">2016-03-24T21:17:00Z</dcterms:created>
  <dcterms:modified xsi:type="dcterms:W3CDTF">2016-10-11T04:54:13Z</dcterms:modified>
</cp:coreProperties>
</file>