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89" r:id="rId2"/>
    <p:sldId id="276" r:id="rId3"/>
    <p:sldId id="292" r:id="rId4"/>
    <p:sldId id="291" r:id="rId5"/>
    <p:sldId id="295" r:id="rId6"/>
    <p:sldId id="314" r:id="rId7"/>
    <p:sldId id="313" r:id="rId8"/>
    <p:sldId id="302" r:id="rId9"/>
    <p:sldId id="304" r:id="rId10"/>
    <p:sldId id="305" r:id="rId11"/>
    <p:sldId id="306" r:id="rId12"/>
    <p:sldId id="307" r:id="rId13"/>
    <p:sldId id="30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ECFF"/>
    <a:srgbClr val="800000"/>
    <a:srgbClr val="FFFF66"/>
    <a:srgbClr val="FFFFCC"/>
    <a:srgbClr val="FFFF99"/>
    <a:srgbClr val="66CCFF"/>
    <a:srgbClr val="99CCFF"/>
    <a:srgbClr val="00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90" d="100"/>
          <a:sy n="90" d="100"/>
        </p:scale>
        <p:origin x="90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6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0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38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9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8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3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6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6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6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0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9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7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819400" y="1828800"/>
            <a:ext cx="6172200" cy="22098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Walk Humbly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With God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/>
              <a:t>Micah 6:8</a:t>
            </a:r>
          </a:p>
        </p:txBody>
      </p:sp>
    </p:spTree>
    <p:extLst>
      <p:ext uri="{BB962C8B-B14F-4D97-AF65-F5344CB8AC3E}">
        <p14:creationId xmlns:p14="http://schemas.microsoft.com/office/powerpoint/2010/main" val="410960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Gifts of God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Greatness of God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Gravity of sins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Grace of salvation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 marL="398463" indent="-398463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Zec.9:9</a:t>
            </a:r>
          </a:p>
          <a:p>
            <a:pPr marL="398463" indent="-398463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Jn.13:5…6, 8</a:t>
            </a:r>
          </a:p>
          <a:p>
            <a:pPr marL="398463" indent="-398463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Co.8:9</a:t>
            </a:r>
          </a:p>
          <a:p>
            <a:pPr marL="398463" indent="-398463"/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</p:txBody>
      </p:sp>
      <p:sp>
        <p:nvSpPr>
          <p:cNvPr id="12" name="Rounded Rectangle 11"/>
          <p:cNvSpPr/>
          <p:nvPr/>
        </p:nvSpPr>
        <p:spPr bwMode="auto">
          <a:xfrm>
            <a:off x="624348" y="3886200"/>
            <a:ext cx="3856704" cy="2286000"/>
          </a:xfrm>
          <a:prstGeom prst="roundRect">
            <a:avLst/>
          </a:prstGeom>
          <a:solidFill>
            <a:srgbClr val="CCECFF">
              <a:alpha val="44000"/>
            </a:srgb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Not as Moses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(renounced luxury of Egyptian palace to serve brothers)</a:t>
            </a:r>
            <a:endParaRPr kumimoji="0" lang="en-US" sz="360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648200" y="3886200"/>
            <a:ext cx="3856704" cy="2286000"/>
          </a:xfrm>
          <a:prstGeom prst="roundRect">
            <a:avLst/>
          </a:prstGeom>
          <a:solidFill>
            <a:srgbClr val="CCECFF">
              <a:alpha val="44000"/>
            </a:srgb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Highest example of self-sacrifice: left heaven,</a:t>
            </a:r>
            <a:r>
              <a:rPr kumimoji="0" lang="en-US" sz="3600" i="0" u="none" strike="noStrike" cap="none" normalizeH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 became man . . . </a:t>
            </a:r>
            <a:endParaRPr kumimoji="0" lang="en-US" sz="360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4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68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752600"/>
          </a:xfrm>
        </p:spPr>
        <p:txBody>
          <a:bodyPr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Gifts of God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Greatness of God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Gravity of sins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Grace of salvation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Gospel of salvation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14800"/>
          </a:xfrm>
        </p:spPr>
        <p:txBody>
          <a:bodyPr/>
          <a:lstStyle/>
          <a:p>
            <a:pPr marL="0" indent="0">
              <a:spcBef>
                <a:spcPts val="2400"/>
              </a:spcBef>
              <a:spcAft>
                <a:spcPts val="600"/>
              </a:spcAft>
              <a:buNone/>
            </a:pPr>
            <a:endParaRPr lang="en-US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648200" y="2667000"/>
            <a:ext cx="4038600" cy="25146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50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Lk.6:20, </a:t>
            </a:r>
            <a:br>
              <a:rPr kumimoji="0" lang="en-US" sz="350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</a:br>
            <a:r>
              <a:rPr kumimoji="0" lang="en-US" sz="350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blesses poor.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500" dirty="0">
                <a:solidFill>
                  <a:srgbClr val="FFFF00"/>
                </a:solidFill>
                <a:latin typeface="Calibri" pitchFamily="34" charset="0"/>
              </a:rPr>
              <a:t>Blesses poor </a:t>
            </a:r>
            <a:r>
              <a:rPr lang="en-US" sz="3500" dirty="0">
                <a:solidFill>
                  <a:schemeClr val="bg1"/>
                </a:solidFill>
                <a:latin typeface="Calibri" pitchFamily="34" charset="0"/>
              </a:rPr>
              <a:t>(24); </a:t>
            </a:r>
            <a:r>
              <a:rPr lang="en-US" sz="3500" dirty="0">
                <a:solidFill>
                  <a:srgbClr val="FFFF00"/>
                </a:solidFill>
                <a:latin typeface="Calibri" pitchFamily="34" charset="0"/>
              </a:rPr>
              <a:t>reverses world view</a:t>
            </a:r>
            <a:endParaRPr kumimoji="0" lang="en-US" sz="350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57200" y="2667000"/>
            <a:ext cx="4038600" cy="25146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5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Mt.5:3, </a:t>
            </a:r>
            <a:br>
              <a:rPr kumimoji="0" lang="en-US" sz="35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</a:br>
            <a:r>
              <a:rPr kumimoji="0" lang="en-US" sz="35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poor in spirit.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500" dirty="0">
                <a:solidFill>
                  <a:srgbClr val="FFFF00"/>
                </a:solidFill>
                <a:latin typeface="Calibri" pitchFamily="34" charset="0"/>
              </a:rPr>
              <a:t>Humble know</a:t>
            </a:r>
            <a:br>
              <a:rPr lang="en-US" sz="3500" dirty="0">
                <a:solidFill>
                  <a:srgbClr val="FFFF00"/>
                </a:solidFill>
                <a:latin typeface="Calibri" pitchFamily="34" charset="0"/>
              </a:rPr>
            </a:br>
            <a:r>
              <a:rPr lang="en-US" sz="3500" dirty="0">
                <a:solidFill>
                  <a:srgbClr val="FFFF00"/>
                </a:solidFill>
                <a:latin typeface="Calibri" pitchFamily="34" charset="0"/>
              </a:rPr>
              <a:t>their need</a:t>
            </a:r>
            <a:endParaRPr kumimoji="0" lang="en-US" sz="350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4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70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7910"/>
            <a:ext cx="8229600" cy="1661890"/>
          </a:xfrm>
        </p:spPr>
        <p:txBody>
          <a:bodyPr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Gifts of God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Greatness of God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Gravity of sins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Grace of salvation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Gospel of salvation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/>
          <a:lstStyle/>
          <a:p>
            <a:pPr>
              <a:spcBef>
                <a:spcPts val="600"/>
              </a:spcBef>
            </a:pPr>
            <a:endParaRPr lang="en-US" sz="3600" b="1" dirty="0"/>
          </a:p>
          <a:p>
            <a:pPr marL="0" indent="0">
              <a:spcBef>
                <a:spcPts val="600"/>
              </a:spcBef>
              <a:buNone/>
            </a:pPr>
            <a:endParaRPr lang="en-US" sz="3600" b="1" dirty="0"/>
          </a:p>
          <a:p>
            <a:pPr marL="0" indent="0">
              <a:spcBef>
                <a:spcPts val="600"/>
              </a:spcBef>
              <a:buNone/>
            </a:pPr>
            <a:endParaRPr lang="en-US" sz="3600" b="1" dirty="0"/>
          </a:p>
          <a:p>
            <a:pPr marL="0" indent="0">
              <a:spcBef>
                <a:spcPts val="600"/>
              </a:spcBef>
              <a:buNone/>
            </a:pPr>
            <a:endParaRPr lang="en-US" sz="3600" b="1" dirty="0"/>
          </a:p>
          <a:p>
            <a:pPr marL="0" indent="0">
              <a:spcBef>
                <a:spcPts val="600"/>
              </a:spcBef>
              <a:buNone/>
            </a:pPr>
            <a:endParaRPr lang="en-US" sz="36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Literal poor often became</a:t>
            </a:r>
            <a:b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spiritually poor</a:t>
            </a:r>
            <a:r>
              <a:rPr lang="en-US" sz="3600" dirty="0"/>
              <a:t> </a:t>
            </a:r>
            <a:r>
              <a:rPr lang="en-US" dirty="0"/>
              <a:t>–</a:t>
            </a:r>
            <a:r>
              <a:rPr lang="en-US" u="sng" dirty="0"/>
              <a:t>James 2:5</a:t>
            </a:r>
          </a:p>
          <a:p>
            <a:pPr marL="0" indent="0">
              <a:spcBef>
                <a:spcPts val="600"/>
              </a:spcBef>
              <a:buNone/>
            </a:pPr>
            <a:endParaRPr lang="en-US" sz="3600" b="1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861649" y="2347686"/>
            <a:ext cx="5439696" cy="1342104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Issue is not money</a:t>
            </a:r>
            <a:br>
              <a:rPr kumimoji="0" lang="en-US" sz="34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</a:br>
            <a:r>
              <a:rPr kumimoji="0" lang="en-US" sz="34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but relationship with God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861649" y="3810000"/>
            <a:ext cx="5439696" cy="1342104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David: rich king, but “poor” ( = needy) </a:t>
            </a:r>
            <a:r>
              <a:rPr kumimoji="0" lang="en-US" sz="34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</a:rPr>
              <a:t>– Ps.40:17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4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54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524000"/>
          </a:xfrm>
        </p:spPr>
        <p:txBody>
          <a:bodyPr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Gifts of God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Greatness of God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Gravity of sins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Grace of salvation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Gospel of salvation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14800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know what I am.  </a:t>
            </a:r>
            <a:r>
              <a:rPr lang="en-US" sz="3400" dirty="0"/>
              <a:t>1 Co.14:24-25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600" b="1" dirty="0"/>
              <a:t> 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85800" y="4648200"/>
            <a:ext cx="7772400" cy="1524000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Sm.24:5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Heart smote him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(conscience pain)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479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685800" y="3020290"/>
            <a:ext cx="7772400" cy="1524000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‘Humble people don’t think less of</a:t>
            </a:r>
            <a:r>
              <a:rPr kumimoji="0" lang="en-US" sz="3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themselves…they just think about themselves less’</a:t>
            </a:r>
            <a:endParaRPr kumimoji="0" lang="en-US" sz="320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16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18886" y="990600"/>
            <a:ext cx="8077200" cy="1295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80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kumimoji="0" lang="en-US" sz="38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Humble</a:t>
            </a:r>
            <a:r>
              <a:rPr kumimoji="0" lang="en-US" sz="380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Orders</a:t>
            </a:r>
            <a:endParaRPr kumimoji="0" lang="en-US" sz="3800" i="0" u="none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876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Pride and Humility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24400"/>
          </a:xfrm>
        </p:spPr>
        <p:txBody>
          <a:bodyPr/>
          <a:lstStyle/>
          <a:p>
            <a:pPr marL="398463" indent="-398463"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Pro.16:18-19</a:t>
            </a:r>
          </a:p>
          <a:p>
            <a:pPr marL="398463" indent="-398463"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Isa.57:15</a:t>
            </a:r>
          </a:p>
          <a:p>
            <a:pPr marL="398463" indent="-398463"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Mt.18:4  (20:20-28)</a:t>
            </a:r>
          </a:p>
          <a:p>
            <a:pPr marL="398463" indent="-398463">
              <a:buAutoNum type="arabicPeriod"/>
            </a:pPr>
            <a:endParaRPr lang="en-US" b="1" dirty="0"/>
          </a:p>
          <a:p>
            <a:pPr marL="398463" indent="-398463">
              <a:buAutoNum type="arabicPeriod"/>
            </a:pPr>
            <a:endParaRPr lang="en-US" b="1" dirty="0"/>
          </a:p>
          <a:p>
            <a:pPr marL="398463" indent="-398463">
              <a:buAutoNum type="arabicPeriod"/>
            </a:pPr>
            <a:endParaRPr lang="en-US" b="1" dirty="0"/>
          </a:p>
          <a:p>
            <a:pPr marL="398463" indent="-398463">
              <a:buAutoNum type="arabicPeriod"/>
            </a:pPr>
            <a:endParaRPr lang="en-US" b="1" dirty="0"/>
          </a:p>
          <a:p>
            <a:pPr marL="398463" indent="-398463"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Ro.12:3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910154" y="3048000"/>
            <a:ext cx="7347156" cy="1828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Co.4:13</a:t>
            </a:r>
          </a:p>
          <a:p>
            <a:r>
              <a:rPr lang="en-US" sz="3400" b="1" baseline="300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US" sz="34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off-scouring; scum  (also of criminals)</a:t>
            </a:r>
          </a:p>
          <a:p>
            <a:r>
              <a:rPr kumimoji="0" lang="en-US" sz="3400" b="1" i="0" u="none" strike="noStrike" cap="none" normalizeH="0" baseline="3000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</a:rPr>
              <a:t>2</a:t>
            </a:r>
            <a:r>
              <a:rPr kumimoji="0" lang="en-US" sz="34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dirt rubbed off, scrapings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55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18886" y="914400"/>
            <a:ext cx="8077200" cy="533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Humble Orders</a:t>
            </a:r>
            <a:endParaRPr kumimoji="0" lang="en-US" sz="2400" i="0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533400" y="1676400"/>
            <a:ext cx="8077200" cy="1295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8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Humble Origins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856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Gifts of God (Ja.1:17)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0" indent="0">
              <a:buNone/>
            </a:pPr>
            <a:endParaRPr lang="en-US" sz="3600" b="1" dirty="0"/>
          </a:p>
          <a:p>
            <a:pPr marL="398463" indent="-398463"/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4510"/>
            <a:ext cx="9144000" cy="5479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457200" y="1371600"/>
            <a:ext cx="8229600" cy="25908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400" dirty="0">
                <a:solidFill>
                  <a:schemeClr val="bg1"/>
                </a:solidFill>
                <a:latin typeface="+mn-lt"/>
              </a:rPr>
              <a:t>Every good gift and every perfect gift is from above, and comes down from the Father of lights, with whom there is</a:t>
            </a:r>
            <a:br>
              <a:rPr lang="en-US" sz="3400" dirty="0">
                <a:solidFill>
                  <a:schemeClr val="bg1"/>
                </a:solidFill>
                <a:latin typeface="+mn-lt"/>
              </a:rPr>
            </a:br>
            <a:r>
              <a:rPr lang="en-US" sz="3400" dirty="0">
                <a:solidFill>
                  <a:schemeClr val="bg1"/>
                </a:solidFill>
                <a:latin typeface="+mn-lt"/>
              </a:rPr>
              <a:t>no variation or shadow of turni</a:t>
            </a:r>
            <a:r>
              <a:rPr lang="en-US" sz="3600" dirty="0">
                <a:solidFill>
                  <a:schemeClr val="bg1"/>
                </a:solidFill>
                <a:latin typeface="+mn-lt"/>
              </a:rPr>
              <a:t>ng</a:t>
            </a:r>
            <a:r>
              <a:rPr lang="en-US" sz="34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– Ja.1:17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84910" y="1666350"/>
            <a:ext cx="1219200" cy="491810"/>
          </a:xfrm>
          <a:prstGeom prst="rect">
            <a:avLst/>
          </a:prstGeom>
          <a:solidFill>
            <a:srgbClr val="FFFF66">
              <a:alpha val="50000"/>
            </a:srgbClr>
          </a:solidFill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371108" y="1676400"/>
            <a:ext cx="1108364" cy="491810"/>
          </a:xfrm>
          <a:prstGeom prst="rect">
            <a:avLst/>
          </a:prstGeom>
          <a:solidFill>
            <a:srgbClr val="FFFF66">
              <a:alpha val="50000"/>
            </a:srgbClr>
          </a:solidFill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1752600" y="2133600"/>
            <a:ext cx="10668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5604165" y="2133600"/>
            <a:ext cx="1290828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495451" y="3671455"/>
            <a:ext cx="4456286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Rectangle 3"/>
          <p:cNvSpPr/>
          <p:nvPr/>
        </p:nvSpPr>
        <p:spPr bwMode="auto">
          <a:xfrm>
            <a:off x="511025" y="2615043"/>
            <a:ext cx="2952609" cy="623455"/>
          </a:xfrm>
          <a:prstGeom prst="rect">
            <a:avLst/>
          </a:prstGeom>
          <a:solidFill>
            <a:srgbClr val="FF0000">
              <a:alpha val="30000"/>
            </a:srgbClr>
          </a:solidFill>
          <a:ln w="9525" cap="flat" cmpd="sng" algn="ctr">
            <a:solidFill>
              <a:srgbClr val="CC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49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4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Gifts of God (Ja.1:17)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398463" indent="-398463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Gn.32:10</a:t>
            </a:r>
          </a:p>
          <a:p>
            <a:pPr marL="798513" lvl="1" indent="-398463">
              <a:spcBef>
                <a:spcPts val="600"/>
              </a:spcBef>
            </a:pPr>
            <a:r>
              <a:rPr lang="en-US" sz="3600" dirty="0">
                <a:latin typeface="Calibri" panose="020F0502020204030204" pitchFamily="34" charset="0"/>
              </a:rPr>
              <a:t>Jacob’s riches can’t compare to ours</a:t>
            </a:r>
          </a:p>
          <a:p>
            <a:pPr marL="398463" indent="-398463"/>
            <a:endParaRPr lang="en-US" sz="3600" b="1" dirty="0"/>
          </a:p>
          <a:p>
            <a:pPr marL="398463" indent="-398463"/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533400" y="2362200"/>
            <a:ext cx="2637504" cy="838200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</a:rPr>
              <a:t>Heat / AC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3247104" y="2362200"/>
            <a:ext cx="2637504" cy="838200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</a:rPr>
              <a:t>Autos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5958348" y="2362200"/>
            <a:ext cx="2637504" cy="838200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</a:rPr>
              <a:t>Stoves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533400" y="3276600"/>
            <a:ext cx="2637504" cy="838200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</a:rPr>
              <a:t>Beds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3247104" y="3276600"/>
            <a:ext cx="2637504" cy="838200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b="1" dirty="0">
                <a:solidFill>
                  <a:srgbClr val="FFFF00"/>
                </a:solidFill>
                <a:latin typeface="Calibri" pitchFamily="34" charset="0"/>
              </a:rPr>
              <a:t>Recreation</a:t>
            </a:r>
            <a:endParaRPr kumimoji="0" lang="en-US" sz="34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5958348" y="3276600"/>
            <a:ext cx="2637504" cy="838200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</a:rPr>
              <a:t>Health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4510"/>
            <a:ext cx="9144000" cy="5479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533400" y="4267200"/>
            <a:ext cx="8062452" cy="21336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</a:rPr>
              <a:t>Every good gift and every perfect gift is from above, and comes down from the Father of lights, with whom there is no variation or shadow of turning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– Ja.1:17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262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Gifts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398463" indent="-398463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Gn.32:10</a:t>
            </a:r>
          </a:p>
          <a:p>
            <a:pPr marL="398463" indent="-398463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Co.3:21-23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4510"/>
            <a:ext cx="9144000" cy="5479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685800" y="2362200"/>
            <a:ext cx="7772400" cy="33528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baseline="30000" dirty="0">
                <a:solidFill>
                  <a:srgbClr val="FFFF00"/>
                </a:solidFill>
                <a:latin typeface="Calibri" panose="020F0502020204030204" pitchFamily="34" charset="0"/>
              </a:rPr>
              <a:t>21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</a:rPr>
              <a:t>Therefore let no one boast in men. For all things are yours:  </a:t>
            </a:r>
            <a:r>
              <a:rPr lang="en-US" sz="3200" baseline="30000" dirty="0">
                <a:solidFill>
                  <a:srgbClr val="FFFF00"/>
                </a:solidFill>
                <a:latin typeface="Calibri" panose="020F0502020204030204" pitchFamily="34" charset="0"/>
              </a:rPr>
              <a:t>22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</a:rPr>
              <a:t>whether Paul or Apollos or Cephas, or the world or life or death, or things present or things to come – all are yours.  </a:t>
            </a:r>
            <a:r>
              <a:rPr lang="en-US" sz="3400" baseline="30000" dirty="0">
                <a:solidFill>
                  <a:srgbClr val="FFFF00"/>
                </a:solidFill>
                <a:latin typeface="Calibri" panose="020F0502020204030204" pitchFamily="34" charset="0"/>
              </a:rPr>
              <a:t>23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</a:rPr>
              <a:t>And you are Christ’s, and Christ is God’s.</a:t>
            </a:r>
            <a:endParaRPr lang="en-US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673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Gifts of God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Greatness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Jn.1:27 . . .</a:t>
            </a:r>
          </a:p>
          <a:p>
            <a:pPr marL="798513" lvl="1" indent="-398463"/>
            <a:endParaRPr lang="en-US" sz="3200" b="1" dirty="0"/>
          </a:p>
          <a:p>
            <a:pPr marL="798513" lvl="1" indent="-398463"/>
            <a:endParaRPr lang="en-US" sz="3200" b="1" dirty="0"/>
          </a:p>
          <a:p>
            <a:pPr marL="798513" lvl="1" indent="-398463"/>
            <a:endParaRPr lang="en-US" sz="32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one greater than John . . 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4791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1295400" y="2209800"/>
            <a:ext cx="6553200" cy="16002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/>
              <a:t>“It is He who, coming after me, is preferred before me, whose sandal strap I am not worthy to loose.”</a:t>
            </a:r>
          </a:p>
        </p:txBody>
      </p:sp>
    </p:spTree>
    <p:extLst>
      <p:ext uri="{BB962C8B-B14F-4D97-AF65-F5344CB8AC3E}">
        <p14:creationId xmlns:p14="http://schemas.microsoft.com/office/powerpoint/2010/main" val="141339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Gifts of God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Greatness of God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Gravity of 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/>
          <a:lstStyle/>
          <a:p>
            <a:pPr marL="398463" indent="-398463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Lk.18:13</a:t>
            </a:r>
          </a:p>
          <a:p>
            <a:pPr marL="398463" indent="-398463"/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8463" indent="-398463"/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8463" indent="-398463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Tim.1:15-16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990600" y="4281055"/>
            <a:ext cx="3475704" cy="173874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Foremost sinner; 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Foremost object of mercy</a:t>
            </a:r>
            <a:endParaRPr kumimoji="0" lang="en-US" sz="3400" b="1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677696" y="4281055"/>
            <a:ext cx="3475704" cy="173874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Not only forgiven;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Put into service</a:t>
            </a:r>
            <a:endParaRPr kumimoji="0" lang="en-US" sz="3400" b="1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4791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2362200" y="2292925"/>
            <a:ext cx="2133600" cy="1066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Pharisee:</a:t>
            </a:r>
            <a:b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</a:b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29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words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648200" y="2306780"/>
            <a:ext cx="2133600" cy="1066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Publican:</a:t>
            </a:r>
            <a:b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</a:b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6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words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72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5" grpId="0" animBg="1"/>
      <p:bldP spid="8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7966</TotalTime>
  <Words>356</Words>
  <Application>Microsoft Office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Times New Roman</vt:lpstr>
      <vt:lpstr>Verdana</vt:lpstr>
      <vt:lpstr>Wingdings</vt:lpstr>
      <vt:lpstr>Pixel</vt:lpstr>
      <vt:lpstr>Walk Humbly With God</vt:lpstr>
      <vt:lpstr>PowerPoint Presentation</vt:lpstr>
      <vt:lpstr>Pride and Humility</vt:lpstr>
      <vt:lpstr>PowerPoint Presentation</vt:lpstr>
      <vt:lpstr>1. Gifts of God (Ja.1:17)</vt:lpstr>
      <vt:lpstr>1. Gifts of God (Ja.1:17)</vt:lpstr>
      <vt:lpstr>1. Gifts of God</vt:lpstr>
      <vt:lpstr>1. Gifts of God 2. Greatness of God</vt:lpstr>
      <vt:lpstr>1. Gifts of God 2. Greatness of God 3. Gravity of sin</vt:lpstr>
      <vt:lpstr>1. Gifts of God 2. Greatness of God 3. Gravity of sins 4. Grace of salvation</vt:lpstr>
      <vt:lpstr>1. Gifts of God 2. Greatness of God 3. Gravity of sins 4. Grace of salvation 5. Gospel of salvation</vt:lpstr>
      <vt:lpstr>1. Gifts of God 2. Greatness of God 3. Gravity of sins 4. Grace of salvation 5. Gospel of salvation</vt:lpstr>
      <vt:lpstr>1. Gifts of God 2. Greatness of God 3. Gravity of sins 4. Grace of salvation 5. Gospel of salvation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tchtcj@gmail.com</cp:lastModifiedBy>
  <cp:revision>888</cp:revision>
  <dcterms:created xsi:type="dcterms:W3CDTF">2011-08-18T15:42:19Z</dcterms:created>
  <dcterms:modified xsi:type="dcterms:W3CDTF">2016-10-16T23:16:27Z</dcterms:modified>
</cp:coreProperties>
</file>