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27" r:id="rId2"/>
  </p:sldMasterIdLst>
  <p:notesMasterIdLst>
    <p:notesMasterId r:id="rId22"/>
  </p:notesMasterIdLst>
  <p:sldIdLst>
    <p:sldId id="289" r:id="rId3"/>
    <p:sldId id="292" r:id="rId4"/>
    <p:sldId id="322" r:id="rId5"/>
    <p:sldId id="303" r:id="rId6"/>
    <p:sldId id="316" r:id="rId7"/>
    <p:sldId id="304" r:id="rId8"/>
    <p:sldId id="305" r:id="rId9"/>
    <p:sldId id="306" r:id="rId10"/>
    <p:sldId id="276" r:id="rId11"/>
    <p:sldId id="294" r:id="rId12"/>
    <p:sldId id="291" r:id="rId13"/>
    <p:sldId id="296" r:id="rId14"/>
    <p:sldId id="302" r:id="rId15"/>
    <p:sldId id="297" r:id="rId16"/>
    <p:sldId id="315" r:id="rId17"/>
    <p:sldId id="308" r:id="rId18"/>
    <p:sldId id="309" r:id="rId19"/>
    <p:sldId id="314" r:id="rId20"/>
    <p:sldId id="321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800000"/>
    <a:srgbClr val="CCECFF"/>
    <a:srgbClr val="FFFF66"/>
    <a:srgbClr val="808080"/>
    <a:srgbClr val="FFFF99"/>
    <a:srgbClr val="66CCFF"/>
    <a:srgbClr val="CCFFFF"/>
    <a:srgbClr val="99CC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02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6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0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38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92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267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864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70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346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4499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0881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510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890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2582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3515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0289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606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3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6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6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0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9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7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25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819400" y="1828800"/>
            <a:ext cx="6172200" cy="2209800"/>
          </a:xfrm>
        </p:spPr>
        <p:txBody>
          <a:bodyPr/>
          <a:lstStyle/>
          <a:p>
            <a:pPr algn="ctr"/>
            <a:r>
              <a:rPr lang="en-US" sz="4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Death of Delight</a:t>
            </a:r>
            <a:endParaRPr lang="en-US" sz="4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Ezk.24:15-27</a:t>
            </a:r>
          </a:p>
        </p:txBody>
      </p:sp>
    </p:spTree>
    <p:extLst>
      <p:ext uri="{BB962C8B-B14F-4D97-AF65-F5344CB8AC3E}">
        <p14:creationId xmlns:p14="http://schemas.microsoft.com/office/powerpoint/2010/main" val="410960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FFFFCC"/>
          </a:solidFill>
          <a:ln w="31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can trust Him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Sovereign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Ruler, Creator (Gn.18:25)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Perfect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Ruler; overrides evil for good (Job 42:1-3)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Omniscient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Ruler; ways are above ours (Is.55:8-9)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Eternal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Ruler; rewards not restricted to earth-time  </a:t>
            </a:r>
          </a:p>
          <a:p>
            <a:endParaRPr lang="en-US" b="1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371600" y="5334000"/>
            <a:ext cx="3124200" cy="762000"/>
          </a:xfrm>
          <a:prstGeom prst="rect">
            <a:avLst/>
          </a:prstGeom>
          <a:solidFill>
            <a:schemeClr val="bg2">
              <a:lumMod val="75000"/>
            </a:schemeClr>
          </a:solidFill>
          <a:ln w="31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Sam.12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618704" y="5334000"/>
            <a:ext cx="3124200" cy="762000"/>
          </a:xfrm>
          <a:prstGeom prst="rect">
            <a:avLst/>
          </a:prstGeom>
          <a:solidFill>
            <a:schemeClr val="bg2">
              <a:lumMod val="75000"/>
            </a:schemeClr>
          </a:solidFill>
          <a:ln w="31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Th.4</a:t>
            </a:r>
          </a:p>
        </p:txBody>
      </p:sp>
    </p:spTree>
    <p:extLst>
      <p:ext uri="{BB962C8B-B14F-4D97-AF65-F5344CB8AC3E}">
        <p14:creationId xmlns:p14="http://schemas.microsoft.com/office/powerpoint/2010/main" val="299371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18886" y="762000"/>
            <a:ext cx="8077200" cy="533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kumimoji="0" lang="en-US" sz="2400" i="0" strike="noStrike" cap="none" normalizeH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Providence of God</a:t>
            </a:r>
            <a:endParaRPr kumimoji="0" lang="en-US" sz="2400" i="0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533400" y="1524000"/>
            <a:ext cx="8077200" cy="1295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4000" baseline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Passion for God</a:t>
            </a:r>
            <a:endParaRPr kumimoji="0" lang="en-US" sz="3600" i="0" u="none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09653"/>
          </a:xfrm>
          <a:prstGeom prst="rect">
            <a:avLst/>
          </a:prstGeom>
          <a:solidFill>
            <a:srgbClr val="CCECFF"/>
          </a:solidFill>
        </p:spPr>
      </p:pic>
      <p:sp>
        <p:nvSpPr>
          <p:cNvPr id="6" name="Rectangle 5"/>
          <p:cNvSpPr/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CCE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856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CC"/>
          </a:solidFill>
          <a:ln w="31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“No tears” – hardest command?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257800"/>
          </a:xfrm>
        </p:spPr>
        <p:txBody>
          <a:bodyPr/>
          <a:lstStyle/>
          <a:p>
            <a:pPr marL="398463" indent="-398463"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20-24, believer: response to personal crises speaks louder than words</a:t>
            </a:r>
          </a:p>
          <a:p>
            <a:pPr marL="398463" indent="-398463"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1-14, Temple, Jerusalem, children</a:t>
            </a:r>
            <a:r>
              <a:rPr lang="en-US" sz="3400" dirty="0">
                <a:ea typeface="Verdana" panose="020B0604030504040204" pitchFamily="34" charset="0"/>
                <a:cs typeface="Verdana" panose="020B0604030504040204" pitchFamily="34" charset="0"/>
              </a:rPr>
              <a:t>...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Some commands harder than others</a:t>
            </a:r>
          </a:p>
          <a:p>
            <a:pPr marL="398463" indent="-398463">
              <a:spcBef>
                <a:spcPts val="600"/>
              </a:spcBef>
              <a:buAutoNum type="arabicPeriod"/>
            </a:pPr>
            <a:r>
              <a:rPr lang="en-US" sz="3400" dirty="0">
                <a:ea typeface="Verdana" panose="020B0604030504040204" pitchFamily="34" charset="0"/>
                <a:cs typeface="Verdana" panose="020B0604030504040204" pitchFamily="34" charset="0"/>
              </a:rPr>
              <a:t>Gn.22 / Lv.10</a:t>
            </a:r>
          </a:p>
          <a:p>
            <a:pPr marL="398463" indent="-398463">
              <a:buAutoNum type="arabicPeriod"/>
            </a:pPr>
            <a:r>
              <a:rPr lang="en-US" sz="3400" dirty="0">
                <a:ea typeface="Verdana" panose="020B0604030504040204" pitchFamily="34" charset="0"/>
                <a:cs typeface="Verdana" panose="020B0604030504040204" pitchFamily="34" charset="0"/>
              </a:rPr>
              <a:t>Jer.16:2 [1 Co.7]</a:t>
            </a:r>
          </a:p>
          <a:p>
            <a:pPr marL="398463" indent="-398463">
              <a:buAutoNum type="arabicPeriod"/>
            </a:pPr>
            <a:r>
              <a:rPr lang="en-US" sz="3400" dirty="0">
                <a:ea typeface="Verdana" panose="020B0604030504040204" pitchFamily="34" charset="0"/>
                <a:cs typeface="Verdana" panose="020B0604030504040204" pitchFamily="34" charset="0"/>
              </a:rPr>
              <a:t>Lk.14:26</a:t>
            </a:r>
          </a:p>
          <a:p>
            <a:pPr marL="398463" indent="-398463">
              <a:buAutoNum type="arabicPeriod"/>
            </a:pPr>
            <a:r>
              <a:rPr lang="en-US" sz="3400" dirty="0">
                <a:ea typeface="Verdana" panose="020B0604030504040204" pitchFamily="34" charset="0"/>
                <a:cs typeface="Verdana" panose="020B0604030504040204" pitchFamily="34" charset="0"/>
              </a:rPr>
              <a:t>Hb.5:7-9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343400" y="3581400"/>
            <a:ext cx="4343400" cy="2590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cultures hire mourners </a:t>
            </a: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</a:rPr>
              <a:t>[Am.5:16f.]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Others need none.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Ezekiel: act as if nothing happened.</a:t>
            </a:r>
            <a:endParaRPr kumimoji="0" lang="en-US" sz="3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933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18886" y="838200"/>
            <a:ext cx="8077200" cy="533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kumimoji="0" lang="en-US" sz="2400" i="0" strike="noStrike" cap="none" normalizeH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Providence of God</a:t>
            </a:r>
            <a:endParaRPr kumimoji="0" lang="en-US" sz="2400" i="0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533400" y="2362200"/>
            <a:ext cx="8077200" cy="1295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4000" baseline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Partner for Life</a:t>
            </a:r>
            <a:endParaRPr kumimoji="0" lang="en-US" sz="3600" i="0" u="none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518652" y="1600200"/>
            <a:ext cx="8077200" cy="533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kumimoji="0" lang="en-US" sz="2400" i="0" strike="noStrike" cap="none" normalizeH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Passion for God</a:t>
            </a:r>
            <a:endParaRPr kumimoji="0" lang="en-US" sz="2400" i="0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09653"/>
          </a:xfrm>
          <a:prstGeom prst="rect">
            <a:avLst/>
          </a:prstGeom>
          <a:solidFill>
            <a:srgbClr val="CCECFF"/>
          </a:solidFill>
        </p:spPr>
      </p:pic>
      <p:sp>
        <p:nvSpPr>
          <p:cNvPr id="6" name="Rectangle 5"/>
          <p:cNvSpPr/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CCE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508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5840"/>
          </a:xfrm>
          <a:solidFill>
            <a:srgbClr val="FFFFCC"/>
          </a:solidFill>
          <a:ln w="31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sz="3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Vows: till death do us part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Ro.7:1-4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 from Mr. &amp; Mrs. Ezekiel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5595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rgbClr val="FFFFCC"/>
          </a:solidFill>
          <a:ln w="31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Live each day as if</a:t>
            </a:r>
            <a:br>
              <a:rPr lang="en-US" sz="3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were your last.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733800"/>
          </a:xfrm>
        </p:spPr>
        <p:txBody>
          <a:bodyPr/>
          <a:lstStyle/>
          <a:p>
            <a:pPr marL="0" indent="0">
              <a:spcBef>
                <a:spcPts val="3000"/>
              </a:spcBef>
              <a:buNone/>
            </a:pPr>
            <a:endParaRPr lang="en-US" b="1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862052" y="1600200"/>
            <a:ext cx="3748548" cy="2362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36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</a:rPr>
              <a:t>Lk.12:20-21</a:t>
            </a:r>
          </a:p>
          <a:p>
            <a:pPr algn="ctr"/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Secular</a:t>
            </a:r>
          </a:p>
          <a:p>
            <a:pPr algn="ctr"/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Possessions</a:t>
            </a:r>
          </a:p>
          <a:p>
            <a:pPr algn="ctr"/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‘</a:t>
            </a:r>
            <a:r>
              <a:rPr kumimoji="0" lang="en-US" sz="3600" b="1" i="0" u="none" strike="sngStrike" cap="none" normalizeH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Many years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’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33400" y="1600200"/>
            <a:ext cx="3748548" cy="2362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36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</a:rPr>
              <a:t>Mr. &amp; Mrs. Ezekiel</a:t>
            </a:r>
          </a:p>
          <a:p>
            <a:pPr algn="ctr"/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Spiritual</a:t>
            </a:r>
          </a:p>
          <a:p>
            <a:pPr algn="ctr"/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Prepared</a:t>
            </a:r>
          </a:p>
          <a:p>
            <a:pPr algn="ctr"/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Young</a:t>
            </a:r>
            <a:r>
              <a:rPr kumimoji="0" lang="en-US" sz="3600" b="1" i="0" u="none" strike="noStrike" cap="none" normalizeH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 die too</a:t>
            </a:r>
            <a:endParaRPr kumimoji="0" lang="en-US" sz="3600" b="1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36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rgbClr val="FFFFCC"/>
          </a:solidFill>
          <a:ln w="31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Live each day as if it</a:t>
            </a:r>
            <a:br>
              <a:rPr lang="en-US" sz="3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were your spouses’ last.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886200"/>
          </a:xfrm>
        </p:spPr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 29:2-6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you could do it over, what would you change?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Spend last day arguing over petty things?   … hypercritical?</a:t>
            </a:r>
          </a:p>
        </p:txBody>
      </p:sp>
    </p:spTree>
    <p:extLst>
      <p:ext uri="{BB962C8B-B14F-4D97-AF65-F5344CB8AC3E}">
        <p14:creationId xmlns:p14="http://schemas.microsoft.com/office/powerpoint/2010/main" val="423881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rgbClr val="FFFFCC"/>
          </a:solidFill>
          <a:ln w="31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thankful for each blessing – especially spouse.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Gn.35:16-20 </a:t>
            </a:r>
          </a:p>
          <a:p>
            <a:pPr marL="796925" lvl="1" indent="-339725"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results of grief – </a:t>
            </a:r>
          </a:p>
          <a:p>
            <a:pPr marL="1371600" lvl="1" indent="-515938">
              <a:spcAft>
                <a:spcPts val="600"/>
              </a:spcAft>
              <a:buAutoNum type="arabicPeriod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Partiality to Joseph, Benjamin</a:t>
            </a:r>
          </a:p>
          <a:p>
            <a:pPr marL="1371600" lvl="1" indent="-515938">
              <a:buAutoNum type="arabicPeriod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Persistent pain over Joseph’s ‘death’ (Gn.37:34-35)</a:t>
            </a:r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7468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rgbClr val="FFFFCC"/>
          </a:solidFill>
          <a:ln w="31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a sign of a better way to live.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Ezekiel was a sign to Jews (24)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Mt.5:16, louder than words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685800" y="3124200"/>
            <a:ext cx="2743200" cy="18288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9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Children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3200400" y="3124200"/>
            <a:ext cx="2743200" cy="18288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9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Immoral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5715000" y="3124200"/>
            <a:ext cx="2743200" cy="18288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9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99355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Proverbs 31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434" y="838200"/>
            <a:ext cx="8229600" cy="5638800"/>
          </a:xfrm>
        </p:spPr>
        <p:txBody>
          <a:bodyPr/>
          <a:lstStyle/>
          <a:p>
            <a:pPr marL="0" indent="0">
              <a:buNone/>
            </a:pPr>
            <a:r>
              <a:rPr lang="en-US" b="1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 children rise up and call her blessed; Her husband also, and he praises her: 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“Many daughters have done well, But you excel them all.”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Charm is deceitful and beauty is passing, But a woman who fears the LORD, she shall be praised. 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 her of the fruit of her hands, And let her own works praise her in the gates.</a:t>
            </a:r>
          </a:p>
          <a:p>
            <a:pPr marL="0" indent="0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189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Ezekiel 24:2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91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siege of Jerusalem has begun</a:t>
            </a:r>
          </a:p>
          <a:p>
            <a:pPr marL="398463" indent="-398463">
              <a:buAutoNum type="arabicPeriod"/>
            </a:pPr>
            <a:endParaRPr lang="en-US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98463" indent="-398463">
              <a:buAutoNum type="arabicPeriod"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60555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prophets were</a:t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superhuman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91000"/>
          </a:xfrm>
        </p:spPr>
        <p:txBody>
          <a:bodyPr/>
          <a:lstStyle/>
          <a:p>
            <a:pPr marL="398463" indent="-398463"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Ezk.24:16,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spouse</a:t>
            </a:r>
          </a:p>
          <a:p>
            <a:pPr marL="398463" indent="-398463">
              <a:buAutoNum type="arabicPeriod"/>
            </a:pPr>
            <a:endParaRPr lang="en-US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98463" indent="-398463">
              <a:buAutoNum type="arabicPeriod"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747252" y="2438400"/>
            <a:ext cx="7620000" cy="1752600"/>
          </a:xfrm>
          <a:prstGeom prst="roundRect">
            <a:avLst/>
          </a:prstGeom>
          <a:solidFill>
            <a:srgbClr val="CCECFF">
              <a:alpha val="54000"/>
            </a:srgb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“</a:t>
            </a:r>
            <a:r>
              <a:rPr lang="en-US" sz="3200" b="1" u="sng" dirty="0">
                <a:solidFill>
                  <a:schemeClr val="bg2">
                    <a:lumMod val="50000"/>
                  </a:schemeClr>
                </a:solidFill>
              </a:rPr>
              <a:t>the desire of your eyes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”</a:t>
            </a:r>
          </a:p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Treasure, lovely; desirable, precious (eyes take delight in); dearest treasure </a:t>
            </a:r>
            <a:endParaRPr kumimoji="0" lang="en-US" sz="320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6917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 marL="398463" indent="-398463">
              <a:buAutoNum type="arabicPeriod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Ezk.24:16, the spouse</a:t>
            </a:r>
          </a:p>
          <a:p>
            <a:pPr marL="398463" indent="-398463"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Ezk.24:16,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separation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1113504" y="2895600"/>
            <a:ext cx="6887496" cy="1143000"/>
          </a:xfrm>
          <a:prstGeom prst="roundRect">
            <a:avLst/>
          </a:prstGeom>
          <a:solidFill>
            <a:srgbClr val="CCECFF">
              <a:alpha val="56000"/>
            </a:srgb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“</a:t>
            </a:r>
            <a:r>
              <a:rPr lang="en-US" sz="3200" b="1" u="sng" dirty="0">
                <a:solidFill>
                  <a:schemeClr val="bg2">
                    <a:lumMod val="50000"/>
                  </a:schemeClr>
                </a:solidFill>
              </a:rPr>
              <a:t>I take away from you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”</a:t>
            </a:r>
          </a:p>
          <a:p>
            <a:pPr algn="ctr">
              <a:spcAft>
                <a:spcPts val="1200"/>
              </a:spcAft>
            </a:pPr>
            <a:r>
              <a:rPr lang="en-US" sz="3200" dirty="0"/>
              <a:t>(Job 1:21) </a:t>
            </a:r>
            <a:endParaRPr kumimoji="0" lang="en-US" sz="3200" i="0" u="none" strike="noStrike" cap="none" normalizeH="0" baseline="0" dirty="0">
              <a:ln>
                <a:noFill/>
              </a:ln>
              <a:effectLst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87"/>
            <a:ext cx="9144000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25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 marL="398463" indent="-398463">
              <a:buAutoNum type="arabicPeriod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Ezk.24:16, the spouse</a:t>
            </a:r>
          </a:p>
          <a:p>
            <a:pPr marL="398463" indent="-398463">
              <a:buAutoNum type="arabicPeriod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Ezk.24:16, the separation</a:t>
            </a:r>
          </a:p>
          <a:p>
            <a:pPr marL="398463" indent="-398463"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Ezk.24:16,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sickness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1113504" y="3429000"/>
            <a:ext cx="6887496" cy="1143000"/>
          </a:xfrm>
          <a:prstGeom prst="roundRect">
            <a:avLst/>
          </a:prstGeom>
          <a:solidFill>
            <a:srgbClr val="CCECFF">
              <a:alpha val="56000"/>
            </a:srgb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“</a:t>
            </a:r>
            <a:r>
              <a:rPr lang="en-US" sz="3200" b="1" u="sng" dirty="0">
                <a:solidFill>
                  <a:schemeClr val="bg2">
                    <a:lumMod val="50000"/>
                  </a:schemeClr>
                </a:solidFill>
              </a:rPr>
              <a:t>with one stroke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”</a:t>
            </a:r>
          </a:p>
          <a:p>
            <a:pPr algn="ctr"/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(plague, pestilence, one fatal stroke) </a:t>
            </a:r>
            <a:endParaRPr kumimoji="0" lang="en-US" sz="320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2" y="0"/>
            <a:ext cx="9138696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97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9600"/>
          </a:xfrm>
        </p:spPr>
        <p:txBody>
          <a:bodyPr/>
          <a:lstStyle/>
          <a:p>
            <a:pPr marL="398463" indent="-398463">
              <a:buAutoNum type="arabicPeriod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Ezk.24:16, the spouse</a:t>
            </a:r>
          </a:p>
          <a:p>
            <a:pPr marL="398463" indent="-398463">
              <a:buAutoNum type="arabicPeriod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Ezk.24:16, the separation</a:t>
            </a:r>
          </a:p>
          <a:p>
            <a:pPr marL="398463" indent="-398463">
              <a:buAutoNum type="arabicPeriod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Ezk.24:16, the sickness</a:t>
            </a:r>
          </a:p>
          <a:p>
            <a:pPr marL="398463" indent="-398463"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Ezk.24:16-17,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sighing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715296" y="3886200"/>
            <a:ext cx="7696200" cy="1600200"/>
          </a:xfrm>
          <a:prstGeom prst="roundRect">
            <a:avLst/>
          </a:prstGeom>
          <a:solidFill>
            <a:srgbClr val="CCECFF">
              <a:alpha val="56000"/>
            </a:srgb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“</a:t>
            </a:r>
            <a:r>
              <a:rPr lang="en-US" sz="3200" b="1" u="sng" dirty="0">
                <a:solidFill>
                  <a:schemeClr val="bg2">
                    <a:lumMod val="50000"/>
                  </a:schemeClr>
                </a:solidFill>
              </a:rPr>
              <a:t>neither mourn nor weep…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”</a:t>
            </a:r>
          </a:p>
          <a:p>
            <a:pPr algn="ctr"/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Ezekiel could sigh (groan, mourn) silently / inwardly, not aloud </a:t>
            </a:r>
            <a:r>
              <a:rPr lang="en-US" sz="3200" dirty="0"/>
              <a:t>(Mk.5:38)</a:t>
            </a:r>
            <a:endParaRPr kumimoji="0" lang="en-US" sz="3200" i="0" u="none" strike="noStrike" cap="none" normalizeH="0" baseline="0" dirty="0">
              <a:ln>
                <a:noFill/>
              </a:ln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2" y="0"/>
            <a:ext cx="9138696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02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398463" indent="-398463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not mourn, weep, let tears run down.  </a:t>
            </a: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 2:12.  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[Ezk.27:30-32]</a:t>
            </a:r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8463" indent="-398463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Bind on turban </a:t>
            </a: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(Josh.7:6). </a:t>
            </a:r>
          </a:p>
          <a:p>
            <a:pPr marL="398463" indent="-398463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Put on sh</a:t>
            </a: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oes (2 Sm.15:30).</a:t>
            </a:r>
          </a:p>
          <a:p>
            <a:pPr marL="398463" indent="-398463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not cover lips </a:t>
            </a: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(Mic.3:7).</a:t>
            </a:r>
          </a:p>
          <a:p>
            <a:pPr marL="398463" indent="-398463">
              <a:spcBef>
                <a:spcPts val="600"/>
              </a:spcBef>
              <a:buAutoNum type="arabicPeriod"/>
            </a:pP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…or eat bread of men (meal to show sympathy, </a:t>
            </a: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Jer.16:7).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Five Mourning Instructions</a:t>
            </a:r>
          </a:p>
        </p:txBody>
      </p:sp>
    </p:spTree>
    <p:extLst>
      <p:ext uri="{BB962C8B-B14F-4D97-AF65-F5344CB8AC3E}">
        <p14:creationId xmlns:p14="http://schemas.microsoft.com/office/powerpoint/2010/main" val="310451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People ready to offer sympathy</a:t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(18-19) but he is not mourning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886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Acted parable conveys grim message (20-27) </a:t>
            </a:r>
          </a:p>
          <a:p>
            <a:pPr marL="855663" lvl="1" indent="-398463">
              <a:spcAft>
                <a:spcPts val="600"/>
              </a:spcAft>
            </a:pPr>
            <a:r>
              <a:rPr lang="en-US" sz="33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Jews will lose their delight 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Jer.16:5-9</a:t>
            </a:r>
          </a:p>
        </p:txBody>
      </p:sp>
    </p:spTree>
    <p:extLst>
      <p:ext uri="{BB962C8B-B14F-4D97-AF65-F5344CB8AC3E}">
        <p14:creationId xmlns:p14="http://schemas.microsoft.com/office/powerpoint/2010/main" val="369173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18886" y="914400"/>
            <a:ext cx="8077200" cy="1295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</a:t>
            </a:r>
            <a:r>
              <a:rPr kumimoji="0" lang="en-US" sz="360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400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Providence of God</a:t>
            </a:r>
            <a:endParaRPr kumimoji="0" lang="en-US" sz="3600" i="0" u="none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CCE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876252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8067</TotalTime>
  <Words>548</Words>
  <Application>Microsoft Office PowerPoint</Application>
  <PresentationFormat>On-screen Show (4:3)</PresentationFormat>
  <Paragraphs>91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Arial Black</vt:lpstr>
      <vt:lpstr>Calibri</vt:lpstr>
      <vt:lpstr>Times New Roman</vt:lpstr>
      <vt:lpstr>Verdana</vt:lpstr>
      <vt:lpstr>Wingdings</vt:lpstr>
      <vt:lpstr>Pixel</vt:lpstr>
      <vt:lpstr>1_Default Design</vt:lpstr>
      <vt:lpstr>The Death of Delight</vt:lpstr>
      <vt:lpstr>Ezekiel 24:2</vt:lpstr>
      <vt:lpstr>God’s prophets were not superhuman</vt:lpstr>
      <vt:lpstr>PowerPoint Presentation</vt:lpstr>
      <vt:lpstr>PowerPoint Presentation</vt:lpstr>
      <vt:lpstr>PowerPoint Presentation</vt:lpstr>
      <vt:lpstr>PowerPoint Presentation</vt:lpstr>
      <vt:lpstr>People ready to offer sympathy (18-19) but he is not mourning</vt:lpstr>
      <vt:lpstr>PowerPoint Presentation</vt:lpstr>
      <vt:lpstr>We can trust Him</vt:lpstr>
      <vt:lpstr>PowerPoint Presentation</vt:lpstr>
      <vt:lpstr>“No tears” – hardest command?</vt:lpstr>
      <vt:lpstr>PowerPoint Presentation</vt:lpstr>
      <vt:lpstr>Vows: till death do us part</vt:lpstr>
      <vt:lpstr>1. Live each day as if it were your last.  </vt:lpstr>
      <vt:lpstr>2. Live each day as if it were your spouses’ last.</vt:lpstr>
      <vt:lpstr>3. Be thankful for each blessing – especially spouse.</vt:lpstr>
      <vt:lpstr>4. Be a sign of a better way to live.</vt:lpstr>
      <vt:lpstr>Proverbs 31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tchtcj@gmail.com</cp:lastModifiedBy>
  <cp:revision>915</cp:revision>
  <dcterms:created xsi:type="dcterms:W3CDTF">2011-08-18T15:42:19Z</dcterms:created>
  <dcterms:modified xsi:type="dcterms:W3CDTF">2016-10-16T23:28:11Z</dcterms:modified>
</cp:coreProperties>
</file>