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</p:sldMasterIdLst>
  <p:sldIdLst>
    <p:sldId id="285" r:id="rId3"/>
    <p:sldId id="279" r:id="rId4"/>
    <p:sldId id="259" r:id="rId5"/>
    <p:sldId id="260" r:id="rId6"/>
    <p:sldId id="261" r:id="rId7"/>
    <p:sldId id="262" r:id="rId8"/>
    <p:sldId id="280" r:id="rId9"/>
    <p:sldId id="263" r:id="rId10"/>
    <p:sldId id="281" r:id="rId11"/>
    <p:sldId id="265" r:id="rId12"/>
    <p:sldId id="274" r:id="rId13"/>
    <p:sldId id="282" r:id="rId14"/>
    <p:sldId id="267" r:id="rId15"/>
    <p:sldId id="269" r:id="rId16"/>
    <p:sldId id="270" r:id="rId17"/>
    <p:sldId id="284" r:id="rId18"/>
    <p:sldId id="283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66"/>
    <a:srgbClr val="FFFFCC"/>
    <a:srgbClr val="CCFFFF"/>
    <a:srgbClr val="969696"/>
    <a:srgbClr val="FFFF00"/>
    <a:srgbClr val="A5002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Objects="1" showGuides="1">
      <p:cViewPr varScale="1">
        <p:scale>
          <a:sx n="78" d="100"/>
          <a:sy n="78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17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172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717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7174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175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176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177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178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179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180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181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182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183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7184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185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18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2E92B41-D299-469E-BD1D-3A6388F4ADE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90EFF5-7A37-4B65-BF1E-D5A5272174B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20761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667611-BD0C-450C-B739-2576B76AB51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068750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03214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7205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6064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3381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1775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02765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71169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2873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1A17C5-8CE3-43EC-8E23-732B77052C5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0035897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41517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98298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5953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D61B1A-D425-42EF-98CA-C01440FAD17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688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72E128-EB97-4005-9111-9064874252A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02324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741D8E-25A3-47DA-A57A-A874362455C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436164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3C0FDD-91B8-49B5-B02C-9BD7FE653F1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599908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251334-B804-400A-A539-6B46ADD218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58184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EE03A2-766C-4622-AF59-0F11DC0CF6C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701724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B1C0A8-2F1C-45E0-B545-48C0E18869F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8100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fld id="{404820F4-DC0D-4F63-AA45-2FB6A76EA71E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1800">
                <a:solidFill>
                  <a:schemeClr val="hlink"/>
                </a:solidFill>
              </a:endParaRPr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1800">
                <a:solidFill>
                  <a:schemeClr val="hlink"/>
                </a:solidFill>
              </a:endParaRPr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1800">
                <a:solidFill>
                  <a:schemeClr val="hlink"/>
                </a:solidFill>
              </a:endParaRPr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615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352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Guilty</a:t>
            </a:r>
            <a:r>
              <a:rPr lang="en-US" dirty="0"/>
              <a:t>!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Ezra 9</a:t>
            </a:r>
          </a:p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Daniel 9</a:t>
            </a:r>
          </a:p>
        </p:txBody>
      </p:sp>
    </p:spTree>
    <p:extLst>
      <p:ext uri="{BB962C8B-B14F-4D97-AF65-F5344CB8AC3E}">
        <p14:creationId xmlns:p14="http://schemas.microsoft.com/office/powerpoint/2010/main" xmlns="" val="335056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need guilt because…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marL="633413" indent="-633413">
              <a:spcAft>
                <a:spcPts val="800"/>
              </a:spcAft>
              <a:buFont typeface="Wingdings" panose="05000000000000000000" pitchFamily="2" charset="2"/>
              <a:buAutoNum type="arabicPeriod"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Preserves Society.  Ro.1; 3</a:t>
            </a:r>
          </a:p>
          <a:p>
            <a:pPr marL="633413" indent="-633413">
              <a:spcAft>
                <a:spcPts val="800"/>
              </a:spcAft>
              <a:buFont typeface="Wingdings" panose="05000000000000000000" pitchFamily="2" charset="2"/>
              <a:buAutoNum type="arabicPeriod"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drives people to salvation.  Mt.9:12 </a:t>
            </a:r>
          </a:p>
          <a:p>
            <a:pPr marL="633413" indent="-633413">
              <a:spcAft>
                <a:spcPts val="800"/>
              </a:spcAft>
              <a:buFont typeface="Wingdings" panose="05000000000000000000" pitchFamily="2" charset="2"/>
              <a:buAutoNum type="arabicPeriod"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Those who deny guilt, deceive themselves.  Ro.6:23</a:t>
            </a:r>
          </a:p>
          <a:p>
            <a:pPr marL="633413" indent="-633413">
              <a:buFont typeface="Wingdings" panose="05000000000000000000" pitchFamily="2" charset="2"/>
              <a:buAutoNum type="arabicPeriod"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Death is the great reminder. </a:t>
            </a:r>
            <a:b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Co.15:56-57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 death loses its sting</a:t>
            </a:r>
            <a:b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Co.15:56-57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 b="1" dirty="0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457200" y="4343401"/>
            <a:ext cx="8229600" cy="1905000"/>
          </a:xfrm>
          <a:prstGeom prst="rect">
            <a:avLst/>
          </a:prstGeom>
          <a:solidFill>
            <a:srgbClr val="FFFFCC"/>
          </a:solidFill>
          <a:ln w="3175">
            <a:solidFill>
              <a:srgbClr val="000066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wrap="none" anchor="ctr"/>
          <a:lstStyle/>
          <a:p>
            <a:pPr algn="ctr">
              <a:spcAft>
                <a:spcPts val="600"/>
              </a:spcAft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Because of law, sin 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(Ro.4:15)</a:t>
            </a:r>
          </a:p>
          <a:p>
            <a:pPr algn="ctr">
              <a:spcAft>
                <a:spcPts val="600"/>
              </a:spcAft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Because of sin, death 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(Ro.6:23)</a:t>
            </a:r>
          </a:p>
          <a:p>
            <a:pPr algn="ctr"/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Forgiveness removes sting 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 Jn.1:9)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1477963"/>
            <a:ext cx="8229600" cy="275907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aseline="30000" dirty="0">
                <a:solidFill>
                  <a:schemeClr val="tx1"/>
                </a:solidFill>
              </a:rPr>
              <a:t>56</a:t>
            </a:r>
            <a:r>
              <a:rPr lang="en-US" sz="3600" dirty="0">
                <a:solidFill>
                  <a:schemeClr val="tx1"/>
                </a:solidFill>
              </a:rPr>
              <a:t> The sting of death is sin, and the power of sin is the law. </a:t>
            </a:r>
          </a:p>
          <a:p>
            <a:r>
              <a:rPr lang="en-US" sz="3600" baseline="30000" dirty="0">
                <a:solidFill>
                  <a:schemeClr val="tx1"/>
                </a:solidFill>
              </a:rPr>
              <a:t>57</a:t>
            </a:r>
            <a:r>
              <a:rPr lang="en-US" sz="3600" dirty="0">
                <a:solidFill>
                  <a:schemeClr val="tx1"/>
                </a:solidFill>
              </a:rPr>
              <a:t> But thanks be to God, who gives us the victory through our Lord Jesus Christ. </a:t>
            </a:r>
          </a:p>
        </p:txBody>
      </p:sp>
      <p:sp>
        <p:nvSpPr>
          <p:cNvPr id="3" name="Rectangle 2"/>
          <p:cNvSpPr/>
          <p:nvPr/>
        </p:nvSpPr>
        <p:spPr>
          <a:xfrm>
            <a:off x="1890252" y="1539875"/>
            <a:ext cx="2819400" cy="517525"/>
          </a:xfrm>
          <a:prstGeom prst="rect">
            <a:avLst/>
          </a:prstGeom>
          <a:solidFill>
            <a:srgbClr val="FFFF00">
              <a:alpha val="31000"/>
            </a:srgbClr>
          </a:solidFill>
          <a:ln w="31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5181600" y="1981200"/>
            <a:ext cx="685800" cy="0"/>
          </a:xfrm>
          <a:prstGeom prst="line">
            <a:avLst/>
          </a:prstGeom>
          <a:ln w="762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42091" y="2105231"/>
            <a:ext cx="2505909" cy="517525"/>
          </a:xfrm>
          <a:prstGeom prst="rect">
            <a:avLst/>
          </a:prstGeom>
          <a:solidFill>
            <a:srgbClr val="FFFF00">
              <a:alpha val="31000"/>
            </a:srgbClr>
          </a:solidFill>
          <a:ln w="31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4358148" y="2514600"/>
            <a:ext cx="685800" cy="0"/>
          </a:xfrm>
          <a:prstGeom prst="line">
            <a:avLst/>
          </a:prstGeom>
          <a:ln w="762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853440" y="3077496"/>
            <a:ext cx="4861560" cy="0"/>
          </a:xfrm>
          <a:prstGeom prst="straightConnector1">
            <a:avLst/>
          </a:prstGeom>
          <a:ln w="76200">
            <a:solidFill>
              <a:srgbClr val="00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uiExpand="1" build="allAtOnce" animBg="1"/>
      <p:bldP spid="3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457200" y="838200"/>
            <a:ext cx="8229600" cy="533400"/>
          </a:xfrm>
          <a:prstGeom prst="bevel">
            <a:avLst>
              <a:gd name="adj" fmla="val 12500"/>
            </a:avLst>
          </a:prstGeom>
          <a:blipFill>
            <a:blip r:embed="rId2" cstate="print"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 What Is Guilt?</a:t>
            </a: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457200" y="2895600"/>
            <a:ext cx="8229600" cy="990600"/>
          </a:xfrm>
          <a:prstGeom prst="bevel">
            <a:avLst>
              <a:gd name="adj" fmla="val 12500"/>
            </a:avLst>
          </a:prstGeom>
          <a:blipFill>
            <a:blip r:embed="rId2" cstate="print"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Guilt Does Not Give</a:t>
            </a:r>
            <a:r>
              <a:rPr kumimoji="0" lang="en-US" altLang="en-US" sz="360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Up</a:t>
            </a:r>
            <a:endParaRPr kumimoji="0" lang="en-US" altLang="en-US" sz="3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457200" y="1524000"/>
            <a:ext cx="8229600" cy="533400"/>
          </a:xfrm>
          <a:prstGeom prst="bevel">
            <a:avLst>
              <a:gd name="adj" fmla="val 12500"/>
            </a:avLst>
          </a:prstGeom>
          <a:blipFill>
            <a:blip r:embed="rId2" cstate="print"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 Why Did Guilt Go?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457200" y="2209800"/>
            <a:ext cx="8229600" cy="533400"/>
          </a:xfrm>
          <a:prstGeom prst="bevel">
            <a:avLst>
              <a:gd name="adj" fmla="val 12500"/>
            </a:avLst>
          </a:prstGeom>
          <a:blipFill>
            <a:blip r:embed="rId2" cstate="print"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 Why Is Guilt Good?</a:t>
            </a:r>
          </a:p>
        </p:txBody>
      </p:sp>
    </p:spTree>
    <p:extLst>
      <p:ext uri="{BB962C8B-B14F-4D97-AF65-F5344CB8AC3E}">
        <p14:creationId xmlns:p14="http://schemas.microsoft.com/office/powerpoint/2010/main" xmlns="" val="1553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Gn.3, Adam and Eve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marL="406400" indent="-406400"/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People still try to hide from God, Ro.1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762000" y="2819400"/>
            <a:ext cx="7620000" cy="2590800"/>
          </a:xfrm>
          <a:prstGeom prst="rect">
            <a:avLst/>
          </a:prstGeom>
          <a:solidFill>
            <a:schemeClr val="tx1"/>
          </a:solidFill>
          <a:ln w="3175">
            <a:solidFill>
              <a:schemeClr val="bg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3200" b="1" dirty="0">
                <a:solidFill>
                  <a:srgbClr val="FFFFCC"/>
                </a:solidFill>
              </a:rPr>
              <a:t>“Anything that we scientists can do</a:t>
            </a:r>
            <a:br>
              <a:rPr lang="en-US" altLang="en-US" sz="3200" b="1" dirty="0">
                <a:solidFill>
                  <a:srgbClr val="FFFFCC"/>
                </a:solidFill>
              </a:rPr>
            </a:br>
            <a:r>
              <a:rPr lang="en-US" altLang="en-US" sz="3200" b="1" dirty="0">
                <a:solidFill>
                  <a:srgbClr val="FFFFCC"/>
                </a:solidFill>
              </a:rPr>
              <a:t> to weaken the hold of religion should </a:t>
            </a:r>
            <a:br>
              <a:rPr lang="en-US" altLang="en-US" sz="3200" b="1" dirty="0">
                <a:solidFill>
                  <a:srgbClr val="FFFFCC"/>
                </a:solidFill>
              </a:rPr>
            </a:br>
            <a:r>
              <a:rPr lang="en-US" altLang="en-US" sz="3200" b="1" dirty="0">
                <a:solidFill>
                  <a:srgbClr val="FFFFCC"/>
                </a:solidFill>
              </a:rPr>
              <a:t>be done and may in the end be our </a:t>
            </a:r>
            <a:br>
              <a:rPr lang="en-US" altLang="en-US" sz="3200" b="1" dirty="0">
                <a:solidFill>
                  <a:srgbClr val="FFFFCC"/>
                </a:solidFill>
              </a:rPr>
            </a:br>
            <a:r>
              <a:rPr lang="en-US" altLang="en-US" sz="3200" b="1" dirty="0">
                <a:solidFill>
                  <a:srgbClr val="FFFFCC"/>
                </a:solidFill>
              </a:rPr>
              <a:t>greatest contribution to civilization” </a:t>
            </a:r>
            <a:r>
              <a:rPr lang="en-US" altLang="en-US" sz="3200" b="1" dirty="0">
                <a:solidFill>
                  <a:schemeClr val="bg1"/>
                </a:solidFill>
              </a:rPr>
              <a:t/>
            </a:r>
            <a:br>
              <a:rPr lang="en-US" altLang="en-US" sz="3200" b="1" dirty="0">
                <a:solidFill>
                  <a:schemeClr val="bg1"/>
                </a:solidFill>
              </a:rPr>
            </a:br>
            <a:r>
              <a:rPr lang="en-US" altLang="en-US" sz="1600" b="1" dirty="0">
                <a:solidFill>
                  <a:schemeClr val="bg1"/>
                </a:solidFill>
              </a:rPr>
              <a:t>(Dr. Steven Weinberg, Nobel Laureate in Physics, </a:t>
            </a:r>
            <a:r>
              <a:rPr lang="en-US" altLang="en-US" sz="1600" b="1" i="1" dirty="0" err="1">
                <a:solidFill>
                  <a:schemeClr val="bg1"/>
                </a:solidFill>
              </a:rPr>
              <a:t>N.Y.Times</a:t>
            </a:r>
            <a:r>
              <a:rPr lang="en-US" altLang="en-US" sz="1600" b="1" dirty="0">
                <a:solidFill>
                  <a:schemeClr val="bg1"/>
                </a:solidFill>
              </a:rPr>
              <a:t>, 11/21/06)</a:t>
            </a:r>
          </a:p>
          <a:p>
            <a:endParaRPr lang="en-US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ctr"/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Gn.42, Joseph’s brothers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5237"/>
            <a:ext cx="8229600" cy="5059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“Guilt is the price we pay willingly for doing what we are going to do anyway”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Dn.5, Belshazzar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conclude the worst?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not scrub the wall? 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not just forget it?</a:t>
            </a:r>
          </a:p>
        </p:txBody>
      </p:sp>
      <p:sp>
        <p:nvSpPr>
          <p:cNvPr id="2" name="Rectangle: Rounded Corners 1"/>
          <p:cNvSpPr/>
          <p:nvPr/>
        </p:nvSpPr>
        <p:spPr>
          <a:xfrm>
            <a:off x="1371600" y="5166852"/>
            <a:ext cx="6373091" cy="1219200"/>
          </a:xfrm>
          <a:prstGeom prst="roundRect">
            <a:avLst/>
          </a:prstGeom>
          <a:solidFill>
            <a:srgbClr val="800000"/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320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“Thus conscience doth make cowards of us all” </a:t>
            </a:r>
            <a:r>
              <a:rPr lang="en-US" altLang="en-US" sz="180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(Hamlet)</a:t>
            </a:r>
            <a:r>
              <a:rPr lang="en-US" altLang="en-US" sz="320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Mk.6, Herod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Violated his conscience</a:t>
            </a:r>
          </a:p>
          <a:p>
            <a:pPr lvl="1"/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Silenced John’s voice, but not his own inner voice</a:t>
            </a:r>
          </a:p>
          <a:p>
            <a:pPr lvl="1"/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reminded him of John </a:t>
            </a:r>
          </a:p>
        </p:txBody>
      </p:sp>
      <p:sp>
        <p:nvSpPr>
          <p:cNvPr id="3" name="Rectangle 2"/>
          <p:cNvSpPr/>
          <p:nvPr/>
        </p:nvSpPr>
        <p:spPr>
          <a:xfrm>
            <a:off x="1143000" y="3810000"/>
            <a:ext cx="6858000" cy="2087563"/>
          </a:xfrm>
          <a:prstGeom prst="rect">
            <a:avLst/>
          </a:prstGeom>
          <a:ln w="3175"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“From the body of one guilty</a:t>
            </a:r>
            <a:b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deed a thousand ghostly fears</a:t>
            </a:r>
            <a:b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haunting thoughts proceed” </a:t>
            </a:r>
            <a:b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Wm.</a:t>
            </a:r>
            <a:r>
              <a:rPr lang="en-US" sz="2400" dirty="0">
                <a:solidFill>
                  <a:schemeClr val="tx1"/>
                </a:solidFill>
              </a:rPr>
              <a:t> Wordsworth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Ac.24:24-25, Felix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highlight>
                  <a:srgbClr val="FFFFCC"/>
                </a:highlight>
              </a:rPr>
              <a:t>Now as he reasoned about righteousness, self-control, and the judgment to come, Felix was afraid and answered, “Go away for now; when I have a convenient time I will call for you” </a:t>
            </a:r>
            <a:r>
              <a:rPr lang="en-US" altLang="en-US" sz="2800" dirty="0">
                <a:highlight>
                  <a:srgbClr val="FFFFCC"/>
                </a:highlight>
              </a:rPr>
              <a:t>– Ac.24:25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highlight>
                  <a:srgbClr val="FFFFCC"/>
                </a:highlight>
              </a:rPr>
              <a:t>For since the creation of the world His invisible </a:t>
            </a:r>
            <a:r>
              <a:rPr lang="en-US" altLang="en-US" i="1" dirty="0">
                <a:highlight>
                  <a:srgbClr val="FFFFCC"/>
                </a:highlight>
              </a:rPr>
              <a:t>attributes</a:t>
            </a:r>
            <a:r>
              <a:rPr lang="en-US" altLang="en-US" dirty="0">
                <a:highlight>
                  <a:srgbClr val="FFFFCC"/>
                </a:highlight>
              </a:rPr>
              <a:t> are clearly seen, being understood by the things that are made, even His eternal power and Godhead, so that they are without excuse </a:t>
            </a:r>
            <a:r>
              <a:rPr lang="en-US" altLang="en-US" sz="2800" dirty="0">
                <a:highlight>
                  <a:srgbClr val="FFFFCC"/>
                </a:highlight>
              </a:rPr>
              <a:t>– Ro.1:20</a:t>
            </a: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5486400" y="1846008"/>
            <a:ext cx="2590800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533400" y="2286000"/>
            <a:ext cx="1981200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4191000" y="2286000"/>
            <a:ext cx="3352800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5410200" y="2716164"/>
            <a:ext cx="1676400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4587498" y="4601706"/>
            <a:ext cx="2209800" cy="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2895600" y="5912604"/>
            <a:ext cx="2743200" cy="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1752600" y="4009104"/>
            <a:ext cx="2667000" cy="838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 dirty="0">
                <a:solidFill>
                  <a:schemeClr val="bg1"/>
                </a:solidFill>
              </a:rPr>
              <a:t>Denial?</a:t>
            </a: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5867400" y="5319252"/>
            <a:ext cx="2819400" cy="8382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 dirty="0">
                <a:solidFill>
                  <a:schemeClr val="bg1"/>
                </a:solidFill>
              </a:rPr>
              <a:t>Justification?</a:t>
            </a:r>
          </a:p>
        </p:txBody>
      </p:sp>
    </p:spTree>
    <p:extLst>
      <p:ext uri="{BB962C8B-B14F-4D97-AF65-F5344CB8AC3E}">
        <p14:creationId xmlns:p14="http://schemas.microsoft.com/office/powerpoint/2010/main" xmlns="" val="266376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09" grpId="0" animBg="1"/>
      <p:bldP spid="21510" grpId="0" animBg="1"/>
      <p:bldP spid="21511" grpId="0" animBg="1"/>
      <p:bldP spid="21512" grpId="0" animBg="1"/>
      <p:bldP spid="21513" grpId="0" animBg="1"/>
      <p:bldP spid="21514" grpId="0" animBg="1"/>
      <p:bldP spid="215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Most people fear others will find out what they have done.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God, the Judge, already knows.  </a:t>
            </a:r>
            <a:r>
              <a:rPr lang="en-US" altLang="en-US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Ps.32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 news –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Everyone is in same condition. </a:t>
            </a:r>
          </a:p>
          <a:p>
            <a:pPr lvl="1">
              <a:lnSpc>
                <a:spcPct val="9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provides a way out.  Ro.8:1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781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457200" y="838200"/>
            <a:ext cx="8229600" cy="990600"/>
          </a:xfrm>
          <a:prstGeom prst="bevel">
            <a:avLst>
              <a:gd name="adj" fmla="val 12500"/>
            </a:avLst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 What Is Guilt?</a:t>
            </a:r>
          </a:p>
        </p:txBody>
      </p:sp>
    </p:spTree>
    <p:extLst>
      <p:ext uri="{BB962C8B-B14F-4D97-AF65-F5344CB8AC3E}">
        <p14:creationId xmlns:p14="http://schemas.microsoft.com/office/powerpoint/2010/main" xmlns="" val="120290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Guilt is . . 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marL="406400" indent="-406400">
              <a:spcAft>
                <a:spcPts val="600"/>
              </a:spcAft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Sin; offense; deserving punishment </a:t>
            </a:r>
          </a:p>
          <a:p>
            <a:pPr marL="914400" lvl="1" indent="-393700">
              <a:spcAft>
                <a:spcPts val="600"/>
              </a:spcAft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got his just </a:t>
            </a:r>
            <a:r>
              <a:rPr lang="en-US" altLang="en-US" sz="3200" u="sng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deserts</a:t>
            </a: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914400" lvl="1" indent="-393700"/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serves him </a:t>
            </a:r>
            <a:r>
              <a:rPr lang="en-US" altLang="en-US" sz="3200" u="sng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right</a:t>
            </a: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3094037"/>
            <a:ext cx="8229600" cy="26971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400" dirty="0">
                <a:solidFill>
                  <a:srgbClr val="000066"/>
                </a:solidFill>
              </a:rPr>
              <a:t>Give them according to their deeds, And according to the wickedness of their endeavors; Give them according to the work of their hands; Render to them what they deserve </a:t>
            </a:r>
            <a:r>
              <a:rPr lang="en-US" sz="2800" dirty="0">
                <a:solidFill>
                  <a:schemeClr val="tx1"/>
                </a:solidFill>
              </a:rPr>
              <a:t>– Ps.28:4.</a:t>
            </a:r>
            <a:r>
              <a:rPr lang="en-US" sz="2800" dirty="0">
                <a:solidFill>
                  <a:srgbClr val="000066"/>
                </a:solidFill>
              </a:rPr>
              <a:t> </a:t>
            </a:r>
            <a:endParaRPr lang="en-US" sz="3400" dirty="0">
              <a:solidFill>
                <a:srgbClr val="000066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576052" y="3610896"/>
            <a:ext cx="2514600" cy="0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89156" y="4129548"/>
            <a:ext cx="2514600" cy="0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830096" y="4648200"/>
            <a:ext cx="2514600" cy="0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Sinner: debtor</a:t>
            </a:r>
            <a:b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Sin: debt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7663" indent="-347663">
              <a:spcAft>
                <a:spcPts val="600"/>
              </a:spcAft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Mt.5:21-22, </a:t>
            </a:r>
            <a:r>
              <a:rPr lang="en-US" alt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liable, guilty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(26:66)</a:t>
            </a:r>
          </a:p>
          <a:p>
            <a:pPr marL="347663" indent="-347663">
              <a:spcAft>
                <a:spcPts val="600"/>
              </a:spcAft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Mt.6:12, </a:t>
            </a:r>
            <a:r>
              <a:rPr lang="en-US" alt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moral obligation, debt</a:t>
            </a:r>
          </a:p>
          <a:p>
            <a:pPr marL="347663" indent="-347663">
              <a:spcAft>
                <a:spcPts val="600"/>
              </a:spcAft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Ro.3:10, </a:t>
            </a:r>
            <a:r>
              <a:rPr lang="en-US" alt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indictment</a:t>
            </a:r>
          </a:p>
          <a:p>
            <a:pPr marL="747713" lvl="1" indent="-347663">
              <a:spcAft>
                <a:spcPts val="600"/>
              </a:spcAft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Law: none righteous (universal guilt), 19</a:t>
            </a:r>
          </a:p>
          <a:p>
            <a:pPr marL="1147763" lvl="2" indent="-347663"/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Answerable, accountable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81400" y="4495800"/>
            <a:ext cx="381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956"/>
            <a:ext cx="9129252" cy="990600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n-US" altLang="en-US" sz="3800" b="1" dirty="0"/>
              <a:t>Ro.3:10-19…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endParaRPr lang="en-US" altLang="en-US" b="1"/>
          </a:p>
          <a:p>
            <a:endParaRPr lang="en-US" altLang="en-US" b="1"/>
          </a:p>
          <a:p>
            <a:endParaRPr lang="en-US" altLang="en-US" b="1"/>
          </a:p>
          <a:p>
            <a:endParaRPr lang="en-US" altLang="en-US" b="1"/>
          </a:p>
          <a:p>
            <a:endParaRPr lang="en-US" altLang="en-US" b="1"/>
          </a:p>
          <a:p>
            <a:endParaRPr lang="en-US" altLang="en-US" b="1"/>
          </a:p>
          <a:p>
            <a:pPr>
              <a:buFont typeface="Wingdings" panose="05000000000000000000" pitchFamily="2" charset="2"/>
              <a:buNone/>
            </a:pPr>
            <a:endParaRPr lang="en-US" altLang="en-US" b="1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762000" y="1219200"/>
            <a:ext cx="3657600" cy="838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Indictment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724400" y="1219200"/>
            <a:ext cx="3657600" cy="838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Law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762000" y="2209800"/>
            <a:ext cx="3657600" cy="1143000"/>
          </a:xfrm>
          <a:prstGeom prst="rect">
            <a:avLst/>
          </a:prstGeom>
          <a:solidFill>
            <a:srgbClr val="FFFFCC">
              <a:alpha val="58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many</a:t>
            </a:r>
            <a:br>
              <a:rPr lang="en-US" altLang="en-US"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righteous?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4724400" y="2209800"/>
            <a:ext cx="3657600" cy="1143000"/>
          </a:xfrm>
          <a:prstGeom prst="rect">
            <a:avLst/>
          </a:prstGeom>
          <a:solidFill>
            <a:srgbClr val="FFFFCC">
              <a:alpha val="58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None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62000" y="3505200"/>
            <a:ext cx="3657600" cy="1143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many</a:t>
            </a:r>
            <a:br>
              <a:rPr lang="en-US" altLang="en-US"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sinners?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4724400" y="3505200"/>
            <a:ext cx="3657600" cy="1143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762000" y="4800600"/>
            <a:ext cx="3657600" cy="838200"/>
          </a:xfrm>
          <a:prstGeom prst="rect">
            <a:avLst/>
          </a:prstGeom>
          <a:solidFill>
            <a:srgbClr val="FFFFCC">
              <a:alpha val="58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Verdict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4724400" y="4800600"/>
            <a:ext cx="3657600" cy="838200"/>
          </a:xfrm>
          <a:prstGeom prst="rect">
            <a:avLst/>
          </a:prstGeom>
          <a:solidFill>
            <a:srgbClr val="FFFFCC">
              <a:alpha val="58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Guilty!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69" grpId="0" animBg="1"/>
      <p:bldP spid="11270" grpId="0" animBg="1"/>
      <p:bldP spid="11271" grpId="0" animBg="1"/>
      <p:bldP spid="11272" grpId="0" animBg="1"/>
      <p:bldP spid="11273" grpId="0" animBg="1"/>
      <p:bldP spid="11274" grpId="0" animBg="1"/>
      <p:bldP spid="1127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096962"/>
          </a:xfrm>
        </p:spPr>
        <p:txBody>
          <a:bodyPr/>
          <a:lstStyle/>
          <a:p>
            <a:pPr algn="ctr"/>
            <a:r>
              <a:rPr lang="en-US" altLang="en-US" sz="3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Being guilty vs feeling guilty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953001"/>
          </a:xfrm>
        </p:spPr>
        <p:txBody>
          <a:bodyPr/>
          <a:lstStyle/>
          <a:p>
            <a:pPr marL="406400" indent="-406400" algn="ctr">
              <a:buFont typeface="Wingdings" panose="05000000000000000000" pitchFamily="2" charset="2"/>
              <a:buNone/>
            </a:pP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Saul of Tarsus</a:t>
            </a:r>
          </a:p>
          <a:p>
            <a:pPr marL="406400" indent="-406400">
              <a:buFont typeface="Wingdings" panose="05000000000000000000" pitchFamily="2" charset="2"/>
              <a:buNone/>
            </a:pPr>
            <a:r>
              <a:rPr lang="en-US" altLang="en-US" sz="36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Guilt (objective):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sin against God’s law</a:t>
            </a:r>
          </a:p>
          <a:p>
            <a:pPr marL="973138" lvl="1" indent="-452438"/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Mt.27:3-4a, acknowledged</a:t>
            </a:r>
          </a:p>
          <a:p>
            <a:pPr marL="973138" lvl="1" indent="-452438"/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Mt.27:4b, denied</a:t>
            </a:r>
          </a:p>
          <a:p>
            <a:pPr marL="406400" indent="-406400">
              <a:buFont typeface="Wingdings" panose="05000000000000000000" pitchFamily="2" charset="2"/>
              <a:buNone/>
            </a:pPr>
            <a:r>
              <a:rPr lang="en-US" altLang="en-US" sz="36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Feeling (subjective):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not always based on facts </a:t>
            </a:r>
          </a:p>
          <a:p>
            <a:pPr marL="973138" lvl="1" indent="-452438"/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Co.2:7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457200" y="838200"/>
            <a:ext cx="8229600" cy="533400"/>
          </a:xfrm>
          <a:prstGeom prst="bevel">
            <a:avLst>
              <a:gd name="adj" fmla="val 12500"/>
            </a:avLst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 What Is Guilt?</a:t>
            </a:r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457200" y="1524000"/>
            <a:ext cx="8229600" cy="990600"/>
          </a:xfrm>
          <a:prstGeom prst="bevel">
            <a:avLst>
              <a:gd name="adj" fmla="val 12500"/>
            </a:avLst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 Why Did Guilt Go?</a:t>
            </a:r>
          </a:p>
        </p:txBody>
      </p:sp>
    </p:spTree>
    <p:extLst>
      <p:ext uri="{BB962C8B-B14F-4D97-AF65-F5344CB8AC3E}">
        <p14:creationId xmlns:p14="http://schemas.microsoft.com/office/powerpoint/2010/main" xmlns="" val="266759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People shun guilt because…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27704" y="1981200"/>
            <a:ext cx="3276600" cy="1066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wrap="none" anchor="ctr"/>
          <a:lstStyle/>
          <a:p>
            <a:pPr algn="ctr"/>
            <a:r>
              <a:rPr lang="en-US" altLang="en-US" sz="3200" b="1" dirty="0">
                <a:solidFill>
                  <a:srgbClr val="FFFF00"/>
                </a:solidFill>
              </a:rPr>
              <a:t>Painful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5410200" y="1981200"/>
            <a:ext cx="3276600" cy="1066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wrap="none" anchor="ctr"/>
          <a:lstStyle/>
          <a:p>
            <a:pPr algn="ctr"/>
            <a:r>
              <a:rPr lang="en-US" altLang="en-US" sz="3200" b="1" dirty="0">
                <a:solidFill>
                  <a:srgbClr val="FFFF00"/>
                </a:solidFill>
              </a:rPr>
              <a:t>Punitive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1568244" y="3244644"/>
            <a:ext cx="6019800" cy="1447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wrap="none" anchor="ctr"/>
          <a:lstStyle/>
          <a:p>
            <a:pPr algn="ctr"/>
            <a:r>
              <a:rPr lang="en-US" altLang="en-US" sz="3600" b="1" dirty="0">
                <a:solidFill>
                  <a:schemeClr val="bg1"/>
                </a:solidFill>
              </a:rPr>
              <a:t>Bible has been discarded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427704" y="4876800"/>
            <a:ext cx="3276600" cy="1066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wrap="none" anchor="ctr"/>
          <a:lstStyle/>
          <a:p>
            <a:pPr algn="ctr"/>
            <a:r>
              <a:rPr lang="en-US" altLang="en-US" sz="3200" b="1" dirty="0">
                <a:solidFill>
                  <a:srgbClr val="FFFF00"/>
                </a:solidFill>
              </a:rPr>
              <a:t>Professionals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5410200" y="4876800"/>
            <a:ext cx="3276600" cy="1066800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wrap="none" anchor="ctr"/>
          <a:lstStyle/>
          <a:p>
            <a:pPr algn="ctr"/>
            <a:r>
              <a:rPr lang="en-US" altLang="en-US" sz="3200" b="1" dirty="0">
                <a:solidFill>
                  <a:srgbClr val="FFFF00"/>
                </a:solidFill>
              </a:rPr>
              <a:t>Popular opinion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7" grpId="0" animBg="1"/>
      <p:bldP spid="13318" grpId="0" animBg="1"/>
      <p:bldP spid="13319" grpId="0" animBg="1"/>
      <p:bldP spid="133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457200" y="838200"/>
            <a:ext cx="8229600" cy="533400"/>
          </a:xfrm>
          <a:prstGeom prst="bevel">
            <a:avLst>
              <a:gd name="adj" fmla="val 12500"/>
            </a:avLst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 What Is Guilt?</a:t>
            </a: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457200" y="2209800"/>
            <a:ext cx="8229600" cy="990600"/>
          </a:xfrm>
          <a:prstGeom prst="bevel">
            <a:avLst>
              <a:gd name="adj" fmla="val 12500"/>
            </a:avLst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 Why Is Guilt Good?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457200" y="1524000"/>
            <a:ext cx="8229600" cy="533400"/>
          </a:xfrm>
          <a:prstGeom prst="bevel">
            <a:avLst>
              <a:gd name="adj" fmla="val 12500"/>
            </a:avLst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 Why Did Guilt Go?</a:t>
            </a:r>
          </a:p>
        </p:txBody>
      </p:sp>
    </p:spTree>
    <p:extLst>
      <p:ext uri="{BB962C8B-B14F-4D97-AF65-F5344CB8AC3E}">
        <p14:creationId xmlns:p14="http://schemas.microsoft.com/office/powerpoint/2010/main" xmlns="" val="389052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643</TotalTime>
  <Words>512</Words>
  <Application>Microsoft Office PowerPoint</Application>
  <PresentationFormat>On-screen Show (4:3)</PresentationFormat>
  <Paragraphs>87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Pixel</vt:lpstr>
      <vt:lpstr>1_Default Design</vt:lpstr>
      <vt:lpstr>Guilty!</vt:lpstr>
      <vt:lpstr>Slide 2</vt:lpstr>
      <vt:lpstr>Guilt is . . .</vt:lpstr>
      <vt:lpstr>Sinner: debtor Sin: debt</vt:lpstr>
      <vt:lpstr>Ro.3:10-19…</vt:lpstr>
      <vt:lpstr>Being guilty vs feeling guilty</vt:lpstr>
      <vt:lpstr>Slide 7</vt:lpstr>
      <vt:lpstr>People shun guilt because…</vt:lpstr>
      <vt:lpstr>Slide 9</vt:lpstr>
      <vt:lpstr>We need guilt because…</vt:lpstr>
      <vt:lpstr>When death loses its sting 1 Co.15:56-57</vt:lpstr>
      <vt:lpstr>Slide 12</vt:lpstr>
      <vt:lpstr>Gn.3, Adam and Eve</vt:lpstr>
      <vt:lpstr>Gn.42, Joseph’s brothers</vt:lpstr>
      <vt:lpstr>Mk.6, Herod</vt:lpstr>
      <vt:lpstr>Ac.24:24-25, Felix</vt:lpstr>
      <vt:lpstr>Most people fear others will find out what they have done.</vt:lpstr>
    </vt:vector>
  </TitlesOfParts>
  <Company>Catspaw Enterprises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Lee M. Tosti</dc:creator>
  <cp:lastModifiedBy>church of Christ</cp:lastModifiedBy>
  <cp:revision>59</cp:revision>
  <dcterms:created xsi:type="dcterms:W3CDTF">2010-05-21T01:56:17Z</dcterms:created>
  <dcterms:modified xsi:type="dcterms:W3CDTF">2016-10-24T00:14:33Z</dcterms:modified>
</cp:coreProperties>
</file>