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1" r:id="rId2"/>
  </p:sldMasterIdLst>
  <p:notesMasterIdLst>
    <p:notesMasterId r:id="rId20"/>
  </p:notesMasterIdLst>
  <p:sldIdLst>
    <p:sldId id="298" r:id="rId3"/>
    <p:sldId id="393" r:id="rId4"/>
    <p:sldId id="417" r:id="rId5"/>
    <p:sldId id="418" r:id="rId6"/>
    <p:sldId id="419" r:id="rId7"/>
    <p:sldId id="260" r:id="rId8"/>
    <p:sldId id="365" r:id="rId9"/>
    <p:sldId id="420" r:id="rId10"/>
    <p:sldId id="377" r:id="rId11"/>
    <p:sldId id="306" r:id="rId12"/>
    <p:sldId id="421" r:id="rId13"/>
    <p:sldId id="409" r:id="rId14"/>
    <p:sldId id="410" r:id="rId15"/>
    <p:sldId id="423" r:id="rId16"/>
    <p:sldId id="424" r:id="rId17"/>
    <p:sldId id="411" r:id="rId18"/>
    <p:sldId id="425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k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CC"/>
    <a:srgbClr val="800000"/>
    <a:srgbClr val="FFFF00"/>
    <a:srgbClr val="4D4D4D"/>
    <a:srgbClr val="CC6600"/>
    <a:srgbClr val="FFFF66"/>
    <a:srgbClr val="00FF00"/>
    <a:srgbClr val="E18564"/>
    <a:srgbClr val="E8856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61EF3938-6E58-47D1-ADA4-CED2D9D4D0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32038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505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506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4506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506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507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4777565-6D42-467B-B8D3-CB8E6A935D0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50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50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9AA6C1-2900-403C-A8A7-B4322A774DA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6866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8D9A2E-2E70-49FE-8C21-C79DE3577B6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76371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8085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262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53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8337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4251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8092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4461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52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3DD182-DE71-4D6C-925A-852FB99E3D4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72382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6053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9296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866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3B085C-537E-45C2-982A-C92FB2733AD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7367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3A68F3-2C62-4342-8CD9-4B7E3BC4D1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1486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129167-431C-4EB1-AA15-666BA85D3FE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3519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69CA65-C9E9-4E54-92F6-216DF4E201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4616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47C1A-F44E-425B-8DF5-CAED23AFD0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7375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40E7BB-2C79-402E-9C2C-4D25209E33E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2080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BEE2C8-9216-48E1-8177-786757302EB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3298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9392FB13-856B-4CE2-8004-801187B7181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403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404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40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103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Standard</a:t>
            </a:r>
            <a:br>
              <a:rPr lang="en-US" altLang="en-US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Truth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alt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827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600" dirty="0">
                <a:solidFill>
                  <a:schemeClr val="bg1"/>
                </a:solidFill>
                <a:latin typeface="Verdana" pitchFamily="34" charset="0"/>
              </a:rPr>
              <a:t>‘If preacher says it, it must be true’</a:t>
            </a:r>
            <a:endParaRPr lang="en-US" altLang="en-US" sz="40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42900" y="1280652"/>
            <a:ext cx="8458200" cy="5272548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lvl="1"/>
            <a:endParaRPr lang="en-US" altLang="en-US" sz="1800">
              <a:latin typeface="Arial" charset="0"/>
            </a:endParaRP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42900" y="1371600"/>
            <a:ext cx="8458200" cy="5181600"/>
          </a:xfrm>
          <a:solidFill>
            <a:schemeClr val="bg1">
              <a:lumMod val="95000"/>
              <a:alpha val="33000"/>
            </a:schemeClr>
          </a:solidFill>
        </p:spPr>
        <p:txBody>
          <a:bodyPr/>
          <a:lstStyle/>
          <a:p>
            <a:pPr marL="520700" indent="-457200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400" dirty="0">
                <a:latin typeface="Verdana" pitchFamily="34" charset="0"/>
              </a:rPr>
              <a:t>1 Co.2:5</a:t>
            </a:r>
          </a:p>
          <a:p>
            <a:pPr marL="520700" indent="-4572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400" dirty="0">
                <a:latin typeface="Verdana" pitchFamily="34" charset="0"/>
              </a:rPr>
              <a:t>Gal.2:11-14</a:t>
            </a:r>
            <a:endParaRPr lang="en-US" altLang="en-US" sz="3200" dirty="0">
              <a:latin typeface="Verdana" pitchFamily="34" charset="0"/>
            </a:endParaRP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>
              <a:latin typeface="Verdana" pitchFamily="34" charset="0"/>
            </a:endParaRP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827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600" dirty="0">
                <a:solidFill>
                  <a:schemeClr val="bg1"/>
                </a:solidFill>
                <a:latin typeface="Verdana" pitchFamily="34" charset="0"/>
              </a:rPr>
              <a:t>‘If preacher says it, it means</a:t>
            </a:r>
            <a:br>
              <a:rPr lang="en-US" altLang="en-US" sz="36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3600" dirty="0">
                <a:solidFill>
                  <a:schemeClr val="bg1"/>
                </a:solidFill>
                <a:latin typeface="Verdana" pitchFamily="34" charset="0"/>
              </a:rPr>
              <a:t>nothing unless he experiences it’</a:t>
            </a:r>
            <a:endParaRPr lang="en-US" altLang="en-US" sz="40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42900" y="1280652"/>
            <a:ext cx="8458200" cy="5272548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lvl="1"/>
            <a:endParaRPr lang="en-US" altLang="en-US" sz="1800">
              <a:latin typeface="Arial" charset="0"/>
            </a:endParaRP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42900" y="1295400"/>
            <a:ext cx="8458200" cy="5562600"/>
          </a:xfrm>
          <a:solidFill>
            <a:schemeClr val="bg1">
              <a:lumMod val="95000"/>
              <a:alpha val="33000"/>
            </a:schemeClr>
          </a:solidFill>
        </p:spPr>
        <p:txBody>
          <a:bodyPr/>
          <a:lstStyle/>
          <a:p>
            <a:pPr marL="63500" indent="0" algn="ctr">
              <a:spcAft>
                <a:spcPts val="0"/>
              </a:spcAft>
              <a:buNone/>
              <a:tabLst>
                <a:tab pos="914400" algn="l"/>
              </a:tabLst>
            </a:pPr>
            <a:r>
              <a:rPr lang="en-US" altLang="en-US" sz="3400" dirty="0">
                <a:latin typeface="Verdana" pitchFamily="34" charset="0"/>
              </a:rPr>
              <a:t>‘If you were in my shoes</a:t>
            </a:r>
            <a:br>
              <a:rPr lang="en-US" altLang="en-US" sz="3400" dirty="0">
                <a:latin typeface="Verdana" pitchFamily="34" charset="0"/>
              </a:rPr>
            </a:br>
            <a:r>
              <a:rPr lang="en-US" altLang="en-US" sz="3400" dirty="0">
                <a:latin typeface="Verdana" pitchFamily="34" charset="0"/>
              </a:rPr>
              <a:t> you would do as I did’</a:t>
            </a:r>
          </a:p>
          <a:p>
            <a:pPr marL="398463" indent="-334963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dirty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t>Issue: what does Bible say?</a:t>
            </a:r>
          </a:p>
          <a:p>
            <a:pPr marL="398463" indent="-334963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Truth is truth even if preacher is disobedient or hypocrite</a:t>
            </a:r>
          </a:p>
          <a:p>
            <a:pPr marL="398463" indent="-334963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dirty="0">
                <a:latin typeface="Verdana" pitchFamily="34" charset="0"/>
              </a:rPr>
              <a:t>Ezk.33, </a:t>
            </a:r>
            <a:r>
              <a:rPr lang="en-US" altLang="en-US" dirty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t>safe to withhold warnings?</a:t>
            </a:r>
          </a:p>
          <a:p>
            <a:pPr marL="398463" indent="-334963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Noah;  Moses;  Daniel;  John . . .</a:t>
            </a:r>
          </a:p>
          <a:p>
            <a:pPr marL="398463" indent="-3349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dirty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t>Two preachers: one with experience, other without . . .</a:t>
            </a: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>
              <a:latin typeface="Verdana" pitchFamily="34" charset="0"/>
            </a:endParaRP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90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9070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I. Some Take Too Much on Themselves</a:t>
            </a:r>
            <a:b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II. Some Put Too Much on Preachers</a:t>
            </a:r>
            <a:b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3600" dirty="0">
                <a:solidFill>
                  <a:srgbClr val="FFFF00"/>
                </a:solidFill>
                <a:latin typeface="Verdana" pitchFamily="34" charset="0"/>
              </a:rPr>
              <a:t>III. Some Put Too Much on</a:t>
            </a:r>
            <a:br>
              <a:rPr lang="en-US" altLang="en-US" sz="3600" dirty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3600" dirty="0">
                <a:solidFill>
                  <a:srgbClr val="FFFF00"/>
                </a:solidFill>
                <a:latin typeface="Verdana" pitchFamily="34" charset="0"/>
              </a:rPr>
              <a:t>Elders / Church</a:t>
            </a:r>
            <a:endParaRPr lang="en-US" altLang="en-US" sz="40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905000"/>
            <a:ext cx="9158748" cy="49530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189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97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600" dirty="0">
                <a:solidFill>
                  <a:schemeClr val="bg1"/>
                </a:solidFill>
                <a:latin typeface="Verdana" pitchFamily="34" charset="0"/>
              </a:rPr>
              <a:t>‘If church as whole does good,</a:t>
            </a:r>
            <a:br>
              <a:rPr lang="en-US" altLang="en-US" sz="36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3600" dirty="0">
                <a:solidFill>
                  <a:schemeClr val="bg1"/>
                </a:solidFill>
                <a:latin typeface="Verdana" pitchFamily="34" charset="0"/>
              </a:rPr>
              <a:t>all of us will be saved’</a:t>
            </a:r>
            <a:endParaRPr lang="en-US" altLang="en-US" sz="54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95400"/>
            <a:ext cx="9158748" cy="55626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True: each contributor to good work shares in good it does (Ph.4).</a:t>
            </a:r>
          </a:p>
          <a:p>
            <a:pPr marL="457200" marR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But: some things cannot be shared.</a:t>
            </a:r>
          </a:p>
          <a:p>
            <a:pPr marL="457200" marR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Bible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requires personal . . .    </a:t>
            </a:r>
          </a:p>
          <a:p>
            <a:pPr marL="457200" marR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marR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endParaRPr kumimoji="0" lang="en-US" sz="3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marR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marR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endParaRPr kumimoji="0" lang="en-US" sz="3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marR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Co.11; 2 Co.5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85800" y="3810000"/>
            <a:ext cx="3733800" cy="762000"/>
          </a:xfrm>
          <a:prstGeom prst="rect">
            <a:avLst/>
          </a:prstGeom>
          <a:solidFill>
            <a:srgbClr val="00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holiness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724400" y="3810000"/>
            <a:ext cx="3733800" cy="762000"/>
          </a:xfrm>
          <a:prstGeom prst="rect">
            <a:avLst/>
          </a:prstGeom>
          <a:solidFill>
            <a:srgbClr val="00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85800" y="4876800"/>
            <a:ext cx="3733800" cy="762000"/>
          </a:xfrm>
          <a:prstGeom prst="rect">
            <a:avLst/>
          </a:prstGeom>
          <a:solidFill>
            <a:srgbClr val="00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dedication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724400" y="4876800"/>
            <a:ext cx="3733800" cy="762000"/>
          </a:xfrm>
          <a:prstGeom prst="rect">
            <a:avLst/>
          </a:prstGeom>
          <a:solidFill>
            <a:srgbClr val="00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obedience</a:t>
            </a:r>
          </a:p>
        </p:txBody>
      </p:sp>
    </p:spTree>
    <p:extLst>
      <p:ext uri="{BB962C8B-B14F-4D97-AF65-F5344CB8AC3E}">
        <p14:creationId xmlns:p14="http://schemas.microsoft.com/office/powerpoint/2010/main" xmlns="" val="309288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97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600" dirty="0">
                <a:solidFill>
                  <a:schemeClr val="bg1"/>
                </a:solidFill>
                <a:latin typeface="Verdana" pitchFamily="34" charset="0"/>
              </a:rPr>
              <a:t>‘If church is in sin,</a:t>
            </a:r>
            <a:br>
              <a:rPr lang="en-US" altLang="en-US" sz="36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3600" dirty="0">
                <a:solidFill>
                  <a:schemeClr val="bg1"/>
                </a:solidFill>
                <a:latin typeface="Verdana" pitchFamily="34" charset="0"/>
              </a:rPr>
              <a:t>I’m saved (it was not my fault)’</a:t>
            </a:r>
            <a:endParaRPr lang="en-US" altLang="en-US" sz="54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95400"/>
            <a:ext cx="9158748" cy="55626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can hold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everyone accountable for sin in a congregation (1 Co.5).</a:t>
            </a:r>
          </a:p>
          <a:p>
            <a:pPr marL="457200" marR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lang="en-US" sz="3200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Bible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forbids fellowship of false doctrine; condemns support for it.</a:t>
            </a:r>
          </a:p>
          <a:p>
            <a:pPr marL="914400" lvl="1" indent="-457200"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Jn.9-11</a:t>
            </a:r>
          </a:p>
          <a:p>
            <a:pPr marL="914400" lvl="1" indent="-457200"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Ep.5:11</a:t>
            </a:r>
          </a:p>
        </p:txBody>
      </p:sp>
    </p:spTree>
    <p:extLst>
      <p:ext uri="{BB962C8B-B14F-4D97-AF65-F5344CB8AC3E}">
        <p14:creationId xmlns:p14="http://schemas.microsoft.com/office/powerpoint/2010/main" xmlns="" val="99611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21356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I. Some Take Too Much on Themselves</a:t>
            </a:r>
            <a:b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II. Some Put Too Much on Preachers</a:t>
            </a:r>
            <a:b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III. Some Put Too Much on Elders / Church</a:t>
            </a:r>
            <a:r>
              <a:rPr lang="en-US" altLang="en-US" sz="3600" dirty="0">
                <a:solidFill>
                  <a:srgbClr val="FFFF00"/>
                </a:solidFill>
                <a:latin typeface="Verdana" pitchFamily="34" charset="0"/>
              </a:rPr>
              <a:t/>
            </a:r>
            <a:br>
              <a:rPr lang="en-US" altLang="en-US" sz="3600" dirty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3600" dirty="0">
                <a:solidFill>
                  <a:srgbClr val="FFFF00"/>
                </a:solidFill>
                <a:latin typeface="Verdana" pitchFamily="34" charset="0"/>
              </a:rPr>
              <a:t>IV. Some Put Too Much On</a:t>
            </a:r>
            <a:br>
              <a:rPr lang="en-US" altLang="en-US" sz="3600" dirty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3600" dirty="0">
                <a:solidFill>
                  <a:srgbClr val="FFFF00"/>
                </a:solidFill>
                <a:latin typeface="Verdana" pitchFamily="34" charset="0"/>
              </a:rPr>
              <a:t>‘Good Practices’</a:t>
            </a:r>
            <a:endParaRPr lang="en-US" altLang="en-US" sz="40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2133600"/>
            <a:ext cx="9158748" cy="47244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185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97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600" dirty="0">
                <a:solidFill>
                  <a:schemeClr val="bg1"/>
                </a:solidFill>
                <a:latin typeface="Verdana" pitchFamily="34" charset="0"/>
              </a:rPr>
              <a:t>‘If it does good, it must be right’</a:t>
            </a:r>
            <a:endParaRPr lang="en-US" altLang="en-US" sz="54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95400"/>
            <a:ext cx="9158748" cy="5562600"/>
          </a:xfrm>
          <a:prstGeom prst="rect">
            <a:avLst/>
          </a:prstGeom>
          <a:solidFill>
            <a:schemeClr val="bg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1" algn="ctr">
              <a:spcAft>
                <a:spcPts val="1200"/>
              </a:spcAft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‘End justifies means’  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Ro.3:3-8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all morally good things are religiously right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endParaRPr kumimoji="0" lang="en-US" sz="3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93738" marR="0" indent="-6937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endParaRPr kumimoji="0" lang="en-US" sz="3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93738" marR="0" indent="-6937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endParaRPr kumimoji="0" lang="en-US" sz="3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93738" marR="0" indent="-6937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1143000" y="3810000"/>
            <a:ext cx="3352800" cy="1037304"/>
          </a:xfrm>
          <a:prstGeom prst="roundRect">
            <a:avLst/>
          </a:prstGeom>
          <a:solidFill>
            <a:srgbClr val="FFFFCC"/>
          </a:solidFill>
          <a:ln w="63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Ham</a:t>
            </a:r>
          </a:p>
        </p:txBody>
      </p:sp>
      <p:sp>
        <p:nvSpPr>
          <p:cNvPr id="5" name="Rounded Rectangle 1"/>
          <p:cNvSpPr/>
          <p:nvPr/>
        </p:nvSpPr>
        <p:spPr bwMode="auto">
          <a:xfrm>
            <a:off x="1143000" y="4982496"/>
            <a:ext cx="3352800" cy="1037304"/>
          </a:xfrm>
          <a:prstGeom prst="roundRect">
            <a:avLst/>
          </a:prstGeom>
          <a:solidFill>
            <a:srgbClr val="FFFFCC"/>
          </a:solidFill>
          <a:ln w="63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Piano</a:t>
            </a:r>
          </a:p>
        </p:txBody>
      </p:sp>
      <p:sp>
        <p:nvSpPr>
          <p:cNvPr id="6" name="Rounded Rectangle 1"/>
          <p:cNvSpPr/>
          <p:nvPr/>
        </p:nvSpPr>
        <p:spPr bwMode="auto">
          <a:xfrm>
            <a:off x="4648200" y="3810000"/>
            <a:ext cx="3352800" cy="1037304"/>
          </a:xfrm>
          <a:prstGeom prst="roundRect">
            <a:avLst/>
          </a:prstGeom>
          <a:solidFill>
            <a:srgbClr val="FFFFCC"/>
          </a:solidFill>
          <a:ln w="63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Salvation  Army</a:t>
            </a:r>
          </a:p>
        </p:txBody>
      </p:sp>
      <p:sp>
        <p:nvSpPr>
          <p:cNvPr id="7" name="Rounded Rectangle 1"/>
          <p:cNvSpPr/>
          <p:nvPr/>
        </p:nvSpPr>
        <p:spPr bwMode="auto">
          <a:xfrm>
            <a:off x="4648200" y="4982496"/>
            <a:ext cx="3352800" cy="1037304"/>
          </a:xfrm>
          <a:prstGeom prst="roundRect">
            <a:avLst/>
          </a:prstGeom>
          <a:solidFill>
            <a:srgbClr val="FFFFCC"/>
          </a:solidFill>
          <a:ln w="63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Washing,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Mk.7</a:t>
            </a:r>
          </a:p>
        </p:txBody>
      </p:sp>
    </p:spTree>
    <p:extLst>
      <p:ext uri="{BB962C8B-B14F-4D97-AF65-F5344CB8AC3E}">
        <p14:creationId xmlns:p14="http://schemas.microsoft.com/office/powerpoint/2010/main" xmlns="" val="264465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97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600" dirty="0">
                <a:solidFill>
                  <a:schemeClr val="bg1"/>
                </a:solidFill>
                <a:latin typeface="Verdana" pitchFamily="34" charset="0"/>
              </a:rPr>
              <a:t>‘I would rather do wrong</a:t>
            </a:r>
            <a:br>
              <a:rPr lang="en-US" altLang="en-US" sz="36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3600" dirty="0">
                <a:solidFill>
                  <a:schemeClr val="bg1"/>
                </a:solidFill>
                <a:latin typeface="Verdana" pitchFamily="34" charset="0"/>
              </a:rPr>
              <a:t>than do nothing’</a:t>
            </a:r>
            <a:endParaRPr lang="en-US" altLang="en-US" sz="54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95400"/>
            <a:ext cx="9158748" cy="5562600"/>
          </a:xfrm>
          <a:prstGeom prst="rect">
            <a:avLst/>
          </a:prstGeom>
          <a:solidFill>
            <a:schemeClr val="bg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presumption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worse than inactivity??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False dilemma – 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kumimoji="0" lang="en-US" sz="3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200" baseline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Mt.7:21-23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endParaRPr kumimoji="0" lang="en-US" sz="3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93738" marR="0" indent="-6937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endParaRPr kumimoji="0" lang="en-US" sz="3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93738" marR="0" indent="-6937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endParaRPr kumimoji="0" lang="en-US" sz="3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93738" marR="0" indent="-6937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1"/>
          <p:cNvSpPr/>
          <p:nvPr/>
        </p:nvSpPr>
        <p:spPr bwMode="auto">
          <a:xfrm>
            <a:off x="685800" y="2667000"/>
            <a:ext cx="2362200" cy="1219200"/>
          </a:xfrm>
          <a:prstGeom prst="roundRect">
            <a:avLst/>
          </a:prstGeom>
          <a:solidFill>
            <a:srgbClr val="000066"/>
          </a:solidFill>
          <a:ln w="63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3000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wrong</a:t>
            </a:r>
          </a:p>
        </p:txBody>
      </p:sp>
      <p:sp>
        <p:nvSpPr>
          <p:cNvPr id="7" name="Rounded Rectangle 1"/>
          <p:cNvSpPr/>
          <p:nvPr/>
        </p:nvSpPr>
        <p:spPr bwMode="auto">
          <a:xfrm>
            <a:off x="6096000" y="2667000"/>
            <a:ext cx="2362200" cy="1219200"/>
          </a:xfrm>
          <a:prstGeom prst="roundRect">
            <a:avLst/>
          </a:prstGeom>
          <a:solidFill>
            <a:srgbClr val="000066"/>
          </a:solidFill>
          <a:ln w="63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3000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nothing</a:t>
            </a:r>
          </a:p>
        </p:txBody>
      </p:sp>
      <p:sp>
        <p:nvSpPr>
          <p:cNvPr id="8" name="Rounded Rectangle 1"/>
          <p:cNvSpPr/>
          <p:nvPr/>
        </p:nvSpPr>
        <p:spPr bwMode="auto">
          <a:xfrm>
            <a:off x="3398004" y="2667000"/>
            <a:ext cx="2362200" cy="1219200"/>
          </a:xfrm>
          <a:prstGeom prst="roundRect">
            <a:avLst/>
          </a:prstGeom>
          <a:solidFill>
            <a:srgbClr val="000066"/>
          </a:solidFill>
          <a:ln w="63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3000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right</a:t>
            </a:r>
          </a:p>
        </p:txBody>
      </p:sp>
    </p:spTree>
    <p:extLst>
      <p:ext uri="{BB962C8B-B14F-4D97-AF65-F5344CB8AC3E}">
        <p14:creationId xmlns:p14="http://schemas.microsoft.com/office/powerpoint/2010/main" xmlns="" val="406122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All authority inheres in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/>
              <a:t>Romans 12:3 . . . measure of faith</a:t>
            </a:r>
          </a:p>
        </p:txBody>
      </p:sp>
      <p:sp>
        <p:nvSpPr>
          <p:cNvPr id="4" name="Rectangle 3"/>
          <p:cNvSpPr/>
          <p:nvPr/>
        </p:nvSpPr>
        <p:spPr>
          <a:xfrm>
            <a:off x="662448" y="2209800"/>
            <a:ext cx="3833352" cy="1219200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God endowed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men, 2 Co.4:7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1552" y="2209800"/>
            <a:ext cx="3833352" cy="1219200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Then written, Jn.20:31</a:t>
            </a:r>
          </a:p>
        </p:txBody>
      </p:sp>
    </p:spTree>
    <p:extLst>
      <p:ext uri="{BB962C8B-B14F-4D97-AF65-F5344CB8AC3E}">
        <p14:creationId xmlns:p14="http://schemas.microsoft.com/office/powerpoint/2010/main" xmlns="" val="408274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All authority inheres in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marR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people tend to put authority in people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97640" y="2667000"/>
            <a:ext cx="7567152" cy="838200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SHOULD realize who Jesus is.  Jn.1</a:t>
            </a:r>
          </a:p>
        </p:txBody>
      </p:sp>
      <p:sp>
        <p:nvSpPr>
          <p:cNvPr id="7" name="Rectangle 6"/>
          <p:cNvSpPr/>
          <p:nvPr/>
        </p:nvSpPr>
        <p:spPr>
          <a:xfrm>
            <a:off x="793956" y="3733800"/>
            <a:ext cx="7567152" cy="838200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SHOULD show Him awe, respect, Jn.7</a:t>
            </a:r>
          </a:p>
        </p:txBody>
      </p:sp>
    </p:spTree>
    <p:extLst>
      <p:ext uri="{BB962C8B-B14F-4D97-AF65-F5344CB8AC3E}">
        <p14:creationId xmlns:p14="http://schemas.microsoft.com/office/powerpoint/2010/main" xmlns="" val="42609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All authority inheres in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/>
              <a:t>X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 one compares to Jesus</a:t>
            </a:r>
          </a:p>
          <a:p>
            <a:r>
              <a:rPr lang="en-US" dirty="0"/>
              <a:t>Not explained by human intelligence, 7:15f</a:t>
            </a:r>
          </a:p>
          <a:p>
            <a:r>
              <a:rPr lang="en-US" dirty="0"/>
              <a:t>Long time.   Prevented arresting Him…</a:t>
            </a:r>
          </a:p>
          <a:p>
            <a:r>
              <a:rPr lang="en-US" dirty="0"/>
              <a:t>Power in His speech, Jn.1:1, 14</a:t>
            </a:r>
          </a:p>
          <a:p>
            <a:r>
              <a:rPr lang="en-US" dirty="0"/>
              <a:t>Unique; stress on ‘Man’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219200"/>
            <a:ext cx="8229600" cy="25146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aseline="30000" dirty="0">
                <a:solidFill>
                  <a:srgbClr val="000066"/>
                </a:solidFill>
              </a:rPr>
              <a:t>45</a:t>
            </a:r>
            <a:r>
              <a:rPr lang="en-US" sz="3200" dirty="0">
                <a:solidFill>
                  <a:srgbClr val="000066"/>
                </a:solidFill>
              </a:rPr>
              <a:t>Then the officers came to the chief priests and Pharisees, who said to them,  “Why have you not brought Him?”   </a:t>
            </a:r>
            <a:r>
              <a:rPr lang="en-US" sz="3200" baseline="30000" dirty="0">
                <a:solidFill>
                  <a:schemeClr val="tx1"/>
                </a:solidFill>
              </a:rPr>
              <a:t>46</a:t>
            </a:r>
            <a:r>
              <a:rPr lang="en-US" sz="3200" dirty="0">
                <a:solidFill>
                  <a:srgbClr val="000066"/>
                </a:solidFill>
              </a:rPr>
              <a:t>The officers answered, “No  man  ever  spoke  like this Man!”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– John 7:45-46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4600" y="2770854"/>
            <a:ext cx="762000" cy="419100"/>
          </a:xfrm>
          <a:prstGeom prst="rect">
            <a:avLst/>
          </a:prstGeom>
          <a:solidFill>
            <a:srgbClr val="FFFF00">
              <a:alpha val="24000"/>
            </a:srgb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6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58174" y="2770854"/>
            <a:ext cx="914400" cy="419100"/>
          </a:xfrm>
          <a:prstGeom prst="rect">
            <a:avLst/>
          </a:prstGeom>
          <a:solidFill>
            <a:srgbClr val="FFFF00">
              <a:alpha val="24000"/>
            </a:srgb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66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88995" y="2770854"/>
            <a:ext cx="1217066" cy="427704"/>
          </a:xfrm>
          <a:prstGeom prst="rect">
            <a:avLst/>
          </a:prstGeom>
          <a:solidFill>
            <a:srgbClr val="FFFF00">
              <a:alpha val="24000"/>
            </a:srgb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66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78238" y="2770854"/>
            <a:ext cx="1475162" cy="423402"/>
          </a:xfrm>
          <a:prstGeom prst="rect">
            <a:avLst/>
          </a:prstGeom>
          <a:solidFill>
            <a:srgbClr val="FFFF00">
              <a:alpha val="24000"/>
            </a:srgb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66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3238500"/>
            <a:ext cx="1066800" cy="419100"/>
          </a:xfrm>
          <a:prstGeom prst="rect">
            <a:avLst/>
          </a:prstGeom>
          <a:solidFill>
            <a:srgbClr val="FFFF00">
              <a:alpha val="24000"/>
            </a:srgb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66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97044" y="2775156"/>
            <a:ext cx="838200" cy="419100"/>
          </a:xfrm>
          <a:prstGeom prst="rect">
            <a:avLst/>
          </a:prstGeom>
          <a:solidFill>
            <a:srgbClr val="FFFF00">
              <a:alpha val="24000"/>
            </a:srgb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329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All authority inheres in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/>
              <a:t>X</a:t>
            </a:r>
          </a:p>
          <a:p>
            <a:endParaRPr lang="en-US" dirty="0"/>
          </a:p>
          <a:p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Authority, Mk.1:22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Great delight, Mk.12:37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Answers, Lk.2:47</a:t>
            </a:r>
          </a:p>
          <a:p>
            <a:r>
              <a:rPr lang="en-US" dirty="0"/>
              <a:t>Marveled, Lk.4:22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219200"/>
            <a:ext cx="8229600" cy="25146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aseline="30000" dirty="0">
                <a:solidFill>
                  <a:srgbClr val="000066"/>
                </a:solidFill>
              </a:rPr>
              <a:t>45</a:t>
            </a:r>
            <a:r>
              <a:rPr lang="en-US" sz="3200" dirty="0">
                <a:solidFill>
                  <a:srgbClr val="000066"/>
                </a:solidFill>
              </a:rPr>
              <a:t>Then the officers came to the chief priests and Pharisees, who said to them,  “Why have you not brought Him?”   </a:t>
            </a:r>
            <a:r>
              <a:rPr lang="en-US" sz="3200" baseline="30000" dirty="0">
                <a:solidFill>
                  <a:schemeClr val="tx1"/>
                </a:solidFill>
              </a:rPr>
              <a:t>46</a:t>
            </a:r>
            <a:r>
              <a:rPr lang="en-US" sz="3200" dirty="0">
                <a:solidFill>
                  <a:srgbClr val="000066"/>
                </a:solidFill>
              </a:rPr>
              <a:t>The officers answered, “No man  ever  spoke  like this Man!”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– John 7:45-46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4600" y="2770854"/>
            <a:ext cx="5562600" cy="419100"/>
          </a:xfrm>
          <a:prstGeom prst="rect">
            <a:avLst/>
          </a:prstGeom>
          <a:solidFill>
            <a:srgbClr val="FFFF00">
              <a:alpha val="24000"/>
            </a:srgb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66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3238500"/>
            <a:ext cx="1066800" cy="419100"/>
          </a:xfrm>
          <a:prstGeom prst="rect">
            <a:avLst/>
          </a:prstGeom>
          <a:solidFill>
            <a:srgbClr val="FFFF00">
              <a:alpha val="24000"/>
            </a:srgb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66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62600" y="4191000"/>
            <a:ext cx="3124200" cy="1752600"/>
          </a:xfrm>
          <a:prstGeom prst="rect">
            <a:avLst/>
          </a:prstGeom>
          <a:solidFill>
            <a:srgbClr val="FFFFCC"/>
          </a:solidFill>
          <a:ln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Num.16:1-3</a:t>
            </a:r>
          </a:p>
        </p:txBody>
      </p:sp>
    </p:spTree>
    <p:extLst>
      <p:ext uri="{BB962C8B-B14F-4D97-AF65-F5344CB8AC3E}">
        <p14:creationId xmlns:p14="http://schemas.microsoft.com/office/powerpoint/2010/main" xmlns="" val="211642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97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600" dirty="0">
                <a:solidFill>
                  <a:srgbClr val="FFFF00"/>
                </a:solidFill>
                <a:latin typeface="Verdana" pitchFamily="34" charset="0"/>
              </a:rPr>
              <a:t>I. Some Take Too Much</a:t>
            </a:r>
            <a:br>
              <a:rPr lang="en-US" altLang="en-US" sz="3600" dirty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3600" dirty="0">
                <a:solidFill>
                  <a:srgbClr val="FFFF00"/>
                </a:solidFill>
                <a:latin typeface="Verdana" pitchFamily="34" charset="0"/>
              </a:rPr>
              <a:t>On Themselves </a:t>
            </a:r>
            <a:endParaRPr lang="en-US" altLang="en-US" sz="40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95400"/>
            <a:ext cx="9158748" cy="5562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  <a:t>Assume human reason can</a:t>
            </a:r>
            <a:b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  <a:t>make wrong acts right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19200"/>
            <a:ext cx="9158748" cy="5638800"/>
          </a:xfrm>
          <a:prstGeom prst="rect">
            <a:avLst/>
          </a:prstGeom>
          <a:solidFill>
            <a:srgbClr val="FFFFCC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Kings 5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Judges 17:6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6213">
              <a:spcAft>
                <a:spcPts val="600"/>
              </a:spcAft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988" indent="-339725">
              <a:buFont typeface="Arial" panose="020B0604020202020204" pitchFamily="34" charset="0"/>
              <a:buChar char="•"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676400" y="2667000"/>
            <a:ext cx="5791200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We cannot demand moral law</a:t>
            </a:r>
            <a:b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and reject salvation law</a:t>
            </a:r>
          </a:p>
        </p:txBody>
      </p:sp>
    </p:spTree>
    <p:extLst>
      <p:ext uri="{BB962C8B-B14F-4D97-AF65-F5344CB8AC3E}">
        <p14:creationId xmlns:p14="http://schemas.microsoft.com/office/powerpoint/2010/main" xmlns="" val="215787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  <a:t>Groupthink:</a:t>
            </a:r>
            <a:b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  <a:t>follow the majority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19200"/>
            <a:ext cx="9158748" cy="5638800"/>
          </a:xfrm>
          <a:prstGeom prst="rect">
            <a:avLst/>
          </a:prstGeom>
          <a:solidFill>
            <a:srgbClr val="FFFFCC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Sm.15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Jer.10:23</a:t>
            </a:r>
          </a:p>
          <a:p>
            <a:pPr marL="176213">
              <a:spcAft>
                <a:spcPts val="600"/>
              </a:spcAft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988" indent="-339725">
              <a:buFont typeface="Arial" panose="020B0604020202020204" pitchFamily="34" charset="0"/>
              <a:buChar char="•"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353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97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I. Some Take Too Much On Themselves</a:t>
            </a:r>
            <a:b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4000" dirty="0">
                <a:solidFill>
                  <a:srgbClr val="FFFF00"/>
                </a:solidFill>
                <a:latin typeface="Verdana" pitchFamily="34" charset="0"/>
              </a:rPr>
              <a:t>II. </a:t>
            </a:r>
            <a:r>
              <a:rPr lang="en-US" altLang="en-US" sz="3600" dirty="0">
                <a:solidFill>
                  <a:srgbClr val="FFFF00"/>
                </a:solidFill>
                <a:latin typeface="Verdana" pitchFamily="34" charset="0"/>
              </a:rPr>
              <a:t>Some Put Too Much On preachers</a:t>
            </a:r>
            <a:endParaRPr lang="en-US" altLang="en-US" sz="40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95400"/>
            <a:ext cx="9158748" cy="5562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221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2920</TotalTime>
  <Words>405</Words>
  <Application>Microsoft Office PowerPoint</Application>
  <PresentationFormat>On-screen Show (4:3)</PresentationFormat>
  <Paragraphs>100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Pixel</vt:lpstr>
      <vt:lpstr>1_Default Design</vt:lpstr>
      <vt:lpstr>The Standard Of Truth</vt:lpstr>
      <vt:lpstr>All authority inheres in God</vt:lpstr>
      <vt:lpstr>All authority inheres in God</vt:lpstr>
      <vt:lpstr>All authority inheres in God</vt:lpstr>
      <vt:lpstr>All authority inheres in God</vt:lpstr>
      <vt:lpstr>I. Some Take Too Much On Themselves </vt:lpstr>
      <vt:lpstr>Assume human reason can make wrong acts right</vt:lpstr>
      <vt:lpstr>Groupthink: follow the majority</vt:lpstr>
      <vt:lpstr>I. Some Take Too Much On Themselves II. Some Put Too Much On preachers</vt:lpstr>
      <vt:lpstr>‘If preacher says it, it must be true’</vt:lpstr>
      <vt:lpstr>‘If preacher says it, it means nothing unless he experiences it’</vt:lpstr>
      <vt:lpstr>I. Some Take Too Much on Themselves II. Some Put Too Much on Preachers III. Some Put Too Much on Elders / Church</vt:lpstr>
      <vt:lpstr>‘If church as whole does good, all of us will be saved’</vt:lpstr>
      <vt:lpstr>‘If church is in sin, I’m saved (it was not my fault)’</vt:lpstr>
      <vt:lpstr>I. Some Take Too Much on Themselves II. Some Put Too Much on Preachers III. Some Put Too Much on Elders / Church IV. Some Put Too Much On ‘Good Practices’</vt:lpstr>
      <vt:lpstr>‘If it does good, it must be right’</vt:lpstr>
      <vt:lpstr>‘I would rather do wrong than do nothing’</vt:lpstr>
    </vt:vector>
  </TitlesOfParts>
  <Company>閘]狴逄掘뿿��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church of Christ</cp:lastModifiedBy>
  <cp:revision>354</cp:revision>
  <dcterms:created xsi:type="dcterms:W3CDTF">2007-07-13T04:29:51Z</dcterms:created>
  <dcterms:modified xsi:type="dcterms:W3CDTF">2016-11-06T17:28:32Z</dcterms:modified>
</cp:coreProperties>
</file>