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94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295" r:id="rId14"/>
    <p:sldId id="326" r:id="rId15"/>
    <p:sldId id="312" r:id="rId16"/>
    <p:sldId id="327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66FF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12" autoAdjust="0"/>
    <p:restoredTop sz="90929"/>
  </p:normalViewPr>
  <p:slideViewPr>
    <p:cSldViewPr showGuides="1">
      <p:cViewPr varScale="1">
        <p:scale>
          <a:sx n="95" d="100"/>
          <a:sy n="95" d="100"/>
        </p:scale>
        <p:origin x="9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1B06-24DA-46A6-95D9-72746601FBC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5EB0-E376-4B2B-AA9D-643D65D21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49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391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4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78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6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08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7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0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56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2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524000"/>
          </a:xfrm>
          <a:solidFill>
            <a:srgbClr val="FFFFCC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Pays;</a:t>
            </a:r>
            <a:b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 Does Not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772400" cy="1524000"/>
          </a:xfrm>
          <a:solidFill>
            <a:schemeClr val="accent2">
              <a:lumMod val="50000"/>
            </a:schemeClr>
          </a:solidFill>
          <a:ln w="3175"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6:23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Death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sin is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</a:t>
            </a: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God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8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Death: the wage that sin pays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is separation: sin kills</a:t>
            </a:r>
          </a:p>
          <a:p>
            <a:pPr marL="85725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James 2:26</a:t>
            </a:r>
          </a:p>
          <a:p>
            <a:pPr marL="857250" lvl="1" indent="-4572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Soul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Ro.6:11, 16, 21.  Is.59:1-2</a:t>
            </a:r>
          </a:p>
          <a:p>
            <a:pPr marL="400050" lvl="1" indent="-400050">
              <a:spcAft>
                <a:spcPts val="60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death: eternal separation</a:t>
            </a:r>
          </a:p>
          <a:p>
            <a:pPr marL="857250" lvl="2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Rv.20:14-15; 21:8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2057400" y="4617720"/>
            <a:ext cx="50292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‘Born once, die twice;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born twice, die once.’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Gift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sin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</a:t>
            </a: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2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2032"/>
            <a:ext cx="8534400" cy="1143000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Gift: what is freely and graciously given,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favor bestowed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Gracious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gift; no ulterior motives</a:t>
            </a:r>
          </a:p>
          <a:p>
            <a:pPr marL="0" indent="0">
              <a:spcAft>
                <a:spcPts val="60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 can be </a:t>
            </a:r>
            <a:r>
              <a:rPr lang="en-US" sz="33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conditional, </a:t>
            </a:r>
            <a:r>
              <a:rPr lang="en-US" sz="33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unconditional</a:t>
            </a:r>
          </a:p>
          <a:p>
            <a:pPr marL="0" indent="0" defTabSz="114300">
              <a:spcAft>
                <a:spcPts val="1200"/>
              </a:spcAft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Josh.6:1-2, 16 (20; Hb.11:30)</a:t>
            </a:r>
          </a:p>
          <a:p>
            <a:pPr marL="0" indent="0" defTabSz="114300">
              <a:spcAft>
                <a:spcPts val="1200"/>
              </a:spcAft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6:27, ‘work’ yet ‘given’ . . .</a:t>
            </a:r>
          </a:p>
          <a:p>
            <a:pPr marL="0" indent="0" defTabSz="114300">
              <a:spcAft>
                <a:spcPts val="12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Ac.27:24, ‘given’ yet (v.31)</a:t>
            </a:r>
          </a:p>
          <a:p>
            <a:pPr marL="0" indent="0" defTabSz="114300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Ro.6:3-4 = 5:15-16</a:t>
            </a:r>
          </a:p>
          <a:p>
            <a:pPr marL="0" indent="0"/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/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God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sin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31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 Gn.1:1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marL="0" indent="0" algn="ctr">
              <a:spcAft>
                <a:spcPts val="3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delight in finding fault.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Mt.7:7-11,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Fatherly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</a:t>
            </a:r>
          </a:p>
          <a:p>
            <a:pPr marL="85725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Jn.3:16,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Fervent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</a:t>
            </a:r>
          </a:p>
          <a:p>
            <a:pPr marL="85725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Ja.1:17,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264920" y="4114800"/>
            <a:ext cx="6629400" cy="198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Anyone who promises salvation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on different terms than God is offering counterfeit salvation.</a:t>
            </a:r>
          </a:p>
        </p:txBody>
      </p:sp>
    </p:spTree>
    <p:extLst>
      <p:ext uri="{BB962C8B-B14F-4D97-AF65-F5344CB8AC3E}">
        <p14:creationId xmlns:p14="http://schemas.microsoft.com/office/powerpoint/2010/main" val="30148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Eternal Life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sin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God is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72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life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marL="0" indent="0" algn="ctr">
              <a:spcAft>
                <a:spcPts val="300"/>
              </a:spcAft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path is death; the other, life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4813" lvl="1" indent="-4048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death: separation from God</a:t>
            </a:r>
          </a:p>
          <a:p>
            <a:pPr marL="404813" lvl="1" indent="-4048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life: fellowship with God.  Mt.25:46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838200" y="3886200"/>
            <a:ext cx="7467600" cy="1676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spcBef>
                <a:spcPct val="20000"/>
              </a:spcBef>
              <a:spcAft>
                <a:spcPts val="300"/>
              </a:spcAft>
            </a:pP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who comes to God receives the most for the least:</a:t>
            </a:r>
            <a:b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everlasting life for nothing</a:t>
            </a:r>
          </a:p>
        </p:txBody>
      </p:sp>
    </p:spTree>
    <p:extLst>
      <p:ext uri="{BB962C8B-B14F-4D97-AF65-F5344CB8AC3E}">
        <p14:creationId xmlns:p14="http://schemas.microsoft.com/office/powerpoint/2010/main" val="14161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17430" y="609600"/>
            <a:ext cx="5715000" cy="20574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  <a:b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 Jesus</a:t>
            </a:r>
            <a:b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Lord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30480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sin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God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77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Jesus Christ our Lord</a:t>
            </a:r>
            <a:br>
              <a:rPr lang="en-US" alt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6:11; 5:1, 11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defRPr/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93077" y="160020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01283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8938" y="442546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60124" y="160020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GIFT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54262" y="301283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48400" y="4425460"/>
            <a:ext cx="2590800" cy="1371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ETERNAL LIFE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179320" y="2639652"/>
            <a:ext cx="4800600" cy="2130725"/>
          </a:xfrm>
          <a:prstGeom prst="rect">
            <a:avLst/>
          </a:prstGeom>
          <a:solidFill>
            <a:schemeClr val="accent1">
              <a:alpha val="7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509" y="2834897"/>
            <a:ext cx="2840982" cy="193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Wages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wages</a:t>
            </a: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sin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God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Aft>
                <a:spcPts val="600"/>
              </a:spcAft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Pay, wages &lt; cooked food + to buy</a:t>
            </a:r>
          </a:p>
          <a:p>
            <a:pPr marL="404813" indent="-404813" algn="ctr">
              <a:spcAft>
                <a:spcPts val="600"/>
              </a:spcAft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personified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pays wages</a:t>
            </a:r>
            <a:b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(what is deserved)</a:t>
            </a:r>
          </a:p>
          <a:p>
            <a:pPr marL="404813" indent="-404813">
              <a:spcAft>
                <a:spcPts val="600"/>
              </a:spcAft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pays wages to soldiers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instrument, weapon,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Jn.18:3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Lk.3:14.  2 Co.11:8</a:t>
            </a:r>
          </a:p>
          <a:p>
            <a:pPr marL="404813" indent="-404813">
              <a:spcAft>
                <a:spcPts val="600"/>
              </a:spcAft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pays slaves an allowance;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Ro.6:16-22</a:t>
            </a:r>
          </a:p>
          <a:p>
            <a:pPr marL="0" indent="0"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 insists on ‘debt’ laws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>
              <a:spcAft>
                <a:spcPts val="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12:59</a:t>
            </a:r>
          </a:p>
          <a:p>
            <a:pPr marL="738188" lvl="1" indent="-3381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Criminals must </a:t>
            </a:r>
            <a:r>
              <a:rPr lang="en-US" sz="34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debt . . .</a:t>
            </a:r>
          </a:p>
          <a:p>
            <a:pPr marL="738188" lvl="1" indent="-3381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Grudge: ‘I’ll </a:t>
            </a:r>
            <a:r>
              <a:rPr lang="en-US" sz="34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back’</a:t>
            </a:r>
          </a:p>
          <a:p>
            <a:pPr marL="738188" lvl="1" indent="-3381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Workers insist on </a:t>
            </a:r>
            <a:r>
              <a:rPr lang="en-US" sz="34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wages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Mt.20</a:t>
            </a:r>
          </a:p>
          <a:p>
            <a:pPr marL="738188" lvl="1" indent="-3381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Hb.10:30-31,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 back</a:t>
            </a:r>
            <a:endParaRPr lang="en-US" sz="3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6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20516" y="381000"/>
            <a:ext cx="5715000" cy="1447800"/>
          </a:xfrm>
          <a:solidFill>
            <a:srgbClr val="CCE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Sin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8726" y="2209800"/>
            <a:ext cx="70866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wages of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</a:t>
            </a: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death,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but the gift of God is eternal life</a:t>
            </a:r>
            <a:b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Christ Jesus our Lord 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5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‘Sin’ in OT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>
              <a:spcAft>
                <a:spcPts val="0"/>
              </a:spcAft>
            </a:pPr>
            <a:r>
              <a:rPr lang="en-US" cap="small" dirty="0">
                <a:latin typeface="Calibri" panose="020F0502020204030204" pitchFamily="34" charset="0"/>
              </a:rPr>
              <a:t>to miss, to err from the mark</a:t>
            </a:r>
            <a:r>
              <a:rPr lang="en-US" dirty="0">
                <a:latin typeface="Calibri" panose="020F0502020204030204" pitchFamily="34" charset="0"/>
              </a:rPr>
              <a:t>, speaking of an archer (the opposite idea to that of reaching the goal, to hit the mark…) to sin (to miss or wander from the way…) </a:t>
            </a:r>
            <a:r>
              <a:rPr lang="en-US" sz="3200" dirty="0">
                <a:latin typeface="Calibri" panose="020F0502020204030204" pitchFamily="34" charset="0"/>
              </a:rPr>
              <a:t>– </a:t>
            </a:r>
            <a:r>
              <a:rPr lang="en-US" sz="3200" dirty="0" err="1">
                <a:latin typeface="Calibri" panose="020F0502020204030204" pitchFamily="34" charset="0"/>
              </a:rPr>
              <a:t>Gesenius</a:t>
            </a:r>
            <a:r>
              <a:rPr lang="en-US" sz="3200" dirty="0">
                <a:latin typeface="Calibri" panose="020F0502020204030204" pitchFamily="34" charset="0"/>
              </a:rPr>
              <a:t>   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</a:rPr>
              <a:t>Miss (a goal or way), go wrong, sin… </a:t>
            </a:r>
            <a:r>
              <a:rPr lang="en-US" i="1" dirty="0">
                <a:latin typeface="Calibri" panose="020F0502020204030204" pitchFamily="34" charset="0"/>
              </a:rPr>
              <a:t>miss the mark, miss the way</a:t>
            </a:r>
            <a:r>
              <a:rPr lang="en-US" dirty="0">
                <a:latin typeface="Calibri" panose="020F0502020204030204" pitchFamily="34" charset="0"/>
              </a:rPr>
              <a:t>... miss the goal or path of right and duty… </a:t>
            </a:r>
            <a:r>
              <a:rPr lang="en-US" sz="3200" dirty="0">
                <a:latin typeface="Calibri" panose="020F0502020204030204" pitchFamily="34" charset="0"/>
              </a:rPr>
              <a:t>– BDB  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3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‘Sin’ in NT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failure, a fault; generally, guilt,</a:t>
            </a:r>
            <a:b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IGEL  </a:t>
            </a:r>
          </a:p>
          <a:p>
            <a:pPr marL="0" indent="0">
              <a:spcAft>
                <a:spcPts val="0"/>
              </a:spcAft>
            </a:pP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Fifty-one times in Romans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(3:9, </a:t>
            </a:r>
            <a:b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20, 23)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33400" y="3581400"/>
            <a:ext cx="80772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A soldier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missed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Clearchus with axe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–Anabasis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3400" y="4876800"/>
            <a:ext cx="80772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To say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Athenians were saviors of Greece does not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miss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the truth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Heroditus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5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made in God’s image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like Him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Aft>
                <a:spcPts val="600"/>
              </a:spcAft>
            </a:pP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departure from His law comes short of His purpose for making us – 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miss the goal</a:t>
            </a:r>
            <a:endParaRPr 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2895600"/>
            <a:ext cx="8534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God cannot approve /praise those who sin, 3:23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" y="3749842"/>
            <a:ext cx="8534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We must learn / do His will, Ep.5:17; Ja.4:17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604084"/>
            <a:ext cx="8534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Sinner is lawless (an outlaw), 1 Jn.3:4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5458326"/>
            <a:ext cx="8534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Unrighteousness is missing the mark, 1 Jn.5:17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1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attitudes about sin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Aft>
                <a:spcPts val="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 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‘sin’ [seventeen times]</a:t>
            </a:r>
          </a:p>
          <a:p>
            <a:pPr marL="0" indent="0">
              <a:spcAft>
                <a:spcPts val="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 grace is so great, we should sin…’</a:t>
            </a:r>
          </a:p>
          <a:p>
            <a:pPr marL="0" indent="0">
              <a:spcAft>
                <a:spcPts val="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‘Jesus died for sin. If we don’t sin, He died for nothing’</a:t>
            </a:r>
          </a:p>
          <a:p>
            <a:pPr marL="633413" lvl="1" indent="-3524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</a:t>
            </a: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 </a:t>
            </a: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(1-2)?</a:t>
            </a:r>
          </a:p>
          <a:p>
            <a:pPr marL="633413" lvl="1" indent="-3524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sin; raised to new </a:t>
            </a: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(3-4)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03120" y="4800600"/>
            <a:ext cx="4953000" cy="11430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‘No man is free who is a</a:t>
            </a:r>
            <a:b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slave to the flesh’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– Seneca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5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Kino MT"/>
        <a:ea typeface=""/>
        <a:cs typeface=""/>
      </a:majorFont>
      <a:minorFont>
        <a:latin typeface="Tech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559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Courier New</vt:lpstr>
      <vt:lpstr>Kino MT</vt:lpstr>
      <vt:lpstr>Techno</vt:lpstr>
      <vt:lpstr>Times</vt:lpstr>
      <vt:lpstr>Times New Roman</vt:lpstr>
      <vt:lpstr>Verdana</vt:lpstr>
      <vt:lpstr>Wingdings</vt:lpstr>
      <vt:lpstr>Blank Presentation</vt:lpstr>
      <vt:lpstr>Sin Pays; Grace Does Not</vt:lpstr>
      <vt:lpstr>I. Wages </vt:lpstr>
      <vt:lpstr>Wages</vt:lpstr>
      <vt:lpstr>Society insists on ‘debt’ laws</vt:lpstr>
      <vt:lpstr>II. Sin</vt:lpstr>
      <vt:lpstr>‘Sin’ in OT</vt:lpstr>
      <vt:lpstr>‘Sin’ in NT</vt:lpstr>
      <vt:lpstr>Man made in God’s image should be like Him</vt:lpstr>
      <vt:lpstr>Bad attitudes about sin</vt:lpstr>
      <vt:lpstr>III. Death</vt:lpstr>
      <vt:lpstr>Death: the wage that sin pays</vt:lpstr>
      <vt:lpstr>IV. Gift</vt:lpstr>
      <vt:lpstr>Gift: what is freely and graciously given, favor bestowed</vt:lpstr>
      <vt:lpstr>V. God</vt:lpstr>
      <vt:lpstr>God: Gn.1:1</vt:lpstr>
      <vt:lpstr>VI. Eternal Life</vt:lpstr>
      <vt:lpstr>Eternal life</vt:lpstr>
      <vt:lpstr>Conclusion: In Christ Jesus our Lord</vt:lpstr>
      <vt:lpstr>In Jesus Christ our Lord 6:11; 5:1, 11</vt:lpstr>
    </vt:vector>
  </TitlesOfParts>
  <Company>閈]狴逄嬘뿿��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207</cp:revision>
  <dcterms:created xsi:type="dcterms:W3CDTF">2007-03-06T01:04:26Z</dcterms:created>
  <dcterms:modified xsi:type="dcterms:W3CDTF">2016-12-05T23:32:24Z</dcterms:modified>
</cp:coreProperties>
</file>