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</p:sldMasterIdLst>
  <p:sldIdLst>
    <p:sldId id="287" r:id="rId4"/>
    <p:sldId id="260" r:id="rId5"/>
    <p:sldId id="288" r:id="rId6"/>
    <p:sldId id="324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26" r:id="rId16"/>
    <p:sldId id="305" r:id="rId17"/>
    <p:sldId id="306" r:id="rId18"/>
    <p:sldId id="307" r:id="rId19"/>
    <p:sldId id="263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1" r:id="rId33"/>
    <p:sldId id="322" r:id="rId34"/>
    <p:sldId id="32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CCFFFF"/>
    <a:srgbClr val="C0C0C0"/>
    <a:srgbClr val="FFFFCC"/>
    <a:srgbClr val="FFFF66"/>
    <a:srgbClr val="96969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404" autoAdjust="0"/>
    <p:restoredTop sz="94660"/>
  </p:normalViewPr>
  <p:slideViewPr>
    <p:cSldViewPr showGuides="1">
      <p:cViewPr varScale="1">
        <p:scale>
          <a:sx n="99" d="100"/>
          <a:sy n="99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9053-DCA0-4E07-8CD7-AFAD5BBAB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23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3B2DA-8CC0-4B33-BBDB-D1B92833F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46541-A11F-4C00-B902-3A95F8FF3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193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D1640-95CC-441F-9EB7-1999CC799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5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D6CB-BAE2-4579-A89F-31FF146F7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919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ED6CD-AE29-4703-96E5-A794A7922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327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C45C-CCD3-412B-97AD-585308B12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4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375F-378F-4265-BE11-3EE1EA62F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29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C230-F0F2-4D4E-A536-2AA57FF80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23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0604-7C7E-4C23-983B-EB462C35C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456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8BF7-F6F1-4538-97C0-E89CE0175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48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D88DA-31CB-4D2B-8B7E-D8EDAF81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529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F544E-1FA3-442A-BC18-8E12022A9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420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0F9FE-F265-430A-829D-87C93FCD4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660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F82AD-2A66-42A5-B307-1B1AD1D43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459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1C82-1D04-47A2-BA98-0912CAD18DE1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480E-09C0-4182-9B3D-2CBB7779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35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CBF0-B7F8-4B10-B828-06B5233326F2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CF77-B109-49BA-8291-562A8E4B6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4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D9CB-35BC-4EBB-A31D-24CB614EB47A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C64E-2D82-4A9F-8DE4-575A0547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06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75A3-F311-47AA-80DD-16246A978E48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ABEC-EAA7-4EF2-BA8F-6E3E34AA2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5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261D-DCC6-4305-A0AC-7485602D85FD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B277-B0BE-460C-9A44-28D95EC4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5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B5BE-9B9F-46C6-B785-A4309DC11E63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D751-3F33-4EE4-93D7-2B69BC2C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16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CF55-893D-4CC2-9B5C-9C20AFF15AF0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662C-A150-497D-8BB5-2AC54BBB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66DD-96AE-45EB-AA5E-7E6BCB8D9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6432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8829-BC95-4EE3-9EBC-D25589A708F2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6424-6E74-4EEC-A8EC-C233E63B7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84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DC48-2695-4C75-B8E1-E686393A8E1B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8843-BD7C-4B9D-83E9-BBAE6E950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181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03CB-1706-4E27-BF71-FCCDD747A05F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8C1F-9FFA-4982-BD39-FFDA6D8F6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2B74-0EE1-42CE-886F-5C3859B056F1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97DA-2FA5-409F-8B71-E6FF1699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2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3C09-3F28-4F73-80E1-6C2ED54C7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32E0-5408-4466-85AC-12813B3ED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5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8EA0-4086-418C-9C05-2DC9B5CED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9078-C65B-4039-B842-830AEBB27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1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D19A-334C-46A2-8989-9AAD418C0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58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8622-02AA-4A4E-B084-521CAC251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23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79E2D64-D019-42FB-A8E3-3668FA9DD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7447ED-5843-4C54-9824-BF32E6B24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85678-F796-430C-B341-ECC2D8E0B3F3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DC8B4-C4D3-4D8F-94F4-35F63A9C3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1 Timothy 3:16</a:t>
            </a:r>
          </a:p>
        </p:txBody>
      </p:sp>
      <p:sp>
        <p:nvSpPr>
          <p:cNvPr id="4" name="Bevel 3"/>
          <p:cNvSpPr/>
          <p:nvPr/>
        </p:nvSpPr>
        <p:spPr>
          <a:xfrm>
            <a:off x="922338" y="862012"/>
            <a:ext cx="7307262" cy="1728788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Mystery</a:t>
            </a:r>
            <a:br>
              <a:rPr lang="en-US" sz="40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Godliness</a:t>
            </a:r>
            <a:endParaRPr lang="en-US" sz="3600" kern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Eph.3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" y="2819400"/>
            <a:ext cx="8229600" cy="39624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Calibri" panose="020F0502020204030204" pitchFamily="34" charset="0"/>
              </a:rPr>
              <a:t>4</a:t>
            </a:r>
            <a:r>
              <a:rPr lang="en-US" sz="3200" baseline="30000" dirty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by which, when you read, you may understand my knowledge in the mystery of Christ) </a:t>
            </a:r>
            <a:r>
              <a:rPr lang="en-US" sz="3200" b="1" baseline="30000" dirty="0">
                <a:latin typeface="Calibri" panose="020F0502020204030204" pitchFamily="34" charset="0"/>
              </a:rPr>
              <a:t>5</a:t>
            </a:r>
            <a:r>
              <a:rPr lang="en-US" sz="3200" baseline="30000" dirty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which in other ages was not made known to the sons of men, as it has now been revealed by the Spirit to His holy apostles and prophets </a:t>
            </a:r>
            <a:r>
              <a:rPr lang="en-US" sz="3200" b="1" baseline="30000" dirty="0">
                <a:latin typeface="Calibri" panose="020F0502020204030204" pitchFamily="34" charset="0"/>
              </a:rPr>
              <a:t>6</a:t>
            </a:r>
            <a:r>
              <a:rPr lang="en-US" sz="3200" baseline="30000" dirty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that the Gentiles should be fellow heirs, of the same body, and partakers of His promise in Christ through the gospel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5248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Eph.3:4-6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Eph.5:32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324896" y="3276600"/>
            <a:ext cx="6508956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This is a great mystery, but I speak concerning Christ and the church.</a:t>
            </a:r>
          </a:p>
          <a:p>
            <a:r>
              <a:rPr lang="en-US" sz="32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78872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Eph.3:4-6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Eph.5:32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Th.2:7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00548" y="3733800"/>
            <a:ext cx="7772400" cy="16002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aseline="30000" dirty="0"/>
              <a:t> </a:t>
            </a:r>
            <a:r>
              <a:rPr lang="en-US" sz="3200" dirty="0"/>
              <a:t>For the mystery of lawlessness is already</a:t>
            </a:r>
            <a:br>
              <a:rPr lang="en-US" sz="3200" dirty="0"/>
            </a:br>
            <a:r>
              <a:rPr lang="en-US" sz="3200" dirty="0"/>
              <a:t>at work; only He who now restrains will do so until He is taken out of the way.</a:t>
            </a:r>
          </a:p>
          <a:p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20169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Eph.3:4-6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Eph.5:32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Th.2:7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Tim.3:9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59192" y="4176252"/>
            <a:ext cx="5852652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aseline="30000" dirty="0"/>
              <a:t> </a:t>
            </a:r>
            <a:r>
              <a:rPr lang="en-US" sz="3200" dirty="0"/>
              <a:t>Holding the mystery of the faith</a:t>
            </a:r>
            <a:br>
              <a:rPr lang="en-US" sz="3200" dirty="0"/>
            </a:br>
            <a:r>
              <a:rPr lang="en-US" sz="3200" dirty="0"/>
              <a:t>with a pure conscience.</a:t>
            </a:r>
          </a:p>
          <a:p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114606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Eph.3:4-6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Eph.5:32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Th.2:7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Tim.3:9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Tim.3:16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98522" y="4586748"/>
            <a:ext cx="5746956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And without controversy great</a:t>
            </a:r>
            <a:br>
              <a:rPr lang="en-US" sz="3200" dirty="0"/>
            </a:br>
            <a:r>
              <a:rPr lang="en-US" sz="3200" dirty="0"/>
              <a:t>is the mystery of godliness . . 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938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Tim.3:16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Godliness: awesome respect accorded to God, piety; devoted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God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Verse 16 focuses on Christ Himself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23104" y="2271252"/>
            <a:ext cx="5715000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And without controversy great</a:t>
            </a:r>
            <a:br>
              <a:rPr lang="en-US" sz="3200" dirty="0"/>
            </a:br>
            <a:r>
              <a:rPr lang="en-US" sz="3200" dirty="0"/>
              <a:t>is the mystery of godliness . . .</a:t>
            </a:r>
          </a:p>
          <a:p>
            <a:endParaRPr lang="en-US" sz="3200" dirty="0"/>
          </a:p>
        </p:txBody>
      </p:sp>
      <p:sp>
        <p:nvSpPr>
          <p:cNvPr id="4" name="Oval 3"/>
          <p:cNvSpPr/>
          <p:nvPr/>
        </p:nvSpPr>
        <p:spPr bwMode="auto">
          <a:xfrm>
            <a:off x="4724400" y="2725992"/>
            <a:ext cx="2057400" cy="685800"/>
          </a:xfrm>
          <a:prstGeom prst="ellipse">
            <a:avLst/>
          </a:prstGeom>
          <a:solidFill>
            <a:srgbClr val="FFFF00">
              <a:alpha val="32000"/>
            </a:srgb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61104" y="838200"/>
            <a:ext cx="7239000" cy="533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kern="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Common Consent</a:t>
            </a:r>
            <a:endParaRPr lang="en-US" altLang="en-US" sz="2400" kern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961104" y="1541208"/>
            <a:ext cx="7239000" cy="1447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000" kern="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Christ’s Characteristics</a:t>
            </a:r>
            <a:endParaRPr lang="en-US" altLang="en-US" sz="3600" kern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4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4035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Chronological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each item follows consecutive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4035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Chronological: each item follows consecutive order</a:t>
            </a:r>
          </a:p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Triplets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first three allude to His earthly ministry, second three to His exaltation</a:t>
            </a:r>
          </a:p>
        </p:txBody>
      </p:sp>
    </p:spTree>
    <p:extLst>
      <p:ext uri="{BB962C8B-B14F-4D97-AF65-F5344CB8AC3E}">
        <p14:creationId xmlns:p14="http://schemas.microsoft.com/office/powerpoint/2010/main" val="155567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4035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Chronological: each item follows consecutive order</a:t>
            </a:r>
          </a:p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Triplets: first three allude to His earthly ministry, second three to His exaltation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</a:pPr>
            <a:r>
              <a:rPr lang="en-US" altLang="en-US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Couplets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opposites –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 and spirit: earthly ministry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Angels &amp; nations: spread of gospel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 and glory: reception on earth and in heaven</a:t>
            </a:r>
          </a:p>
        </p:txBody>
      </p:sp>
    </p:spTree>
    <p:extLst>
      <p:ext uri="{BB962C8B-B14F-4D97-AF65-F5344CB8AC3E}">
        <p14:creationId xmlns:p14="http://schemas.microsoft.com/office/powerpoint/2010/main" val="16027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Tim.3:15 – review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350838" indent="-350838" eaLnBrk="1" hangingPunct="1"/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Paul says truth is the foundation of the church . . . </a:t>
            </a:r>
          </a:p>
          <a:p>
            <a:pPr marL="750888" lvl="1" indent="-350838" eaLnBrk="1" hangingPunct="1"/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refers to church’s creation and life.</a:t>
            </a:r>
          </a:p>
          <a:p>
            <a:pPr marL="350838" indent="-350838" eaLnBrk="1" hangingPunct="1"/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Paul says church is the foundation of truth . . .</a:t>
            </a:r>
          </a:p>
          <a:p>
            <a:pPr marL="750888" lvl="1" indent="-350838" eaLnBrk="1" hangingPunct="1"/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refers to church’s calling and mission.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Chronological: each item follows consecutive order</a:t>
            </a:r>
          </a:p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Triplets: first three allude to His earthly ministry, second three to His exaltation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Couplets: antithesis between –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 and spirit: earthly ministry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Angels &amp; nations: spread of gospel</a:t>
            </a:r>
          </a:p>
          <a:p>
            <a:pPr marL="857250" lvl="1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 and glory: reception on earth and in heaven</a:t>
            </a:r>
          </a:p>
          <a:p>
            <a:pPr marL="800100" lvl="2" indent="0" defTabSz="627063" eaLnBrk="1" hangingPunct="1">
              <a:spcAft>
                <a:spcPts val="400"/>
              </a:spcAft>
              <a:buNone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" y="5867400"/>
            <a:ext cx="12192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Flesh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5240592"/>
            <a:ext cx="1108364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Spirit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18504" y="5240592"/>
            <a:ext cx="1415844" cy="6120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Angels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22060" y="5855112"/>
            <a:ext cx="1538748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Nations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975556" y="5852652"/>
            <a:ext cx="1233948" cy="60960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World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209504" y="5225844"/>
            <a:ext cx="1233948" cy="609600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Glory</a:t>
            </a:r>
          </a:p>
        </p:txBody>
      </p:sp>
    </p:spTree>
    <p:extLst>
      <p:ext uri="{BB962C8B-B14F-4D97-AF65-F5344CB8AC3E}">
        <p14:creationId xmlns:p14="http://schemas.microsoft.com/office/powerpoint/2010/main" val="210164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Textual criticism: ‘God’ [N]KJV; ‘He’ (ESV); ‘He who’ (NASB) etc.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77644" y="2590800"/>
            <a:ext cx="8001000" cy="3733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The reading </a:t>
            </a:r>
            <a:r>
              <a:rPr lang="en-US" sz="3200" dirty="0" err="1"/>
              <a:t>θεός</a:t>
            </a:r>
            <a:r>
              <a:rPr lang="en-US" sz="3200" dirty="0"/>
              <a:t> arose either (</a:t>
            </a:r>
            <a:r>
              <a:rPr lang="en-US" sz="3200" b="1" dirty="0"/>
              <a:t>a</a:t>
            </a:r>
            <a:r>
              <a:rPr lang="en-US" sz="3200" dirty="0"/>
              <a:t>) accident-tally, through the misreading of </a:t>
            </a:r>
            <a:r>
              <a:rPr lang="en-US" sz="3200" dirty="0" err="1"/>
              <a:t>ος</a:t>
            </a:r>
            <a:r>
              <a:rPr lang="en-US" sz="3200" dirty="0"/>
              <a:t> as ΘΣ,</a:t>
            </a:r>
            <a:br>
              <a:rPr lang="en-US" sz="3200" dirty="0"/>
            </a:br>
            <a:r>
              <a:rPr lang="en-US" sz="3200" dirty="0"/>
              <a:t>or (</a:t>
            </a:r>
            <a:r>
              <a:rPr lang="en-US" sz="3200" b="1" dirty="0"/>
              <a:t>b</a:t>
            </a:r>
            <a:r>
              <a:rPr lang="en-US" sz="3200" dirty="0"/>
              <a:t>) deliberately, either to supply a substantive for the following six verbs,</a:t>
            </a:r>
            <a:br>
              <a:rPr lang="en-US" sz="3200" dirty="0"/>
            </a:br>
            <a:r>
              <a:rPr lang="en-US" sz="3200" dirty="0"/>
              <a:t>or, with less probability, to provide greater dogmatic precision </a:t>
            </a:r>
            <a:r>
              <a:rPr lang="en-US" sz="2400" dirty="0"/>
              <a:t>– Metzger.    </a:t>
            </a:r>
            <a:endParaRPr lang="en-US" sz="3200" dirty="0"/>
          </a:p>
          <a:p>
            <a:r>
              <a:rPr lang="en-US" sz="3200" dirty="0" err="1"/>
              <a:t>θ̅Ο</a:t>
            </a:r>
            <a:r>
              <a:rPr lang="en-US" sz="3200" dirty="0"/>
              <a:t>̅ and OC.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14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Textual criticism: ‘God’ [N]KJV; ‘He’ (ESV); ‘He who’ (NASB) etc.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refer to </a:t>
            </a:r>
            <a:r>
              <a:rPr lang="en-US" altLang="en-US" sz="32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one Person </a:t>
            </a: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history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(v.16)</a:t>
            </a:r>
          </a:p>
          <a:p>
            <a:pPr lvl="1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more is needed to affirm His person and legacy</a:t>
            </a:r>
          </a:p>
        </p:txBody>
      </p:sp>
    </p:spTree>
    <p:extLst>
      <p:ext uri="{BB962C8B-B14F-4D97-AF65-F5344CB8AC3E}">
        <p14:creationId xmlns:p14="http://schemas.microsoft.com/office/powerpoint/2010/main" val="8992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457200" eaLnBrk="1" hangingPunct="1">
              <a:spcAft>
                <a:spcPts val="400"/>
              </a:spcAft>
              <a:buFont typeface="Wingdings" panose="05000000000000000000" pitchFamily="2" charset="2"/>
              <a:buAutoNum type="arabicPeriod"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Manifested in flesh: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 deity.  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incarnation and entire earthly life.   Jn.1:1-3, 14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 of human history: count time by His coming</a:t>
            </a:r>
          </a:p>
        </p:txBody>
      </p:sp>
    </p:spTree>
    <p:extLst>
      <p:ext uri="{BB962C8B-B14F-4D97-AF65-F5344CB8AC3E}">
        <p14:creationId xmlns:p14="http://schemas.microsoft.com/office/powerpoint/2010/main" val="23556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Justified in spirit: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as Lk.10:29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as sinner, pardoned (Hb.4:14)</a:t>
            </a:r>
          </a:p>
          <a:p>
            <a:pPr lvl="2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Vindication.</a:t>
            </a:r>
          </a:p>
          <a:p>
            <a:pPr lvl="3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rejected Him (Jn.1)</a:t>
            </a:r>
          </a:p>
          <a:p>
            <a:pPr lvl="3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Resurrection vindicated His every claim (Ac.3:13-15)</a:t>
            </a:r>
          </a:p>
        </p:txBody>
      </p:sp>
    </p:spTree>
    <p:extLst>
      <p:ext uri="{BB962C8B-B14F-4D97-AF65-F5344CB8AC3E}">
        <p14:creationId xmlns:p14="http://schemas.microsoft.com/office/powerpoint/2010/main" val="177111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Justified in spirit: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‘Holy Spirit”: vindicated by Spirit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His own ‘spirit’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(ASV):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parallel between flesh and spirit.  Lk.23:46; Jn.8:46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2256504" y="4343400"/>
            <a:ext cx="4648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What do these rejecters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think of Him now?</a:t>
            </a:r>
          </a:p>
        </p:txBody>
      </p:sp>
    </p:spTree>
    <p:extLst>
      <p:ext uri="{BB962C8B-B14F-4D97-AF65-F5344CB8AC3E}">
        <p14:creationId xmlns:p14="http://schemas.microsoft.com/office/powerpoint/2010/main" val="26549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Seen of angels: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Heralds at His birth, Lk.2:13-14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Strengthened Him, Lk.22:43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Post-resurrection announcements, Lk.24:4ff 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Ac.1:10, ascension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33948" y="4724401"/>
            <a:ext cx="6690852" cy="990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Angels above men; worship Christ,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Hb.1:6; Rv.22:8-9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221660" y="5761704"/>
            <a:ext cx="6690852" cy="990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Angels nearest to God; Gentiles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farthest away…  </a:t>
            </a:r>
          </a:p>
        </p:txBody>
      </p:sp>
    </p:spTree>
    <p:extLst>
      <p:ext uri="{BB962C8B-B14F-4D97-AF65-F5344CB8AC3E}">
        <p14:creationId xmlns:p14="http://schemas.microsoft.com/office/powerpoint/2010/main" val="363381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Preached among Gentiles (nations):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separated Abraham from others; Jewish descendants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Served God’s purpose, Jn.4:22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Shock: Jew and Gentile unite in His church, Is.2:2-3; Mt.28:19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2444" y="4876800"/>
            <a:ext cx="73914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Preaching Christ: Ac.8:5, 12, 35-36, etc.</a:t>
            </a:r>
          </a:p>
        </p:txBody>
      </p:sp>
    </p:spTree>
    <p:extLst>
      <p:ext uri="{BB962C8B-B14F-4D97-AF65-F5344CB8AC3E}">
        <p14:creationId xmlns:p14="http://schemas.microsoft.com/office/powerpoint/2010/main" val="36864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Believed on in world:</a:t>
            </a:r>
          </a:p>
          <a:p>
            <a:pPr marL="693738" lvl="1" indent="-236538" defTabSz="855663" eaLnBrk="1" hangingPunct="1">
              <a:spcBef>
                <a:spcPts val="6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rejected evidence, Jn.1:11</a:t>
            </a:r>
          </a:p>
          <a:p>
            <a:pPr marL="693738" lvl="1" indent="-236538" defTabSz="855663" eaLnBrk="1" hangingPunct="1">
              <a:spcBef>
                <a:spcPts val="6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Co.15, quickly became multitudes</a:t>
            </a:r>
          </a:p>
          <a:p>
            <a:pPr lvl="1" eaLnBrk="1" hangingPunct="1">
              <a:spcBef>
                <a:spcPts val="6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Galilean carpenter . . .  Col.1:23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‘Believed’ – not mere agreement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62000" y="4800600"/>
            <a:ext cx="37338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Tim.1:16, Paul’s salvation is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pattern.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aseline="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Acts 22:16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48200" y="4800600"/>
            <a:ext cx="37338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Tit.3:5, washing of regeneration IS salvation by mercy</a:t>
            </a:r>
          </a:p>
        </p:txBody>
      </p:sp>
    </p:spTree>
    <p:extLst>
      <p:ext uri="{BB962C8B-B14F-4D97-AF65-F5344CB8AC3E}">
        <p14:creationId xmlns:p14="http://schemas.microsoft.com/office/powerpoint/2010/main" val="40555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Symmetry of 1 Tim.3:16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Shared</a:t>
            </a:r>
            <a:endParaRPr lang="en-US" altLang="en-US" sz="37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Received up (taken up) in glory:</a:t>
            </a:r>
          </a:p>
          <a:p>
            <a:pPr marL="693738" lvl="1" indent="-236538" defTabSz="85566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1:2 (9)</a:t>
            </a:r>
          </a:p>
          <a:p>
            <a:pPr marL="693738" lvl="1" indent="-236538" defTabSz="85566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Lk.24:26</a:t>
            </a:r>
          </a:p>
          <a:p>
            <a:pPr marL="693738" lvl="1" indent="-236538" defTabSz="85566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Jn.17:5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685800" y="4038600"/>
            <a:ext cx="7772400" cy="1219200"/>
          </a:xfrm>
          <a:prstGeom prst="roundRect">
            <a:avLst/>
          </a:prstGeom>
          <a:solidFill>
            <a:srgbClr val="800000"/>
          </a:solidFill>
          <a:ln w="63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narrative ends where it began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 heaven.  Who else . . .?</a:t>
            </a:r>
          </a:p>
        </p:txBody>
      </p:sp>
    </p:spTree>
    <p:extLst>
      <p:ext uri="{BB962C8B-B14F-4D97-AF65-F5344CB8AC3E}">
        <p14:creationId xmlns:p14="http://schemas.microsoft.com/office/powerpoint/2010/main" val="1189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61104" y="838200"/>
            <a:ext cx="7239000" cy="1447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000" kern="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Common Consent</a:t>
            </a:r>
            <a:endParaRPr lang="en-US" altLang="en-US" sz="3600" kern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People judge us and Lord by what we...</a:t>
            </a:r>
            <a:endParaRPr lang="en-US" altLang="en-US" sz="4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solidFill>
            <a:schemeClr val="tx1"/>
          </a:solidFill>
        </p:spPr>
        <p:txBody>
          <a:bodyPr/>
          <a:lstStyle/>
          <a:p>
            <a:pPr marL="236538" indent="-236538" defTabSz="855663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*say…do…wear…where we go</a:t>
            </a:r>
          </a:p>
          <a:p>
            <a:pPr marL="0" indent="0" defTabSz="855663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*Ac.4:13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rrative ends where it began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 heaven.  Who else . . .?</a:t>
            </a: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1264900" y="2667000"/>
            <a:ext cx="6629400" cy="1676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‘The Christian is the world’s Bible, and in the majority of cases a Revised Version is needed.’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598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Each fact proclaims Jesus to be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Christ, the Son of God.</a:t>
            </a:r>
            <a:endParaRPr lang="en-US" altLang="en-US" sz="4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solidFill>
            <a:schemeClr val="tx1"/>
          </a:solidFill>
        </p:spPr>
        <p:txBody>
          <a:bodyPr/>
          <a:lstStyle/>
          <a:p>
            <a:pPr marL="0" indent="0" defTabSz="855663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What are you doing with Jesus?</a:t>
            </a:r>
          </a:p>
          <a:p>
            <a:pPr marL="0" indent="0" defTabSz="855663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Neutrality is impossible –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ven.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Who else . . .?</a:t>
            </a: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1264900" y="2895600"/>
            <a:ext cx="6629400" cy="16764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He who is not with Me is against Me, and he who does not gather with Me scatters abroad</a:t>
            </a:r>
            <a:r>
              <a:rPr lang="en-US" sz="2600" dirty="0"/>
              <a:t> – Mt.12:30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19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Our lives as Christians revolve around the Lord.</a:t>
            </a:r>
            <a:endParaRPr lang="en-US" altLang="en-US" sz="40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solidFill>
            <a:schemeClr val="tx1"/>
          </a:solidFill>
        </p:spPr>
        <p:txBody>
          <a:bodyPr/>
          <a:lstStyle/>
          <a:p>
            <a:pPr marL="0" indent="0" defTabSz="855663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‘Brother X let me down…’</a:t>
            </a:r>
          </a:p>
          <a:p>
            <a:pPr marL="0" indent="0" defTabSz="855663" eaLnBrk="1" hangingPunct="1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38200" y="2209800"/>
            <a:ext cx="74676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I now rejoice in my sufferings for you, and fill up in my flesh what is lacking</a:t>
            </a:r>
            <a:br>
              <a:rPr lang="en-US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in the afflictions of Christ, for the sake</a:t>
            </a:r>
            <a:br>
              <a:rPr lang="en-US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of His body, which is the church </a:t>
            </a:r>
            <a:r>
              <a:rPr lang="en-US" sz="2400" dirty="0"/>
              <a:t>– Col.1:24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51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Controversy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350838" indent="-350838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Confessedly, by common consent, without question, most certainly</a:t>
            </a:r>
          </a:p>
          <a:p>
            <a:pPr marL="350838" indent="-350838" eaLnBrk="1" hangingPunct="1"/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agree that…’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350838" indent="-350838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born of virgin…</a:t>
            </a:r>
          </a:p>
          <a:p>
            <a:pPr marL="750888" lvl="1" indent="-350838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Died on cross for enemies…</a:t>
            </a:r>
          </a:p>
          <a:p>
            <a:pPr marL="1150938" lvl="2" indent="-350838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Raised third day…</a:t>
            </a:r>
          </a:p>
          <a:p>
            <a:pPr marL="1608138" lvl="3" indent="-350838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Church: Jews and Gentiles</a:t>
            </a:r>
          </a:p>
          <a:p>
            <a:pPr marL="350838" indent="-350838" eaLnBrk="1" hangingPunct="1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 ‘great’ God &amp; Savior, Jesus</a:t>
            </a:r>
          </a:p>
          <a:p>
            <a:pPr marL="750888" lvl="1" indent="-350838" eaLnBrk="1" hangingPunct="1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Tit.2:13 . . . Ac.19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>
              <a:solidFill>
                <a:srgbClr val="C000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67148"/>
            <a:ext cx="4572000" cy="685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19, Ephesus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167148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Tim.3:16, Ephesus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97980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Devotion: dead idol,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997980"/>
            <a:ext cx="4572000" cy="685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Devotion: living Christ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713276"/>
            <a:ext cx="4572000" cy="685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Qualification: silver,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1713276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Creator of all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428572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Object: less…human,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428572"/>
            <a:ext cx="4572000" cy="685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in flesh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143868"/>
            <a:ext cx="4572000" cy="685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Motive: profit,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25, 27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3143868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859164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Purpose: help ‘selves,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3859164"/>
            <a:ext cx="4572000" cy="685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Help (save) everyone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574460"/>
            <a:ext cx="4572000" cy="685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Conf. Great Diana,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28, 34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4574460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Great mystery: God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289756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Action: confusion,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29, 32</a:t>
            </a:r>
            <a:endParaRPr lang="en-US" sz="310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289756"/>
            <a:ext cx="4572000" cy="685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Certain knowledge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005052"/>
            <a:ext cx="4572000" cy="685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Destiny: perish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6005052"/>
            <a:ext cx="457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Reign forever</a:t>
            </a:r>
          </a:p>
        </p:txBody>
      </p:sp>
    </p:spTree>
    <p:extLst>
      <p:ext uri="{BB962C8B-B14F-4D97-AF65-F5344CB8AC3E}">
        <p14:creationId xmlns:p14="http://schemas.microsoft.com/office/powerpoint/2010/main" val="4697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0" indent="0" algn="ctr" eaLnBrk="1" hangingPunct="1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revert to same worldly tactics</a:t>
            </a: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pagans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(Ac.19)</a:t>
            </a:r>
          </a:p>
          <a:p>
            <a:pPr marL="350838" indent="-350838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‘Health and wealth gospel’</a:t>
            </a:r>
          </a:p>
          <a:p>
            <a:pPr marL="350838" indent="-350838" eaLnBrk="1" hangingPunct="1"/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air balloon rides . . .</a:t>
            </a:r>
            <a:endParaRPr lang="en-US" alt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3600" dirty="0"/>
              <a:t>When churches promote fund raisers and make carnal appeals . . .</a:t>
            </a:r>
          </a:p>
        </p:txBody>
      </p:sp>
    </p:spTree>
    <p:extLst>
      <p:ext uri="{BB962C8B-B14F-4D97-AF65-F5344CB8AC3E}">
        <p14:creationId xmlns:p14="http://schemas.microsoft.com/office/powerpoint/2010/main" val="341719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350838" indent="-350838" eaLnBrk="1" hangingPunct="1">
              <a:spcAft>
                <a:spcPts val="800"/>
              </a:spcAft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obscurity . . . but importance</a:t>
            </a:r>
          </a:p>
          <a:p>
            <a:pPr marL="350838" indent="-350838" eaLnBrk="1" hangingPunct="1">
              <a:spcAft>
                <a:spcPts val="800"/>
              </a:spcAft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something beyond our ability to understand, or better felt than told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(mysterious)</a:t>
            </a:r>
          </a:p>
          <a:p>
            <a:pPr marL="350838" indent="-350838" eaLnBrk="1" hangingPunct="1"/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something unrevealed until God reveals it in gospel.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Pt.1:10-12</a:t>
            </a: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2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Mysteries of 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Co.15:51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50838" indent="-350838" eaLnBrk="1" hangingPunct="1"/>
            <a:endParaRPr lang="en-US" alt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mystery</a:t>
            </a:r>
            <a:b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en-US" altLang="en-US" sz="3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06244" y="2286000"/>
            <a:ext cx="7543800" cy="1066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Behold, I tell you a mystery: We shall not</a:t>
            </a:r>
            <a:br>
              <a:rPr lang="en-US" sz="3200" dirty="0"/>
            </a:br>
            <a:r>
              <a:rPr lang="en-US" sz="3200" dirty="0"/>
              <a:t>all sleep, but we shall all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8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1626</TotalTime>
  <Words>1244</Words>
  <Application>Microsoft Office PowerPoint</Application>
  <PresentationFormat>On-screen Show (4:3)</PresentationFormat>
  <Paragraphs>185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2_Default Design</vt:lpstr>
      <vt:lpstr>Office Theme</vt:lpstr>
      <vt:lpstr>PowerPoint Presentation</vt:lpstr>
      <vt:lpstr>1 Tim.3:15 – review</vt:lpstr>
      <vt:lpstr>PowerPoint Presentation</vt:lpstr>
      <vt:lpstr>Without Controversy</vt:lpstr>
      <vt:lpstr>Great mystery</vt:lpstr>
      <vt:lpstr>                </vt:lpstr>
      <vt:lpstr>When churches promote fund raisers and make carnal appeals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Symmetry of 1 Tim.3:16</vt:lpstr>
      <vt:lpstr>Symmetry of 1 Tim.3:16</vt:lpstr>
      <vt:lpstr>Symmetry of 1 Tim.3:16</vt:lpstr>
      <vt:lpstr>Symmetry of 1 Tim.3:16</vt:lpstr>
      <vt:lpstr>Symmetry of 1 Tim.3:16 Selection</vt:lpstr>
      <vt:lpstr>Symmetry of 1 Tim.3:16 Selection</vt:lpstr>
      <vt:lpstr>Symmetry of 1 Tim.3:16 Selection Secret Shared</vt:lpstr>
      <vt:lpstr>Symmetry of 1 Tim.3:16 Selection Secret Shared</vt:lpstr>
      <vt:lpstr>Symmetry of 1 Tim.3:16 Selection Secret Shared</vt:lpstr>
      <vt:lpstr>Symmetry of 1 Tim.3:16 Selection Secret Shared</vt:lpstr>
      <vt:lpstr>Symmetry of 1 Tim.3:16 Selection Secret Shared</vt:lpstr>
      <vt:lpstr>Symmetry of 1 Tim.3:16 Selection Secret Shared</vt:lpstr>
      <vt:lpstr>Symmetry of 1 Tim.3:16 Selection Secret Shared</vt:lpstr>
      <vt:lpstr>1. People judge us and Lord by what we...</vt:lpstr>
      <vt:lpstr>2. Each fact proclaims Jesus to be the Christ, the Son of God.</vt:lpstr>
      <vt:lpstr>3. Our lives as Christians revolve around the Lord.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132</cp:revision>
  <dcterms:created xsi:type="dcterms:W3CDTF">2011-07-14T21:10:59Z</dcterms:created>
  <dcterms:modified xsi:type="dcterms:W3CDTF">2016-12-05T23:45:55Z</dcterms:modified>
</cp:coreProperties>
</file>