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  <p:sldMasterId id="2147483751" r:id="rId2"/>
    <p:sldMasterId id="2147483763" r:id="rId3"/>
  </p:sldMasterIdLst>
  <p:notesMasterIdLst>
    <p:notesMasterId r:id="rId18"/>
  </p:notesMasterIdLst>
  <p:sldIdLst>
    <p:sldId id="378" r:id="rId4"/>
    <p:sldId id="379" r:id="rId5"/>
    <p:sldId id="380" r:id="rId6"/>
    <p:sldId id="382" r:id="rId7"/>
    <p:sldId id="383" r:id="rId8"/>
    <p:sldId id="384" r:id="rId9"/>
    <p:sldId id="385" r:id="rId10"/>
    <p:sldId id="388" r:id="rId11"/>
    <p:sldId id="387" r:id="rId12"/>
    <p:sldId id="386" r:id="rId13"/>
    <p:sldId id="389" r:id="rId14"/>
    <p:sldId id="390" r:id="rId15"/>
    <p:sldId id="391" r:id="rId16"/>
    <p:sldId id="396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800000"/>
    <a:srgbClr val="FFFFCC"/>
    <a:srgbClr val="969696"/>
    <a:srgbClr val="777777"/>
    <a:srgbClr val="CCFFFF"/>
    <a:srgbClr val="CCFFCC"/>
    <a:srgbClr val="CCECFF"/>
    <a:srgbClr val="FFFF66"/>
    <a:srgbClr val="FFFF99"/>
    <a:srgbClr val="66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518AFE3-24BA-4866-8630-B6BBB375F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43828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0D1640-95CC-441F-9EB7-1999CC7997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138089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B0F9FE-F265-430A-829D-87C93FCD41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756777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5F82AD-2A66-42A5-B307-1B1AD1D43B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0077320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B1C82-1D04-47A2-BA98-0912CAD18DE1}" type="datetimeFigureOut">
              <a:rPr lang="en-US"/>
              <a:pPr>
                <a:defRPr/>
              </a:pPr>
              <a:t>11/20/2016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8480E-09C0-4182-9B3D-2CBB777914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50764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6CBF0-B7F8-4B10-B828-06B5233326F2}" type="datetimeFigureOut">
              <a:rPr lang="en-US"/>
              <a:pPr>
                <a:defRPr/>
              </a:pPr>
              <a:t>11/20/2016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BCF77-B109-49BA-8291-562A8E4B65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152084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AD9CB-35BC-4EBB-A31D-24CB614EB47A}" type="datetimeFigureOut">
              <a:rPr lang="en-US"/>
              <a:pPr>
                <a:defRPr/>
              </a:pPr>
              <a:t>11/20/2016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7C64E-2D82-4A9F-8DE4-575A054739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20476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B75A3-F311-47AA-80DD-16246A978E48}" type="datetimeFigureOut">
              <a:rPr lang="en-US"/>
              <a:pPr>
                <a:defRPr/>
              </a:pPr>
              <a:t>11/20/2016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EABEC-EAA7-4EF2-BA8F-6E3E34AA2D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250551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17261D-DCC6-4305-A0AC-7485602D85FD}" type="datetimeFigureOut">
              <a:rPr lang="en-US"/>
              <a:pPr>
                <a:defRPr/>
              </a:pPr>
              <a:t>11/20/2016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BB277-B0BE-460C-9A44-28D95EC408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414323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DB5BE-9B9F-46C6-B785-A4309DC11E63}" type="datetimeFigureOut">
              <a:rPr lang="en-US"/>
              <a:pPr>
                <a:defRPr/>
              </a:pPr>
              <a:t>11/20/2016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6D751-3F33-4EE4-93D7-2B69BC2C61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35675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B4CF55-893D-4CC2-9B5C-9C20AFF15AF0}" type="datetimeFigureOut">
              <a:rPr lang="en-US"/>
              <a:pPr>
                <a:defRPr/>
              </a:pPr>
              <a:t>11/20/2016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4662C-A150-497D-8BB5-2AC54BBB59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321533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78829-BC95-4EE3-9EBC-D25589A708F2}" type="datetimeFigureOut">
              <a:rPr lang="en-US"/>
              <a:pPr>
                <a:defRPr/>
              </a:pPr>
              <a:t>11/20/2016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16424-6E74-4EEC-A8EC-C233E63B7D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7273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65D6CB-BAE2-4579-A89F-31FF146F72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2484670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9DC48-2695-4C75-B8E1-E686393A8E1B}" type="datetimeFigureOut">
              <a:rPr lang="en-US"/>
              <a:pPr>
                <a:defRPr/>
              </a:pPr>
              <a:t>11/20/2016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F8843-BD7C-4B9D-83E9-BBAE6E950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20882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703CB-1706-4E27-BF71-FCCDD747A05F}" type="datetimeFigureOut">
              <a:rPr lang="en-US"/>
              <a:pPr>
                <a:defRPr/>
              </a:pPr>
              <a:t>11/20/2016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48C1F-9FFA-4982-BD39-FFDA6D8F61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698185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72B74-0EE1-42CE-886F-5C3859B056F1}" type="datetimeFigureOut">
              <a:rPr lang="en-US"/>
              <a:pPr>
                <a:defRPr/>
              </a:pPr>
              <a:t>11/20/2016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797DA-2FA5-409F-8B71-E6FF16997D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47373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718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718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19053-DCA0-4E07-8CD7-AFAD5BBAB7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0159325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D88DA-31CB-4D2B-8B7E-D8EDAF81A2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65753171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C66DD-96AE-45EB-AA5E-7E6BCB8D95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34718609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A23C09-3F28-4F73-80E1-6C2ED54C77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78177939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8E32E0-5408-4466-85AC-12813B3EDA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32704919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148EA0-4086-418C-9C05-2DC9B5CEDE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76468208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899078-C65B-4039-B842-830AEBB27E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573679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4ED6CD-AE29-4703-96E5-A794A79225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57942673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B4D19A-334C-46A2-8989-9AAD418C0B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53355054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B58622-02AA-4A4E-B084-521CAC2515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97421033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03B2DA-8CC0-4B33-BBDB-D1B92833FB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50931133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546541-A11F-4C00-B902-3A95F8FF34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303178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0C45C-CCD3-412B-97AD-585308B126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845110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03375F-378F-4265-BE11-3EE1EA62F9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986435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C3C230-F0F2-4D4E-A536-2AA57FF80D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205736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60604-7C7E-4C23-983B-EB462C35CE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881192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528BF7-F6F1-4538-97C0-E89CE01759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114273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F544E-1FA3-442A-BC18-8E12022A9B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937590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797447ED-5843-4C54-9824-BF32E6B247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418433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CF85678-F796-430C-B341-ECC2D8E0B3F3}" type="datetimeFigureOut">
              <a:rPr lang="en-US"/>
              <a:pPr>
                <a:defRPr/>
              </a:pPr>
              <a:t>11/20/2016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31DC8B4-C4D3-4D8F-94F4-35F63A9C3A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399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D79E2D64-D019-42FB-A8E3-3668FA9DDF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16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028135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41176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vel 3"/>
          <p:cNvSpPr/>
          <p:nvPr/>
        </p:nvSpPr>
        <p:spPr>
          <a:xfrm>
            <a:off x="2147248" y="1066800"/>
            <a:ext cx="4868862" cy="1219200"/>
          </a:xfrm>
          <a:prstGeom prst="bevel">
            <a:avLst/>
          </a:prstGeom>
          <a:blipFill>
            <a:blip r:embed="rId2" cstate="print"/>
            <a:tile tx="0" ty="0" sx="100000" sy="100000" flip="none" algn="tl"/>
          </a:blipFill>
          <a:ln w="127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True Value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34858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688" y="0"/>
            <a:ext cx="8382000" cy="1417638"/>
          </a:xfrm>
          <a:solidFill>
            <a:srgbClr val="FFFFCC"/>
          </a:solidFill>
          <a:ln w="3175">
            <a:solidFill>
              <a:schemeClr val="tx1"/>
            </a:solidFill>
          </a:ln>
        </p:spPr>
        <p:txBody>
          <a:bodyPr/>
          <a:lstStyle/>
          <a:p>
            <a:r>
              <a:rPr lang="en-US" sz="2800" b="1" dirty="0">
                <a:solidFill>
                  <a:srgbClr val="000000"/>
                </a:solidFill>
              </a:rPr>
              <a:t>1. </a:t>
            </a:r>
            <a:r>
              <a:rPr lang="en-US" sz="3600" dirty="0">
                <a:solidFill>
                  <a:srgbClr val="00007D">
                    <a:lumMod val="75000"/>
                  </a:srgbClr>
                </a:solidFill>
              </a:rPr>
              <a:t>Faith in God that produces self-denial, </a:t>
            </a:r>
            <a:r>
              <a:rPr lang="en-US" sz="3600" dirty="0">
                <a:solidFill>
                  <a:srgbClr val="000000"/>
                </a:solidFill>
              </a:rPr>
              <a:t>Hb.11:6, 24-25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688" y="1417638"/>
            <a:ext cx="8382000" cy="5364162"/>
          </a:xfrm>
          <a:solidFill>
            <a:schemeClr val="bg1"/>
          </a:solidFill>
        </p:spPr>
        <p:txBody>
          <a:bodyPr/>
          <a:lstStyle/>
          <a:p>
            <a:pPr lvl="0">
              <a:spcBef>
                <a:spcPts val="600"/>
              </a:spcBef>
              <a:spcAft>
                <a:spcPts val="90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en-US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Mt.4:18-20; Ac.20:24</a:t>
            </a:r>
          </a:p>
          <a:p>
            <a:pPr lvl="0">
              <a:spcBef>
                <a:spcPts val="600"/>
              </a:spcBef>
              <a:spcAft>
                <a:spcPts val="90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en-US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Mt.13:44-46.  Be even more dedicated to spiritual values  (25:25) 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en-US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Mt.22:37, total commitment: a pledge / promise to surrender to will of Lord  </a:t>
            </a:r>
            <a:endParaRPr lang="en-US" dirty="0">
              <a:solidFill>
                <a:srgbClr val="80000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>
              <a:spcAft>
                <a:spcPts val="600"/>
              </a:spcAft>
              <a:buClr>
                <a:srgbClr val="00007D"/>
              </a:buClr>
              <a:buSzPct val="7500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53856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688" y="0"/>
            <a:ext cx="8382000" cy="1417638"/>
          </a:xfrm>
          <a:solidFill>
            <a:srgbClr val="FFFFCC"/>
          </a:solidFill>
        </p:spPr>
        <p:txBody>
          <a:bodyPr/>
          <a:lstStyle/>
          <a:p>
            <a:r>
              <a:rPr lang="en-US" sz="2000" dirty="0">
                <a:solidFill>
                  <a:srgbClr val="000000"/>
                </a:solidFill>
              </a:rPr>
              <a:t>1. </a:t>
            </a:r>
            <a:r>
              <a:rPr lang="en-US" sz="2400" dirty="0">
                <a:solidFill>
                  <a:srgbClr val="000000"/>
                </a:solidFill>
              </a:rPr>
              <a:t>Faith in God that produces self-denial, Hb.11:6, 24-25</a:t>
            </a:r>
            <a:br>
              <a:rPr lang="en-US" sz="2400" dirty="0">
                <a:solidFill>
                  <a:srgbClr val="000000"/>
                </a:solidFill>
              </a:rPr>
            </a:br>
            <a:r>
              <a:rPr lang="en-US" sz="2800" b="1" dirty="0">
                <a:solidFill>
                  <a:srgbClr val="000000"/>
                </a:solidFill>
              </a:rPr>
              <a:t>2. </a:t>
            </a:r>
            <a:r>
              <a:rPr lang="en-US" sz="3600" dirty="0">
                <a:solidFill>
                  <a:srgbClr val="00007D">
                    <a:lumMod val="75000"/>
                  </a:srgbClr>
                </a:solidFill>
              </a:rPr>
              <a:t>Way of life that reveals who</a:t>
            </a:r>
            <a:br>
              <a:rPr lang="en-US" sz="3600" dirty="0">
                <a:solidFill>
                  <a:srgbClr val="00007D">
                    <a:lumMod val="75000"/>
                  </a:srgbClr>
                </a:solidFill>
              </a:rPr>
            </a:br>
            <a:r>
              <a:rPr lang="en-US" sz="3600" dirty="0">
                <a:solidFill>
                  <a:srgbClr val="00007D">
                    <a:lumMod val="75000"/>
                  </a:srgbClr>
                </a:solidFill>
              </a:rPr>
              <a:t>and what we 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688" y="1417638"/>
            <a:ext cx="8382000" cy="5364162"/>
          </a:xfrm>
          <a:solidFill>
            <a:schemeClr val="bg1"/>
          </a:solidFill>
        </p:spPr>
        <p:txBody>
          <a:bodyPr/>
          <a:lstStyle/>
          <a:p>
            <a:pPr marL="0" lvl="0" indent="0" algn="ctr">
              <a:spcBef>
                <a:spcPts val="600"/>
              </a:spcBef>
              <a:spcAft>
                <a:spcPts val="600"/>
              </a:spcAft>
              <a:buClr>
                <a:srgbClr val="00007D"/>
              </a:buClr>
              <a:buSzPct val="75000"/>
              <a:buNone/>
            </a:pP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Acts 4:13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en-US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>
              <a:spcBef>
                <a:spcPts val="600"/>
              </a:spcBef>
              <a:spcAft>
                <a:spcPts val="60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en-US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98463" lvl="0" indent="-398463">
              <a:spcBef>
                <a:spcPts val="1800"/>
              </a:spcBef>
              <a:spcAft>
                <a:spcPts val="600"/>
              </a:spcAft>
              <a:buClr>
                <a:srgbClr val="00007D"/>
              </a:buClr>
              <a:buSzPct val="75000"/>
              <a:buFont typeface="Wingdings" pitchFamily="2" charset="2"/>
              <a:buAutoNum type="arabicPeriod"/>
            </a:pPr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Entertainment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Ro.12:1-2</a:t>
            </a:r>
          </a:p>
          <a:p>
            <a:pPr marL="398463" lvl="0" indent="-398463">
              <a:spcBef>
                <a:spcPts val="600"/>
              </a:spcBef>
              <a:spcAft>
                <a:spcPts val="600"/>
              </a:spcAft>
              <a:buClr>
                <a:srgbClr val="00007D"/>
              </a:buClr>
              <a:buSzPct val="75000"/>
              <a:buFont typeface="Wingdings" pitchFamily="2" charset="2"/>
              <a:buAutoNum type="arabicPeriod"/>
            </a:pPr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Speech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Col.4:5-6</a:t>
            </a:r>
          </a:p>
          <a:p>
            <a:pPr marL="398463" lvl="0" indent="-398463">
              <a:spcBef>
                <a:spcPts val="600"/>
              </a:spcBef>
              <a:spcAft>
                <a:spcPts val="600"/>
              </a:spcAft>
              <a:buClr>
                <a:srgbClr val="00007D"/>
              </a:buClr>
              <a:buSzPct val="75000"/>
              <a:buFont typeface="Wingdings" pitchFamily="2" charset="2"/>
              <a:buAutoNum type="arabicPeriod"/>
            </a:pPr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Habits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1 Pt.2:12</a:t>
            </a:r>
          </a:p>
          <a:p>
            <a:pPr marL="0" lvl="0" indent="0">
              <a:spcAft>
                <a:spcPts val="600"/>
              </a:spcAft>
              <a:buClr>
                <a:srgbClr val="00007D"/>
              </a:buClr>
              <a:buSzPct val="75000"/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715296" y="2057400"/>
            <a:ext cx="4191000" cy="1295400"/>
          </a:xfrm>
          <a:prstGeom prst="ellipse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7D">
                    <a:lumMod val="75000"/>
                  </a:srgbClr>
                </a:solidFill>
                <a:effectLst/>
                <a:uLnTx/>
                <a:uFillTx/>
              </a:rPr>
              <a:t>Distinctive preaching</a:t>
            </a:r>
          </a:p>
        </p:txBody>
      </p:sp>
      <p:sp>
        <p:nvSpPr>
          <p:cNvPr id="5" name="Oval 4"/>
          <p:cNvSpPr/>
          <p:nvPr/>
        </p:nvSpPr>
        <p:spPr bwMode="auto">
          <a:xfrm>
            <a:off x="4220496" y="2057400"/>
            <a:ext cx="4191000" cy="1295400"/>
          </a:xfrm>
          <a:prstGeom prst="ellipse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7D">
                    <a:lumMod val="75000"/>
                  </a:srgbClr>
                </a:solidFill>
                <a:effectLst/>
                <a:uLnTx/>
                <a:uFillTx/>
              </a:rPr>
              <a:t>Distinctive living</a:t>
            </a:r>
          </a:p>
        </p:txBody>
      </p:sp>
    </p:spTree>
    <p:extLst>
      <p:ext uri="{BB962C8B-B14F-4D97-AF65-F5344CB8AC3E}">
        <p14:creationId xmlns:p14="http://schemas.microsoft.com/office/powerpoint/2010/main" xmlns="" val="2307811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688" y="0"/>
            <a:ext cx="8382000" cy="1752600"/>
          </a:xfrm>
          <a:solidFill>
            <a:srgbClr val="FFFFCC"/>
          </a:solidFill>
        </p:spPr>
        <p:txBody>
          <a:bodyPr/>
          <a:lstStyle/>
          <a:p>
            <a:r>
              <a:rPr lang="en-US" sz="2400" dirty="0">
                <a:solidFill>
                  <a:srgbClr val="000000"/>
                </a:solidFill>
              </a:rPr>
              <a:t>1. Faith in God that produces self-denial, Hb.11:6, 24-25</a:t>
            </a:r>
            <a:br>
              <a:rPr lang="en-US" sz="2400" dirty="0">
                <a:solidFill>
                  <a:srgbClr val="000000"/>
                </a:solidFill>
              </a:rPr>
            </a:br>
            <a:r>
              <a:rPr lang="en-US" sz="2400" dirty="0">
                <a:solidFill>
                  <a:srgbClr val="000000"/>
                </a:solidFill>
              </a:rPr>
              <a:t>2. Way of life that reveals who and what we are</a:t>
            </a:r>
            <a:br>
              <a:rPr lang="en-US" sz="2400" dirty="0">
                <a:solidFill>
                  <a:srgbClr val="000000"/>
                </a:solidFill>
              </a:rPr>
            </a:br>
            <a:r>
              <a:rPr lang="en-US" sz="2800" b="1" dirty="0">
                <a:solidFill>
                  <a:srgbClr val="000000"/>
                </a:solidFill>
              </a:rPr>
              <a:t>3. </a:t>
            </a:r>
            <a:r>
              <a:rPr lang="en-US" sz="3600" b="1" dirty="0">
                <a:solidFill>
                  <a:srgbClr val="00007D">
                    <a:lumMod val="75000"/>
                  </a:srgbClr>
                </a:solidFill>
              </a:rPr>
              <a:t>Uncompromising spirit for truth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688" y="1752600"/>
            <a:ext cx="8382000" cy="5029200"/>
          </a:xfrm>
          <a:solidFill>
            <a:schemeClr val="bg1"/>
          </a:solidFill>
        </p:spPr>
        <p:txBody>
          <a:bodyPr/>
          <a:lstStyle/>
          <a:p>
            <a:pPr lvl="0">
              <a:spcBef>
                <a:spcPts val="600"/>
              </a:spcBef>
              <a:spcAft>
                <a:spcPts val="300"/>
              </a:spcAft>
              <a:buClr>
                <a:srgbClr val="00007D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Acts 4-5</a:t>
            </a:r>
          </a:p>
          <a:p>
            <a:pPr lvl="1">
              <a:spcBef>
                <a:spcPts val="300"/>
              </a:spcBef>
              <a:spcAft>
                <a:spcPts val="600"/>
              </a:spcAft>
              <a:buClr>
                <a:srgbClr val="00007D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Focus on proof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00007D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Faithful in proclamation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00007D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Fearless in persecution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00007D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Finish in praise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00007D"/>
              </a:buClr>
              <a:buSzPct val="75000"/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>
              <a:spcBef>
                <a:spcPts val="600"/>
              </a:spcBef>
              <a:spcAft>
                <a:spcPts val="60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en-US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>
              <a:spcBef>
                <a:spcPts val="600"/>
              </a:spcBef>
              <a:spcAft>
                <a:spcPts val="60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en-US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>
              <a:spcAft>
                <a:spcPts val="600"/>
              </a:spcAft>
              <a:buClr>
                <a:srgbClr val="00007D"/>
              </a:buClr>
              <a:buSzPct val="7500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63189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688" y="0"/>
            <a:ext cx="8382000" cy="1676400"/>
          </a:xfrm>
          <a:solidFill>
            <a:srgbClr val="FFFFCC"/>
          </a:solidFill>
        </p:spPr>
        <p:txBody>
          <a:bodyPr/>
          <a:lstStyle/>
          <a:p>
            <a:r>
              <a:rPr lang="en-US" sz="2400" dirty="0">
                <a:solidFill>
                  <a:srgbClr val="000000"/>
                </a:solidFill>
              </a:rPr>
              <a:t>1. Faith in God that produces self-denial, Hb.11:6, 24-25</a:t>
            </a:r>
            <a:br>
              <a:rPr lang="en-US" sz="2400" dirty="0">
                <a:solidFill>
                  <a:srgbClr val="000000"/>
                </a:solidFill>
              </a:rPr>
            </a:br>
            <a:r>
              <a:rPr lang="en-US" sz="2400" dirty="0">
                <a:solidFill>
                  <a:srgbClr val="000000"/>
                </a:solidFill>
              </a:rPr>
              <a:t>2. Way of life that reveals who and what we are</a:t>
            </a:r>
            <a:br>
              <a:rPr lang="en-US" sz="2400" dirty="0">
                <a:solidFill>
                  <a:srgbClr val="000000"/>
                </a:solidFill>
              </a:rPr>
            </a:br>
            <a:r>
              <a:rPr lang="en-US" sz="2400" dirty="0">
                <a:solidFill>
                  <a:srgbClr val="000000"/>
                </a:solidFill>
              </a:rPr>
              <a:t>3. Uncompromising spirit for truth</a:t>
            </a:r>
            <a:br>
              <a:rPr lang="en-US" sz="2400" dirty="0">
                <a:solidFill>
                  <a:srgbClr val="000000"/>
                </a:solidFill>
              </a:rPr>
            </a:br>
            <a:r>
              <a:rPr lang="en-US" sz="2800" b="1" dirty="0">
                <a:solidFill>
                  <a:srgbClr val="000000"/>
                </a:solidFill>
              </a:rPr>
              <a:t>4. </a:t>
            </a:r>
            <a:r>
              <a:rPr lang="en-US" sz="3600" b="1" dirty="0">
                <a:solidFill>
                  <a:srgbClr val="00007D">
                    <a:lumMod val="75000"/>
                  </a:srgbClr>
                </a:solidFill>
              </a:rPr>
              <a:t>Consciousness of our debt to 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688" y="1676400"/>
            <a:ext cx="8382000" cy="5105400"/>
          </a:xfrm>
          <a:solidFill>
            <a:schemeClr val="bg1"/>
          </a:solidFill>
        </p:spPr>
        <p:txBody>
          <a:bodyPr/>
          <a:lstStyle/>
          <a:p>
            <a:pPr lvl="0">
              <a:spcBef>
                <a:spcPts val="600"/>
              </a:spcBef>
              <a:spcAft>
                <a:spcPts val="0"/>
              </a:spcAft>
              <a:buClr>
                <a:srgbClr val="00007D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Ro.1:14-16</a:t>
            </a:r>
          </a:p>
          <a:p>
            <a:pPr lvl="0">
              <a:spcBef>
                <a:spcPts val="600"/>
              </a:spcBef>
              <a:spcAft>
                <a:spcPts val="0"/>
              </a:spcAft>
              <a:buClr>
                <a:srgbClr val="00007D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Lk.10:33</a:t>
            </a:r>
            <a:endParaRPr lang="en-US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>
              <a:spcBef>
                <a:spcPts val="600"/>
              </a:spcBef>
              <a:spcAft>
                <a:spcPts val="60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en-US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>
              <a:spcBef>
                <a:spcPts val="600"/>
              </a:spcBef>
              <a:spcAft>
                <a:spcPts val="60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en-US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>
              <a:spcAft>
                <a:spcPts val="600"/>
              </a:spcAft>
              <a:buClr>
                <a:srgbClr val="00007D"/>
              </a:buClr>
              <a:buSzPct val="75000"/>
              <a:buNone/>
            </a:pPr>
            <a:endParaRPr lang="en-US" dirty="0"/>
          </a:p>
        </p:txBody>
      </p:sp>
      <p:sp>
        <p:nvSpPr>
          <p:cNvPr id="4" name="Rectangle: Rounded Corners 3"/>
          <p:cNvSpPr/>
          <p:nvPr/>
        </p:nvSpPr>
        <p:spPr>
          <a:xfrm>
            <a:off x="811932" y="2787444"/>
            <a:ext cx="7538112" cy="2819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3175">
            <a:solidFill>
              <a:schemeClr val="accent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‘Christianity is everything or nothing.</a:t>
            </a:r>
            <a:br>
              <a:rPr lang="en-US" sz="32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If it be true, it warrants and commands every sacrifice to promote its influence.</a:t>
            </a:r>
            <a:br>
              <a:rPr lang="en-US" sz="32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If it be not, then let us lay aside the hypocrisy of believing it’ </a:t>
            </a:r>
            <a:r>
              <a:rPr lang="en-US" sz="2400" dirty="0">
                <a:solidFill>
                  <a:schemeClr val="tx1"/>
                </a:solidFill>
              </a:rPr>
              <a:t>- Innes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5005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688" y="0"/>
            <a:ext cx="8382000" cy="1676400"/>
          </a:xfrm>
          <a:solidFill>
            <a:srgbClr val="FFFFCC"/>
          </a:solidFill>
        </p:spPr>
        <p:txBody>
          <a:bodyPr/>
          <a:lstStyle/>
          <a:p>
            <a:r>
              <a:rPr lang="en-US" sz="2400" dirty="0">
                <a:solidFill>
                  <a:srgbClr val="000000"/>
                </a:solidFill>
              </a:rPr>
              <a:t>1. Faith in God that produces self-denial, Hb.11:6, 24-25</a:t>
            </a:r>
            <a:br>
              <a:rPr lang="en-US" sz="2400" dirty="0">
                <a:solidFill>
                  <a:srgbClr val="000000"/>
                </a:solidFill>
              </a:rPr>
            </a:br>
            <a:r>
              <a:rPr lang="en-US" sz="2400" dirty="0">
                <a:solidFill>
                  <a:srgbClr val="000000"/>
                </a:solidFill>
              </a:rPr>
              <a:t>2. Way of life that reveals who and what we are</a:t>
            </a:r>
            <a:br>
              <a:rPr lang="en-US" sz="2400" dirty="0">
                <a:solidFill>
                  <a:srgbClr val="000000"/>
                </a:solidFill>
              </a:rPr>
            </a:br>
            <a:r>
              <a:rPr lang="en-US" sz="2400" dirty="0">
                <a:solidFill>
                  <a:srgbClr val="000000"/>
                </a:solidFill>
              </a:rPr>
              <a:t>3. Uncompromising spirit for truth</a:t>
            </a:r>
            <a:br>
              <a:rPr lang="en-US" sz="2400" dirty="0">
                <a:solidFill>
                  <a:srgbClr val="000000"/>
                </a:solidFill>
              </a:rPr>
            </a:br>
            <a:r>
              <a:rPr lang="en-US" sz="2800" b="1" dirty="0">
                <a:solidFill>
                  <a:srgbClr val="000000"/>
                </a:solidFill>
              </a:rPr>
              <a:t>4. </a:t>
            </a:r>
            <a:r>
              <a:rPr lang="en-US" sz="3600" b="1" dirty="0">
                <a:solidFill>
                  <a:srgbClr val="00007D">
                    <a:lumMod val="75000"/>
                  </a:srgbClr>
                </a:solidFill>
              </a:rPr>
              <a:t>Consciousness of our debt to 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688" y="1676400"/>
            <a:ext cx="8382000" cy="5105400"/>
          </a:xfrm>
          <a:solidFill>
            <a:schemeClr val="bg1"/>
          </a:solidFill>
        </p:spPr>
        <p:txBody>
          <a:bodyPr/>
          <a:lstStyle/>
          <a:p>
            <a:pPr lvl="0">
              <a:spcBef>
                <a:spcPts val="600"/>
              </a:spcBef>
              <a:spcAft>
                <a:spcPts val="0"/>
              </a:spcAft>
              <a:buClr>
                <a:srgbClr val="00007D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Ro.1:14-16</a:t>
            </a:r>
          </a:p>
          <a:p>
            <a:pPr lvl="0">
              <a:spcBef>
                <a:spcPts val="600"/>
              </a:spcBef>
              <a:spcAft>
                <a:spcPts val="0"/>
              </a:spcAft>
              <a:buClr>
                <a:srgbClr val="00007D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Lk.10:33</a:t>
            </a:r>
            <a:endParaRPr lang="en-US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>
              <a:spcBef>
                <a:spcPts val="600"/>
              </a:spcBef>
              <a:spcAft>
                <a:spcPts val="60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en-US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>
              <a:spcBef>
                <a:spcPts val="600"/>
              </a:spcBef>
              <a:spcAft>
                <a:spcPts val="60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en-US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>
              <a:spcAft>
                <a:spcPts val="600"/>
              </a:spcAft>
              <a:buClr>
                <a:srgbClr val="00007D"/>
              </a:buClr>
              <a:buSzPct val="75000"/>
              <a:buNone/>
            </a:pPr>
            <a:endParaRPr lang="en-US" dirty="0"/>
          </a:p>
        </p:txBody>
      </p:sp>
      <p:sp>
        <p:nvSpPr>
          <p:cNvPr id="4" name="Rectangle: Rounded Corners 3"/>
          <p:cNvSpPr/>
          <p:nvPr/>
        </p:nvSpPr>
        <p:spPr>
          <a:xfrm>
            <a:off x="1330584" y="2895600"/>
            <a:ext cx="6503268" cy="25146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3175">
            <a:solidFill>
              <a:schemeClr val="accent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For what is a man profited if he</a:t>
            </a:r>
            <a:br>
              <a:rPr lang="en-US" sz="32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gains the whole world, and loses</a:t>
            </a:r>
            <a:br>
              <a:rPr lang="en-US" sz="32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his own soul?  Or what will a man</a:t>
            </a:r>
            <a:br>
              <a:rPr lang="en-US" sz="32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give in exchange for his soul? </a:t>
            </a:r>
            <a:br>
              <a:rPr lang="en-US" sz="32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  </a:t>
            </a:r>
            <a:r>
              <a:rPr lang="en-US" sz="2400" dirty="0">
                <a:solidFill>
                  <a:schemeClr val="tx1"/>
                </a:solidFill>
              </a:rPr>
              <a:t>– Mt.16:26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404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762000"/>
          </a:xfrm>
        </p:spPr>
        <p:txBody>
          <a:bodyPr/>
          <a:lstStyle/>
          <a:p>
            <a:pPr algn="ctr" eaLnBrk="1" hangingPunct="1"/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Value (valuable)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029200"/>
          </a:xfrm>
        </p:spPr>
        <p:txBody>
          <a:bodyPr/>
          <a:lstStyle/>
          <a:p>
            <a:pPr marL="350838" indent="-350838" eaLnBrk="1" hangingPunct="1">
              <a:spcAft>
                <a:spcPts val="600"/>
              </a:spcAft>
            </a:pPr>
            <a:r>
              <a:rPr lang="en-US" alt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Merit, worth, importance, usefulness</a:t>
            </a:r>
          </a:p>
          <a:p>
            <a:pPr marL="350838" indent="-350838" eaLnBrk="1" hangingPunct="1">
              <a:spcAft>
                <a:spcPts val="600"/>
              </a:spcAft>
            </a:pPr>
            <a:r>
              <a:rPr lang="en-US" alt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Monetary worth; market price, cost</a:t>
            </a:r>
          </a:p>
          <a:p>
            <a:pPr marL="350838" indent="-350838" eaLnBrk="1" hangingPunct="1"/>
            <a:r>
              <a:rPr lang="en-US" alt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Ideals, standards, moral code of ethics</a:t>
            </a:r>
          </a:p>
          <a:p>
            <a:pPr marL="914400" lvl="1" indent="-514350" eaLnBrk="1" hangingPunct="1">
              <a:spcBef>
                <a:spcPts val="600"/>
              </a:spcBef>
              <a:spcAft>
                <a:spcPts val="300"/>
              </a:spcAft>
            </a:pPr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Sm.26:24, Saul’s life</a:t>
            </a:r>
          </a:p>
          <a:p>
            <a:pPr marL="914400" lvl="1" indent="-514350" eaLnBrk="1" hangingPunct="1">
              <a:spcAft>
                <a:spcPts val="300"/>
              </a:spcAft>
            </a:pPr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Mt.6:26, man and bird</a:t>
            </a:r>
          </a:p>
          <a:p>
            <a:pPr marL="914400" lvl="1" indent="-514350" eaLnBrk="1" hangingPunct="1">
              <a:spcAft>
                <a:spcPts val="300"/>
              </a:spcAft>
            </a:pPr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Mt.12:12, man and sheep</a:t>
            </a:r>
          </a:p>
          <a:p>
            <a:pPr marL="914400" lvl="1" indent="-514350" eaLnBrk="1" hangingPunct="1"/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Mt.27:9, Christ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7709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961104" y="838200"/>
            <a:ext cx="7239000" cy="1447800"/>
          </a:xfrm>
          <a:prstGeom prst="roundRect">
            <a:avLst>
              <a:gd name="adj" fmla="val 16667"/>
            </a:avLst>
          </a:prstGeom>
          <a:blipFill>
            <a:blip r:embed="rId2" cstate="print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Worldly Values</a:t>
            </a:r>
            <a:br>
              <a:rPr kumimoji="0" lang="en-US" altLang="en-US" sz="36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kumimoji="0" lang="en-US" altLang="en-US" sz="36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Distort Our Goals</a:t>
            </a:r>
            <a:endParaRPr kumimoji="0" lang="en-US" altLang="en-US" sz="32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0918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sz="2400" dirty="0"/>
              <a:t>1. </a:t>
            </a:r>
            <a:r>
              <a:rPr lang="en-US" altLang="en-US" sz="3600" dirty="0">
                <a:solidFill>
                  <a:schemeClr val="accent2">
                    <a:lumMod val="50000"/>
                  </a:schemeClr>
                </a:solidFill>
              </a:rPr>
              <a:t>Possessions / purchasing power</a:t>
            </a:r>
            <a:endParaRPr lang="en-US" altLang="en-US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59362"/>
          </a:xfrm>
          <a:solidFill>
            <a:schemeClr val="bg1"/>
          </a:solidFill>
        </p:spPr>
        <p:txBody>
          <a:bodyPr/>
          <a:lstStyle/>
          <a:p>
            <a:pPr marL="0" lvl="0" indent="0">
              <a:spcAft>
                <a:spcPts val="600"/>
              </a:spcAft>
              <a:buClr>
                <a:srgbClr val="00007D"/>
              </a:buClr>
              <a:buSzPct val="75000"/>
              <a:buNone/>
            </a:pP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value in eternity (Lk.16)?</a:t>
            </a:r>
          </a:p>
          <a:p>
            <a:pPr marL="0" lvl="0" indent="0">
              <a:spcAft>
                <a:spcPts val="400"/>
              </a:spcAft>
              <a:buClr>
                <a:srgbClr val="00007D"/>
              </a:buClr>
              <a:buSzPct val="75000"/>
              <a:buNone/>
            </a:pP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Easily distract from God’s service</a:t>
            </a:r>
          </a:p>
          <a:p>
            <a:pPr lvl="1">
              <a:spcAft>
                <a:spcPts val="400"/>
              </a:spcAft>
              <a:buClr>
                <a:srgbClr val="00007D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Self-deception, 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Mk.4:19</a:t>
            </a:r>
          </a:p>
          <a:p>
            <a:pPr lvl="1">
              <a:spcAft>
                <a:spcPts val="400"/>
              </a:spcAft>
              <a:buClr>
                <a:srgbClr val="00007D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elf-destruction, 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Tim.6:9-10</a:t>
            </a:r>
          </a:p>
          <a:p>
            <a:pPr lvl="1">
              <a:spcAft>
                <a:spcPts val="400"/>
              </a:spcAft>
              <a:buClr>
                <a:srgbClr val="00007D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elf-determination, 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Hb.11:25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31007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sz="2400" dirty="0">
                <a:solidFill>
                  <a:srgbClr val="000000"/>
                </a:solidFill>
              </a:rPr>
              <a:t>1. Possessions/purchasing power</a:t>
            </a:r>
            <a:br>
              <a:rPr lang="en-US" sz="2400" dirty="0">
                <a:solidFill>
                  <a:srgbClr val="000000"/>
                </a:solidFill>
              </a:rPr>
            </a:br>
            <a:r>
              <a:rPr lang="en-US" sz="2800" b="1" dirty="0">
                <a:solidFill>
                  <a:srgbClr val="000000"/>
                </a:solidFill>
              </a:rPr>
              <a:t>2. </a:t>
            </a:r>
            <a:r>
              <a:rPr lang="en-US" sz="3600" dirty="0">
                <a:solidFill>
                  <a:srgbClr val="00007D">
                    <a:lumMod val="75000"/>
                  </a:srgbClr>
                </a:solidFill>
              </a:rPr>
              <a:t>Power</a:t>
            </a:r>
            <a:endParaRPr lang="en-US" altLang="en-US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59362"/>
          </a:xfrm>
          <a:solidFill>
            <a:schemeClr val="bg1"/>
          </a:solidFill>
        </p:spPr>
        <p:txBody>
          <a:bodyPr/>
          <a:lstStyle/>
          <a:p>
            <a:pPr lvl="0"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Only temporary.  Is.14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1108844" y="2209800"/>
            <a:ext cx="6948948" cy="1295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charset="0"/>
              </a:rPr>
              <a:t>Earthly power does not transfer</a:t>
            </a:r>
            <a:br>
              <a:rPr kumimoji="0" lang="en-US" sz="360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charset="0"/>
              </a:rPr>
            </a:br>
            <a:r>
              <a:rPr kumimoji="0" lang="en-US" sz="360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charset="0"/>
              </a:rPr>
              <a:t>into eternal power, glory, or fame</a:t>
            </a:r>
          </a:p>
        </p:txBody>
      </p:sp>
    </p:spTree>
    <p:extLst>
      <p:ext uri="{BB962C8B-B14F-4D97-AF65-F5344CB8AC3E}">
        <p14:creationId xmlns:p14="http://schemas.microsoft.com/office/powerpoint/2010/main" xmlns="" val="1791218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sz="2400" dirty="0">
                <a:solidFill>
                  <a:srgbClr val="000000"/>
                </a:solidFill>
              </a:rPr>
              <a:t>1. Possessions/purchasing power</a:t>
            </a:r>
            <a:br>
              <a:rPr lang="en-US" sz="2400" dirty="0">
                <a:solidFill>
                  <a:srgbClr val="000000"/>
                </a:solidFill>
              </a:rPr>
            </a:br>
            <a:r>
              <a:rPr lang="en-US" sz="2400" dirty="0">
                <a:solidFill>
                  <a:srgbClr val="000000"/>
                </a:solidFill>
              </a:rPr>
              <a:t>2. Power</a:t>
            </a:r>
            <a:r>
              <a:rPr lang="en-US" sz="3600" b="1" dirty="0">
                <a:solidFill>
                  <a:srgbClr val="000000"/>
                </a:solidFill>
              </a:rPr>
              <a:t/>
            </a:r>
            <a:br>
              <a:rPr lang="en-US" sz="3600" b="1" dirty="0">
                <a:solidFill>
                  <a:srgbClr val="000000"/>
                </a:solidFill>
              </a:rPr>
            </a:br>
            <a:r>
              <a:rPr lang="en-US" sz="2800" b="1" dirty="0">
                <a:solidFill>
                  <a:srgbClr val="000000"/>
                </a:solidFill>
              </a:rPr>
              <a:t>3. </a:t>
            </a:r>
            <a:r>
              <a:rPr lang="en-US" sz="3600" b="1" dirty="0">
                <a:solidFill>
                  <a:srgbClr val="00007D">
                    <a:lumMod val="75000"/>
                  </a:srgbClr>
                </a:solidFill>
              </a:rPr>
              <a:t>Pleasure</a:t>
            </a:r>
            <a:endParaRPr lang="en-US" altLang="en-US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  <a:solidFill>
            <a:schemeClr val="bg1"/>
          </a:solidFill>
        </p:spPr>
        <p:txBody>
          <a:bodyPr/>
          <a:lstStyle/>
          <a:p>
            <a:pPr lvl="0"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misguided and deadly emphasis.</a:t>
            </a:r>
          </a:p>
          <a:p>
            <a:pPr marL="0" lvl="0" indent="0">
              <a:buClr>
                <a:srgbClr val="00007D"/>
              </a:buClr>
              <a:buSzPct val="75000"/>
              <a:buNone/>
            </a:pPr>
            <a:endParaRPr lang="en-US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Rectangle: Rounded Corners 1"/>
          <p:cNvSpPr/>
          <p:nvPr/>
        </p:nvSpPr>
        <p:spPr>
          <a:xfrm>
            <a:off x="1113504" y="2286000"/>
            <a:ext cx="6934200" cy="1219200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But she who lives in pleasures is dead while she lives 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1 Tim.5:6</a:t>
            </a: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70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961104" y="838200"/>
            <a:ext cx="7239000" cy="533400"/>
          </a:xfrm>
          <a:prstGeom prst="roundRect">
            <a:avLst>
              <a:gd name="adj" fmla="val 16667"/>
            </a:avLst>
          </a:prstGeom>
          <a:blipFill>
            <a:blip r:embed="rId2" cstate="print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Worldly Values Distort Our Goals</a:t>
            </a:r>
            <a:endParaRPr kumimoji="0" lang="en-US" altLang="en-US" sz="20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AutoShape 4"/>
          <p:cNvSpPr>
            <a:spLocks noChangeArrowheads="1"/>
          </p:cNvSpPr>
          <p:nvPr/>
        </p:nvSpPr>
        <p:spPr bwMode="auto">
          <a:xfrm>
            <a:off x="963304" y="1524000"/>
            <a:ext cx="7239000" cy="1447800"/>
          </a:xfrm>
          <a:prstGeom prst="roundRect">
            <a:avLst>
              <a:gd name="adj" fmla="val 16667"/>
            </a:avLst>
          </a:prstGeom>
          <a:blipFill>
            <a:blip r:embed="rId2" cstate="print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Wrong Values</a:t>
            </a:r>
            <a:br>
              <a:rPr kumimoji="0" lang="en-US" altLang="en-US" sz="36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kumimoji="0" lang="en-US" altLang="en-US" sz="36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Deter Our Growth</a:t>
            </a:r>
            <a:endParaRPr kumimoji="0" lang="en-US" altLang="en-US" sz="32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8175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76200" y="76200"/>
            <a:ext cx="8991600" cy="6705600"/>
          </a:xfrm>
          <a:solidFill>
            <a:schemeClr val="bg1"/>
          </a:solidFill>
        </p:spPr>
        <p:txBody>
          <a:bodyPr/>
          <a:lstStyle/>
          <a:p>
            <a:pPr marL="0" lvl="0" indent="0" algn="ctr">
              <a:spcAft>
                <a:spcPts val="1200"/>
              </a:spcAft>
              <a:buClr>
                <a:srgbClr val="00007D"/>
              </a:buClr>
              <a:buSzPct val="75000"/>
              <a:buNone/>
            </a:pPr>
            <a:r>
              <a:rPr lang="en-US" sz="3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serve Christ I need… </a:t>
            </a:r>
          </a:p>
          <a:p>
            <a:pPr marL="280988" lvl="0" indent="-280988">
              <a:spcAft>
                <a:spcPts val="60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Eloquence</a:t>
            </a:r>
            <a:r>
              <a:rPr lang="en-US" dirty="0">
                <a:solidFill>
                  <a:srgbClr val="00007D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 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Ex.4:10.  Ac.18:24</a:t>
            </a:r>
          </a:p>
          <a:p>
            <a:pPr marL="280988" lvl="0" indent="-280988">
              <a:spcAft>
                <a:spcPts val="60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7D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Education.  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Jn.7:15; Ac.4:13</a:t>
            </a:r>
          </a:p>
          <a:p>
            <a:pPr marL="280988" lvl="0" indent="-280988">
              <a:spcAft>
                <a:spcPts val="60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Charisma, charm. 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Pr.31:30</a:t>
            </a:r>
          </a:p>
          <a:p>
            <a:pPr marL="280988" lvl="0" indent="-280988">
              <a:spcAft>
                <a:spcPts val="60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7D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Convenience.  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Ac.24:24-25</a:t>
            </a:r>
          </a:p>
          <a:p>
            <a:pPr marL="280988" lvl="0" indent="-280988">
              <a:spcAft>
                <a:spcPts val="60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Good looks.  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Ga.4:13-14.  Is.53</a:t>
            </a:r>
          </a:p>
          <a:p>
            <a:pPr marL="280988" lvl="0" indent="-280988">
              <a:spcAft>
                <a:spcPts val="60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7D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Good health.  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Tim.5:23.  3 Jn.2</a:t>
            </a:r>
          </a:p>
          <a:p>
            <a:pPr marL="280988" lvl="0" indent="-280988">
              <a:spcAft>
                <a:spcPts val="60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Years of study, wisdom.  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Ac.8</a:t>
            </a:r>
          </a:p>
          <a:p>
            <a:pPr marL="280988" lvl="0" indent="-280988">
              <a:buClr>
                <a:srgbClr val="00007D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7D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Youth.   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Phm.9.  3 Jn.1</a:t>
            </a:r>
          </a:p>
          <a:p>
            <a:pPr marL="0" lvl="0" indent="0">
              <a:buClr>
                <a:srgbClr val="00007D"/>
              </a:buClr>
              <a:buSzPct val="75000"/>
              <a:buNone/>
            </a:pPr>
            <a:endParaRPr lang="en-US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76200" y="76200"/>
            <a:ext cx="8991600" cy="6705600"/>
          </a:xfrm>
          <a:prstGeom prst="line">
            <a:avLst/>
          </a:prstGeom>
          <a:ln w="762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76200" y="76200"/>
            <a:ext cx="8991600" cy="6705600"/>
          </a:xfrm>
          <a:prstGeom prst="line">
            <a:avLst/>
          </a:prstGeom>
          <a:ln w="762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882080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961104" y="838200"/>
            <a:ext cx="7239000" cy="533400"/>
          </a:xfrm>
          <a:prstGeom prst="roundRect">
            <a:avLst>
              <a:gd name="adj" fmla="val 16667"/>
            </a:avLst>
          </a:prstGeom>
          <a:blipFill>
            <a:blip r:embed="rId2" cstate="print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Worldly Values Distort Our Goals</a:t>
            </a:r>
            <a:endParaRPr kumimoji="0" lang="en-US" altLang="en-US" sz="20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AutoShape 4"/>
          <p:cNvSpPr>
            <a:spLocks noChangeArrowheads="1"/>
          </p:cNvSpPr>
          <p:nvPr/>
        </p:nvSpPr>
        <p:spPr bwMode="auto">
          <a:xfrm>
            <a:off x="963304" y="2209800"/>
            <a:ext cx="7239000" cy="1447800"/>
          </a:xfrm>
          <a:prstGeom prst="roundRect">
            <a:avLst>
              <a:gd name="adj" fmla="val 16667"/>
            </a:avLst>
          </a:prstGeom>
          <a:blipFill>
            <a:blip r:embed="rId2" cstate="print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Worthy Values</a:t>
            </a:r>
            <a:br>
              <a:rPr kumimoji="0" lang="en-US" altLang="en-US" sz="36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kumimoji="0" lang="en-US" altLang="en-US" sz="36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Display Our Gospel</a:t>
            </a:r>
            <a:endParaRPr kumimoji="0" lang="en-US" altLang="en-US" sz="32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963304" y="1524000"/>
            <a:ext cx="7239000" cy="533400"/>
          </a:xfrm>
          <a:prstGeom prst="roundRect">
            <a:avLst>
              <a:gd name="adj" fmla="val 16667"/>
            </a:avLst>
          </a:prstGeom>
          <a:blipFill>
            <a:blip r:embed="rId2" cstate="print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Wrong Values Deter Our Growth</a:t>
            </a:r>
            <a:endParaRPr kumimoji="0" lang="en-US" altLang="en-US" sz="20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9401221"/>
      </p:ext>
    </p:extLst>
  </p:cSld>
  <p:clrMapOvr>
    <a:masterClrMapping/>
  </p:clrMapOvr>
</p:sld>
</file>

<file path=ppt/theme/theme1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9326</TotalTime>
  <Words>334</Words>
  <Application>Microsoft Office PowerPoint</Application>
  <PresentationFormat>On-screen Show (4:3)</PresentationFormat>
  <Paragraphs>67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2_Default Design</vt:lpstr>
      <vt:lpstr>Office Theme</vt:lpstr>
      <vt:lpstr>1_Pixel</vt:lpstr>
      <vt:lpstr>Slide 1</vt:lpstr>
      <vt:lpstr>Value (valuable)</vt:lpstr>
      <vt:lpstr>Slide 3</vt:lpstr>
      <vt:lpstr>1. Possessions / purchasing power</vt:lpstr>
      <vt:lpstr>1. Possessions/purchasing power 2. Power</vt:lpstr>
      <vt:lpstr>1. Possessions/purchasing power 2. Power 3. Pleasure</vt:lpstr>
      <vt:lpstr>Slide 7</vt:lpstr>
      <vt:lpstr>Slide 8</vt:lpstr>
      <vt:lpstr>Slide 9</vt:lpstr>
      <vt:lpstr>1. Faith in God that produces self-denial, Hb.11:6, 24-25</vt:lpstr>
      <vt:lpstr>1. Faith in God that produces self-denial, Hb.11:6, 24-25 2. Way of life that reveals who and what we are</vt:lpstr>
      <vt:lpstr>1. Faith in God that produces self-denial, Hb.11:6, 24-25 2. Way of life that reveals who and what we are 3. Uncompromising spirit for truth</vt:lpstr>
      <vt:lpstr>1. Faith in God that produces self-denial, Hb.11:6, 24-25 2. Way of life that reveals who and what we are 3. Uncompromising spirit for truth 4. Consciousness of our debt to all</vt:lpstr>
      <vt:lpstr>1. Faith in God that produces self-denial, Hb.11:6, 24-25 2. Way of life that reveals who and what we are 3. Uncompromising spirit for truth 4. Consciousness of our debt to all</vt:lpstr>
    </vt:vector>
  </TitlesOfParts>
  <Company>Duggin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church of Christ</cp:lastModifiedBy>
  <cp:revision>1115</cp:revision>
  <dcterms:created xsi:type="dcterms:W3CDTF">2011-08-18T15:42:19Z</dcterms:created>
  <dcterms:modified xsi:type="dcterms:W3CDTF">2016-11-20T17:38:40Z</dcterms:modified>
</cp:coreProperties>
</file>