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37"/>
  </p:handoutMasterIdLst>
  <p:sldIdLst>
    <p:sldId id="256" r:id="rId2"/>
    <p:sldId id="306" r:id="rId3"/>
    <p:sldId id="272" r:id="rId4"/>
    <p:sldId id="274" r:id="rId5"/>
    <p:sldId id="307" r:id="rId6"/>
    <p:sldId id="308" r:id="rId7"/>
    <p:sldId id="309" r:id="rId8"/>
    <p:sldId id="294" r:id="rId9"/>
    <p:sldId id="310" r:id="rId10"/>
    <p:sldId id="296" r:id="rId11"/>
    <p:sldId id="311" r:id="rId12"/>
    <p:sldId id="297" r:id="rId13"/>
    <p:sldId id="312" r:id="rId14"/>
    <p:sldId id="295" r:id="rId15"/>
    <p:sldId id="313" r:id="rId16"/>
    <p:sldId id="276" r:id="rId17"/>
    <p:sldId id="314" r:id="rId18"/>
    <p:sldId id="278" r:id="rId19"/>
    <p:sldId id="279" r:id="rId20"/>
    <p:sldId id="281" r:id="rId21"/>
    <p:sldId id="263" r:id="rId22"/>
    <p:sldId id="283" r:id="rId23"/>
    <p:sldId id="315" r:id="rId24"/>
    <p:sldId id="316" r:id="rId25"/>
    <p:sldId id="298" r:id="rId26"/>
    <p:sldId id="317" r:id="rId27"/>
    <p:sldId id="299" r:id="rId28"/>
    <p:sldId id="300" r:id="rId29"/>
    <p:sldId id="318" r:id="rId30"/>
    <p:sldId id="319" r:id="rId31"/>
    <p:sldId id="302" r:id="rId32"/>
    <p:sldId id="320" r:id="rId33"/>
    <p:sldId id="321" r:id="rId34"/>
    <p:sldId id="293" r:id="rId35"/>
    <p:sldId id="32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32787"/>
    <p:restoredTop sz="90975" autoAdjust="0"/>
  </p:normalViewPr>
  <p:slideViewPr>
    <p:cSldViewPr>
      <p:cViewPr varScale="1">
        <p:scale>
          <a:sx n="105" d="100"/>
          <a:sy n="105" d="100"/>
        </p:scale>
        <p:origin x="4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02C0B9-BBE6-426A-A5DA-A20D51BCD1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C6479-F216-4732-BB75-3DB168104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EFD82-CFE3-4492-BE2D-F191B1C36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69FF7-472F-4F14-A4AB-A50D75203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DB5AC-28E6-461F-874D-CF7617D47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AD24A-D40C-4D44-80FB-3B3EBA5DC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81EF8-894E-4D68-AD03-658FD529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CBFD4-9990-4C2E-90BA-C7522789B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9E70B-851F-4F0E-9A44-E83B15D1E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DDAD5-D9CD-46E1-804C-35363BF34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5CB8-0E41-4A76-8A37-F6825D242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EA30-4B4E-4624-BD3A-EF7371930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1C4EF0-CFBB-439F-ADA1-3A3CECB9F1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4962" y="1295400"/>
            <a:ext cx="67858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WARNING</a:t>
            </a:r>
          </a:p>
          <a:p>
            <a:pPr algn="ctr"/>
            <a:r>
              <a:rPr lang="en-US" sz="6000" dirty="0"/>
              <a:t>on</a:t>
            </a:r>
          </a:p>
          <a:p>
            <a:pPr algn="ctr"/>
            <a:r>
              <a:rPr lang="en-US" sz="6000" dirty="0"/>
              <a:t>“New Hermeneutics”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 Peter 1:2-3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Grace and peace be multiplied to you in the knowledge of God and of Jesus our Lord, as His divine power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has given to us all things that pertain to life and godliness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through the knowledge of Him who called us by glory and virtue,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COMPLETE MANUAL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 Peter 1:2-3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Grace and peace be multiplied to you in the knowledge of God and of Jesus our Lord, as His divine power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has given to us all things that pertain to life and godliness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through the knowledge of Him who called us by glory and virtue,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COMPLETE MANUAL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4.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Jude 1:3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Beloved, while I was very diligent to write to you concerning our common salvation, I found it necessary to write to you exhorting you to contend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earnestly for the faith which was once for all delivered to the saints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TIMELESS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5.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Rev 22:18-19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For I testify to everyone who hears the words of the prophecy of this book: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If anyone adds to these things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God will add to him the plagues that are written in this book; and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if anyone takes away from the words of the book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of this prophecy, God shall take away his part from the Book of Life, from the holy city, and from the things which are written in this book.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PROTECTED!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5.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Rev 22:18-19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For I testify to everyone who hears the words of the prophecy of this book: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If anyone adds to these things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God will add to him the plagues that are written in this book; and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if anyone takes away from the words of the book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of this prophecy, God shall take away his part from the Book of Life, from the holy city, and from the things which are written in this book.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PROTECTED!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6.  These passages DEMAND a Careful, methodical, bottom-up approach to handling Scripture!!</a:t>
            </a:r>
          </a:p>
          <a:p>
            <a:pPr marL="909638" lvl="1" indent="-388938">
              <a:spcAft>
                <a:spcPts val="1200"/>
              </a:spcAft>
            </a:pP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B.  We use the same methods used by NT Brethren!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Biblical Authority was /is established by: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Commands –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Jn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14:15,  1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14:37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Phil 3:17, 4:9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Necessary Inference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2:42, 20:7, 1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16:1-2</a:t>
            </a: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B.  We use the same methods used by NT Brethren!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Biblical Authority was /is established by: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Commands –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Jn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14:15,  1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14:37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Phil 3:17, 4:9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Necessary Inference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2:42, 20:7, 1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16:1-2</a:t>
            </a: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Question: Gentiles &amp; Elements of the Old Law -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15 </a:t>
            </a: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Commands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15:7,15</a:t>
            </a: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15:8-12</a:t>
            </a:r>
          </a:p>
          <a:p>
            <a:pPr marL="1366838" lvl="2" indent="-3889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Necessary Inference –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15:19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The New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r>
              <a:rPr lang="en-US" sz="2800" b="1" dirty="0">
                <a:solidFill>
                  <a:schemeClr val="accent2"/>
                </a:solidFill>
              </a:rPr>
              <a:t>A.  Quotes from the </a:t>
            </a:r>
            <a:r>
              <a:rPr lang="en-US" sz="2800" b="1" u="sng" dirty="0">
                <a:solidFill>
                  <a:schemeClr val="accent2"/>
                </a:solidFill>
              </a:rPr>
              <a:t>World’s</a:t>
            </a:r>
            <a:r>
              <a:rPr lang="en-US" sz="2800" b="1" dirty="0">
                <a:solidFill>
                  <a:schemeClr val="accent2"/>
                </a:solidFill>
              </a:rPr>
              <a:t> ‘Experts’</a:t>
            </a:r>
          </a:p>
          <a:p>
            <a:pPr marL="450850" lvl="1"/>
            <a:endParaRPr lang="en-US" sz="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The New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r>
              <a:rPr lang="en-US" sz="2800" b="1" dirty="0">
                <a:solidFill>
                  <a:schemeClr val="accent2"/>
                </a:solidFill>
              </a:rPr>
              <a:t>A.  Quotes from the </a:t>
            </a:r>
            <a:r>
              <a:rPr lang="en-US" sz="2800" b="1" u="sng" dirty="0">
                <a:solidFill>
                  <a:schemeClr val="accent2"/>
                </a:solidFill>
              </a:rPr>
              <a:t>World’s</a:t>
            </a:r>
            <a:r>
              <a:rPr lang="en-US" sz="2800" b="1" dirty="0">
                <a:solidFill>
                  <a:schemeClr val="accent2"/>
                </a:solidFill>
              </a:rPr>
              <a:t> ‘Experts’</a:t>
            </a:r>
          </a:p>
          <a:p>
            <a:pPr marL="450850" lvl="1"/>
            <a:endParaRPr lang="en-US" sz="800" b="1" dirty="0"/>
          </a:p>
          <a:p>
            <a:pPr marL="909638" lvl="1" indent="-38893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“we must take responsibility for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deciding what in Scripture is worthy of belief today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 All such judgments are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relative to our own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social location, interests, needs, life-history, and general outlook on things.”</a:t>
            </a:r>
          </a:p>
          <a:p>
            <a:pPr marL="909638" lvl="1" indent="-388938"/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09638" lvl="1" indent="-388938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Some forward that we must “interpret the Bible in context of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modern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culture; and allow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scientific thought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to control our understanding of the Bible.” aka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Cultural Reinterpretation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The New Hermeneutics…</a:t>
            </a:r>
          </a:p>
          <a:p>
            <a:endParaRPr lang="en-US" sz="1800" b="1" u="sng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B.  Quotes &amp; concepts from </a:t>
            </a:r>
            <a:r>
              <a:rPr lang="en-US" sz="2800" b="1" u="sng" dirty="0">
                <a:solidFill>
                  <a:schemeClr val="accent2"/>
                </a:solidFill>
              </a:rPr>
              <a:t>some in the Church!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914400" lvl="1" indent="-449263">
              <a:spcAft>
                <a:spcPts val="1000"/>
              </a:spcAft>
            </a:pPr>
            <a:r>
              <a:rPr lang="en-US" dirty="0"/>
              <a:t>1. “I am strongly of the opinion that the entire field of how to establish Bible Authority needs a complete restudy.  The way we have gone at it results in a narrow, divisive legalism that is totally non-biblical.”</a:t>
            </a:r>
          </a:p>
          <a:p>
            <a:pPr marL="914400" lvl="1" indent="-449263">
              <a:spcAft>
                <a:spcPts val="1000"/>
              </a:spcAft>
            </a:pPr>
            <a:r>
              <a:rPr lang="en-US" dirty="0"/>
              <a:t>2.   The NT is not a pattern or blueprint that must be followed.</a:t>
            </a:r>
          </a:p>
          <a:p>
            <a:pPr marL="914400" lvl="1" indent="-449263">
              <a:spcAft>
                <a:spcPts val="1000"/>
              </a:spcAft>
            </a:pPr>
            <a:r>
              <a:rPr lang="en-US" dirty="0"/>
              <a:t>3.  The NT does not teach us by apostolic examples or necessary inferences. Christ alone is our model for teaching</a:t>
            </a:r>
          </a:p>
          <a:p>
            <a:pPr marL="914400" lvl="1" indent="-449263">
              <a:spcAft>
                <a:spcPts val="1000"/>
              </a:spcAft>
            </a:pPr>
            <a:r>
              <a:rPr lang="en-US" dirty="0"/>
              <a:t>4.  “We should study the life of Jesus and do what we feel He would do in the circumstances.”</a:t>
            </a:r>
            <a:endParaRPr lang="en-US" sz="2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The New Hermeneutics…</a:t>
            </a:r>
          </a:p>
          <a:p>
            <a:endParaRPr lang="en-US" sz="1800" dirty="0"/>
          </a:p>
          <a:p>
            <a:pPr marL="1588" lvl="1"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C.  Examples of ‘New’ Hermeneutics…</a:t>
            </a:r>
          </a:p>
          <a:p>
            <a:pPr marL="971550" lvl="1" indent="-450850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Bible needs to be interpreted via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Modern Standards</a:t>
            </a:r>
          </a:p>
          <a:p>
            <a:pPr marL="971550" lvl="1" indent="-450850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Bible is not law, but God’s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Loving Ideas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971550" lvl="1" indent="-450850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New Testament is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not a Pattern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Follow.</a:t>
            </a:r>
          </a:p>
          <a:p>
            <a:pPr marL="971550" lvl="1" indent="-450850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Bible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are nonbinding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do not need to be Followed.</a:t>
            </a:r>
          </a:p>
          <a:p>
            <a:pPr marL="971550" lvl="1" indent="-450850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not so much if you follow the Bible specifically, divine acceptance is based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your intentions &amp; feelings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1428750" lvl="2" indent="-450850"/>
            <a:endParaRPr lang="en-US" i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34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INTRODUCTION:</a:t>
            </a:r>
          </a:p>
          <a:p>
            <a:pPr marL="450850" indent="-450850"/>
            <a:endParaRPr lang="en-US" sz="1800" dirty="0"/>
          </a:p>
          <a:p>
            <a:pPr marL="450850" indent="-450850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1.  What is Hermeneutics?</a:t>
            </a:r>
          </a:p>
          <a:p>
            <a:pPr marL="2855913" lvl="1" indent="-2290763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Dungan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 “the science of interpretation…the scripture”</a:t>
            </a:r>
            <a:endParaRPr lang="en-US" dirty="0"/>
          </a:p>
          <a:p>
            <a:pPr marL="2855913" lvl="1" indent="-2290763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Webster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“the study of the methodical principles of 	        interpretation”</a:t>
            </a:r>
          </a:p>
          <a:p>
            <a:pPr marL="2855913" lvl="1" indent="-2290763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c. 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Am. Heritage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“the theory and methodology of interpretation, especially of scripture”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The New Hermeneutics…</a:t>
            </a:r>
          </a:p>
          <a:p>
            <a:endParaRPr lang="en-US" sz="1800" dirty="0"/>
          </a:p>
          <a:p>
            <a:pPr marL="565150" indent="-571500"/>
            <a:r>
              <a:rPr lang="en-US" sz="2800" b="1" dirty="0">
                <a:solidFill>
                  <a:schemeClr val="accent2"/>
                </a:solidFill>
              </a:rPr>
              <a:t>D.  Results of New Hermeneutics…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39825" lvl="2" indent="-3175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Roles of Women</a:t>
            </a: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Clergy, ‘Pastor’, ‘Deacons’</a:t>
            </a: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Ruling Organizations &amp; Associations</a:t>
            </a: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Secular involvement </a:t>
            </a: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Instrumental Music &amp; Choirs</a:t>
            </a: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Religious Holidays &amp; Observances</a:t>
            </a:r>
          </a:p>
          <a:p>
            <a:pPr marL="977900" lvl="1" indent="-401638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Scientific Additions - Days of Creation &amp; Evolution</a:t>
            </a:r>
          </a:p>
          <a:p>
            <a:pPr marL="922338" lvl="1" indent="-346075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Acceptance of Unlawful Divorce &amp; Remarriage</a:t>
            </a:r>
          </a:p>
          <a:p>
            <a:pPr marL="922338" lvl="1" indent="-346075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Acceptance of Homosexuality</a:t>
            </a:r>
          </a:p>
          <a:p>
            <a:pPr marL="922338" lvl="1" indent="-346075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Acceptance of “Open Fellowship” concepts</a:t>
            </a:r>
          </a:p>
          <a:p>
            <a:pPr marL="1139825" lvl="2" indent="-3175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The New Hermeneutics…</a:t>
            </a:r>
          </a:p>
          <a:p>
            <a:endParaRPr lang="en-US" sz="1800" b="1" u="sng" dirty="0"/>
          </a:p>
          <a:p>
            <a:r>
              <a:rPr lang="en-US" sz="2800" b="1" dirty="0">
                <a:solidFill>
                  <a:schemeClr val="accent2"/>
                </a:solidFill>
              </a:rPr>
              <a:t>D.  Results of New Hermeneutics…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541463" lvl="2" indent="-404813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0" lvl="1" indent="-449263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Unscriptural additions:</a:t>
            </a:r>
          </a:p>
          <a:p>
            <a:pPr marL="914400" lvl="1" indent="-449263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Unscriptural acceptance of Sin.</a:t>
            </a:r>
          </a:p>
          <a:p>
            <a:pPr marL="914400" lvl="1" indent="-449263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“New” ways of looking at the Bible have destroyed it!</a:t>
            </a:r>
          </a:p>
          <a:p>
            <a:pPr marL="914400" lvl="1" indent="-449263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 Let’s see what God’s Word would say about these </a:t>
            </a:r>
          </a:p>
          <a:p>
            <a:pPr marL="1084263" lvl="1" indent="-404813">
              <a:spcAft>
                <a:spcPts val="1200"/>
              </a:spcAft>
            </a:pPr>
            <a:endParaRPr lang="en-US" sz="2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679700" indent="-2679700"/>
            <a:r>
              <a:rPr lang="en-US" sz="2800" b="1" dirty="0">
                <a:solidFill>
                  <a:schemeClr val="accent2"/>
                </a:solidFill>
              </a:rPr>
              <a:t>A.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Bible should be interpreted via      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Modern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Standards; out of date!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679700" indent="-2679700"/>
            <a:r>
              <a:rPr lang="en-US" sz="2800" b="1" dirty="0">
                <a:solidFill>
                  <a:schemeClr val="accent2"/>
                </a:solidFill>
              </a:rPr>
              <a:t>A.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Bible should be interpreted via      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Modern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Standards; out of date!</a:t>
            </a:r>
          </a:p>
          <a:p>
            <a:pPr marL="2117725" indent="-2117725">
              <a:spcAft>
                <a:spcPts val="12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Jude 1:3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“Beloved, … I found it necessary to write to you exhorting you to contend earnestly for the faith which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was once for all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delivered to the saints.”</a:t>
            </a:r>
          </a:p>
          <a:p>
            <a:pPr marL="1717675" lvl="3" indent="-350838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679700" indent="-2679700"/>
            <a:r>
              <a:rPr lang="en-US" sz="2800" b="1" dirty="0">
                <a:solidFill>
                  <a:schemeClr val="accent2"/>
                </a:solidFill>
              </a:rPr>
              <a:t>A.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Bible should be interpreted via      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Modern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Standards; out of date!</a:t>
            </a:r>
          </a:p>
          <a:p>
            <a:pPr marL="2117725" indent="-2117725">
              <a:spcAft>
                <a:spcPts val="12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Jude 1:3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“Beloved, … I found it necessary to write to you exhorting you to contend earnestly for the faith which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was once for all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delivered to the saints.”</a:t>
            </a:r>
          </a:p>
          <a:p>
            <a:pPr marL="1717675" lvl="3" indent="-350838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2">
              <a:spcAft>
                <a:spcPts val="1200"/>
              </a:spcAft>
            </a:pPr>
            <a:r>
              <a:rPr lang="en-US" sz="2600" b="1" dirty="0"/>
              <a:t>2.  The Bible is Written for </a:t>
            </a:r>
            <a:r>
              <a:rPr lang="en-US" sz="2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 TIME</a:t>
            </a:r>
            <a:r>
              <a:rPr lang="en-US" sz="2600" b="1" dirty="0"/>
              <a:t>!</a:t>
            </a: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The Bible establishes THE standard of conduct for all times!  We must conform to it!!  </a:t>
            </a:r>
            <a:r>
              <a:rPr lang="en-US" dirty="0">
                <a:solidFill>
                  <a:srgbClr val="C00000"/>
                </a:solidFill>
              </a:rPr>
              <a:t>Rom 12:1-3, 8:29</a:t>
            </a: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God does not Change, and neither does His word        </a:t>
            </a:r>
            <a:r>
              <a:rPr lang="en-US" dirty="0">
                <a:solidFill>
                  <a:srgbClr val="C00000"/>
                </a:solidFill>
              </a:rPr>
              <a:t>Heb 13:8,9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743200" indent="-2743200"/>
            <a:r>
              <a:rPr lang="en-US" sz="2800" b="1" dirty="0">
                <a:solidFill>
                  <a:schemeClr val="accent2"/>
                </a:solidFill>
              </a:rPr>
              <a:t>B.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Bible 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NOT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law, but God’s Loving Ideas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743200" indent="-2743200"/>
            <a:r>
              <a:rPr lang="en-US" sz="2800" b="1" dirty="0">
                <a:solidFill>
                  <a:schemeClr val="accent2"/>
                </a:solidFill>
              </a:rPr>
              <a:t>B.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Bible 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NOT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law, but God’s Loving Ideas</a:t>
            </a:r>
          </a:p>
          <a:p>
            <a:pPr marL="2117725" indent="-2117725">
              <a:spcAft>
                <a:spcPts val="10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14:37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If anyone thinks himself to be a prophet or spiritual, let him acknowledge that the things which I write to you are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commandments of the Lord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850900" lvl="1" indent="-398463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Thess1:7-8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“…when the Lord Jesus is revealed from heaven with His mighty angels, in flaming fire taking vengeance on those who do not know God, and on those who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not obey the gospel of our Lord Jesus Christ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850900" lvl="1" indent="-398463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Jn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12:48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"He who rejects Me, and does not receive My words, has that which judges him — 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word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that I have spoken will judge him in the last day.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743200" indent="-2743200"/>
            <a:r>
              <a:rPr lang="en-US" sz="2800" b="1" dirty="0">
                <a:solidFill>
                  <a:schemeClr val="accent2"/>
                </a:solidFill>
              </a:rPr>
              <a:t>B.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Bible 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NOT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law, but God’s Loving Ideas</a:t>
            </a:r>
          </a:p>
          <a:p>
            <a:pPr marL="1717675" lvl="3" indent="-350838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2">
              <a:spcAft>
                <a:spcPts val="1200"/>
              </a:spcAft>
            </a:pPr>
            <a:r>
              <a:rPr lang="en-US" sz="2600" b="1" dirty="0"/>
              <a:t>2.  The NT is Loving…but it is our Law!</a:t>
            </a: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The NT is the Perfect law – </a:t>
            </a:r>
            <a:r>
              <a:rPr lang="en-US" dirty="0">
                <a:solidFill>
                  <a:srgbClr val="C00000"/>
                </a:solidFill>
              </a:rPr>
              <a:t>James 1:25</a:t>
            </a: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We are to be obedient - </a:t>
            </a:r>
            <a:r>
              <a:rPr lang="en-US" dirty="0">
                <a:solidFill>
                  <a:srgbClr val="C00000"/>
                </a:solidFill>
              </a:rPr>
              <a:t>James 2:10, </a:t>
            </a:r>
            <a:r>
              <a:rPr lang="en-US" dirty="0" err="1">
                <a:solidFill>
                  <a:srgbClr val="C00000"/>
                </a:solidFill>
              </a:rPr>
              <a:t>Jn</a:t>
            </a:r>
            <a:r>
              <a:rPr lang="en-US" dirty="0">
                <a:solidFill>
                  <a:srgbClr val="C00000"/>
                </a:solidFill>
              </a:rPr>
              <a:t> 14:15</a:t>
            </a:r>
            <a:endParaRPr lang="en-US" dirty="0"/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>
                <a:solidFill>
                  <a:srgbClr val="C00000"/>
                </a:solidFill>
              </a:rPr>
              <a:t>Jn</a:t>
            </a:r>
            <a:r>
              <a:rPr lang="en-US" dirty="0">
                <a:solidFill>
                  <a:srgbClr val="C00000"/>
                </a:solidFill>
              </a:rPr>
              <a:t> 15:10 </a:t>
            </a:r>
            <a:r>
              <a:rPr lang="en-US" dirty="0"/>
              <a:t>- "</a:t>
            </a:r>
            <a:r>
              <a:rPr lang="en-US" u="sng" dirty="0"/>
              <a:t>If you keep My commandments</a:t>
            </a:r>
            <a:r>
              <a:rPr lang="en-US" dirty="0"/>
              <a:t>, you will abide in My love, just as I have kept My Father’s commandments and abide in His love.</a:t>
            </a: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endParaRPr lang="en-US" dirty="0"/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679700" indent="-2679700"/>
            <a:r>
              <a:rPr lang="en-US" sz="2800" b="1" dirty="0">
                <a:solidFill>
                  <a:schemeClr val="accent2"/>
                </a:solidFill>
              </a:rPr>
              <a:t>C.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NT Examples are not Binding, they are not authoritative.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679700" indent="-2679700"/>
            <a:r>
              <a:rPr lang="en-US" sz="2800" b="1" dirty="0">
                <a:solidFill>
                  <a:schemeClr val="accent2"/>
                </a:solidFill>
              </a:rPr>
              <a:t>C.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NT Examples are not Binding, they are not authoritative. </a:t>
            </a:r>
          </a:p>
          <a:p>
            <a:pPr marL="2117725" indent="-2117725">
              <a:spcAft>
                <a:spcPts val="12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Phil 4:9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The things which you learned and received and heard and saw in me, these do, and the God of peace will be with you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Phil 3:17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…Paul was a Pattern!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Tim1:13 -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“Hold fast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pattern of sound words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which you have heard from me,…” 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Peter 2:21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“For to this you were called, because Christ also suffered for us,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leaving us an example, that you should follow His steps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34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INTRODUCTION:</a:t>
            </a:r>
          </a:p>
          <a:p>
            <a:pPr marL="450850" indent="-450850"/>
            <a:endParaRPr lang="en-US" sz="1800" dirty="0"/>
          </a:p>
          <a:p>
            <a:pPr marL="450850" indent="-450850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1.  What is Hermeneutics?</a:t>
            </a:r>
          </a:p>
          <a:p>
            <a:pPr marL="2855913" lvl="1" indent="-2290763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Dungan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 “the science of interpretation…the scripture”</a:t>
            </a:r>
            <a:endParaRPr lang="en-US" dirty="0"/>
          </a:p>
          <a:p>
            <a:pPr marL="2855913" lvl="1" indent="-2290763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Webster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“the study of the methodical principles of 	        interpretation”</a:t>
            </a:r>
          </a:p>
          <a:p>
            <a:pPr marL="2855913" lvl="1" indent="-2290763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c. 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Am. Heritage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“the theory and methodology of interpretation, especially of scripture”</a:t>
            </a:r>
          </a:p>
          <a:p>
            <a:pPr marL="450850" indent="-450850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2.  The Lord’s church holds to a method of Biblical interpretation used &amp; demanded by the Bible itself!</a:t>
            </a:r>
          </a:p>
          <a:p>
            <a:pPr marL="908050" lvl="1" indent="-4508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a.  All Scripture is God Breathed!  </a:t>
            </a:r>
            <a:r>
              <a:rPr lang="en-US" dirty="0">
                <a:solidFill>
                  <a:srgbClr val="C00000"/>
                </a:solidFill>
              </a:rPr>
              <a:t>2 Tim 3:16-17</a:t>
            </a:r>
          </a:p>
          <a:p>
            <a:pPr marL="908050" lvl="1" indent="-4508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b. Commands, Examples, Necessary Inference;  Biblical patterns, definitions, silence all establish </a:t>
            </a:r>
            <a:r>
              <a:rPr lang="en-US" u="sng" dirty="0"/>
              <a:t>Bible Authority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679700" indent="-2679700"/>
            <a:r>
              <a:rPr lang="en-US" sz="2800" b="1" dirty="0">
                <a:solidFill>
                  <a:schemeClr val="accent2"/>
                </a:solidFill>
              </a:rPr>
              <a:t>C.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NT Examples are not Binding, they are not authoritative. </a:t>
            </a:r>
          </a:p>
          <a:p>
            <a:pPr marL="2117725" indent="-2117725">
              <a:spcAft>
                <a:spcPts val="12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Phil 4:9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The things which you learned and received and heard and saw in me, these do, and the God of peace will be with you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Phil 3:17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…Paul was a Pattern!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Tim1:13 -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“Hold fast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pattern of sound words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which you have heard from me,…” 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Peter 2:21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“For to this you were called, because Christ also suffered for us,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leaving us an example, that you should follow His steps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:”</a:t>
            </a:r>
          </a:p>
          <a:p>
            <a:pPr marL="0" lvl="2">
              <a:spcAft>
                <a:spcPts val="1200"/>
              </a:spcAft>
            </a:pPr>
            <a:r>
              <a:rPr lang="en-US" sz="2600" b="1" dirty="0"/>
              <a:t>2.  It is commanded…to follow examples!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743200" indent="-2743200"/>
            <a:r>
              <a:rPr lang="en-US" sz="2800" b="1" dirty="0">
                <a:solidFill>
                  <a:schemeClr val="accent2"/>
                </a:solidFill>
              </a:rPr>
              <a:t>D.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not if you follow the Bible, it is your intentions &amp; feelings.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743200" indent="-2743200"/>
            <a:r>
              <a:rPr lang="en-US" sz="2800" b="1" dirty="0">
                <a:solidFill>
                  <a:schemeClr val="accent2"/>
                </a:solidFill>
              </a:rPr>
              <a:t>D.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not if you follow the Bible, it is your intentions &amp; feelings.</a:t>
            </a:r>
          </a:p>
          <a:p>
            <a:pPr marL="2117725" indent="-2117725">
              <a:spcAft>
                <a:spcPts val="12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 7:21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“Not everyone who says to Me, ‘Lord, Lord,’ shall enter the kingdom of heaven,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but he who does the will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My Father in heaven.”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III.  </a:t>
            </a:r>
            <a:r>
              <a:rPr lang="en-US" sz="3200" b="1" u="sng" dirty="0"/>
              <a:t>Evaluating the New Hermeneutics…</a:t>
            </a:r>
          </a:p>
          <a:p>
            <a:endParaRPr lang="en-US" sz="1800" b="1" u="sng" dirty="0"/>
          </a:p>
          <a:p>
            <a:pPr marL="2743200" indent="-2743200"/>
            <a:r>
              <a:rPr lang="en-US" sz="2800" b="1" dirty="0">
                <a:solidFill>
                  <a:schemeClr val="accent2"/>
                </a:solidFill>
              </a:rPr>
              <a:t>D.  Man’s Idea: 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not if you follow the Bible, it is your intentions &amp; feelings.</a:t>
            </a:r>
          </a:p>
          <a:p>
            <a:pPr marL="2117725" indent="-2117725">
              <a:spcAft>
                <a:spcPts val="1200"/>
              </a:spcAft>
            </a:pPr>
            <a:r>
              <a:rPr lang="en-US" sz="2600" b="1" dirty="0"/>
              <a:t>1.  Word Says:</a:t>
            </a:r>
          </a:p>
          <a:p>
            <a:pPr marL="850900" lvl="1" indent="-398463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 7:21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“Not everyone who says to Me, ‘Lord, Lord,’ shall enter the kingdom of heaven,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but he who does the will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My Father in heaven.”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2">
              <a:spcAft>
                <a:spcPts val="1200"/>
              </a:spcAft>
            </a:pPr>
            <a:r>
              <a:rPr lang="en-US" sz="2600" b="1" dirty="0"/>
              <a:t>2.  Emotions are important, but God wants Obedience!</a:t>
            </a: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Paul -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 have lived in all good conscience before God until this day.“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23:1</a:t>
            </a:r>
            <a:endParaRPr lang="en-US" dirty="0">
              <a:solidFill>
                <a:srgbClr val="C00000"/>
              </a:solidFill>
            </a:endParaRPr>
          </a:p>
          <a:p>
            <a:pPr marL="9144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Zech 7:1-7 </a:t>
            </a:r>
            <a:r>
              <a:rPr lang="en-US" dirty="0"/>
              <a:t>– Did you really do these things for Me…Should you not have obeyed the words of the Lord…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CONCLUSION:</a:t>
            </a:r>
          </a:p>
          <a:p>
            <a:pPr marL="450850" indent="-450850"/>
            <a:endParaRPr lang="en-US" sz="1800" dirty="0"/>
          </a:p>
          <a:p>
            <a:pPr marL="450850" indent="-450850"/>
            <a:r>
              <a:rPr lang="en-US" sz="2600" dirty="0">
                <a:solidFill>
                  <a:schemeClr val="accent2"/>
                </a:solidFill>
              </a:rPr>
              <a:t>1. There are many people trying to de-emphasize the Bible because of its teaching!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2350" lvl="1" indent="-457200"/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1200"/>
              </a:spcAft>
            </a:pPr>
            <a:r>
              <a:rPr lang="en-US" sz="2600" dirty="0">
                <a:solidFill>
                  <a:schemeClr val="accent2"/>
                </a:solidFill>
              </a:rPr>
              <a:t>2.  The Best way they can do this is by REWRITING IT!</a:t>
            </a:r>
          </a:p>
          <a:p>
            <a:pPr marL="1022350" lvl="1" indent="-457200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If you can’t beat it, misrepresent it or distort it!</a:t>
            </a:r>
          </a:p>
          <a:p>
            <a:pPr marL="1022350" lvl="1" indent="-457200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This is one of Satan’s oldest tricks!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CONCLUSION:</a:t>
            </a:r>
          </a:p>
          <a:p>
            <a:pPr marL="450850" indent="-450850"/>
            <a:endParaRPr lang="en-US" sz="1800" dirty="0"/>
          </a:p>
          <a:p>
            <a:pPr marL="450850" indent="-450850"/>
            <a:r>
              <a:rPr lang="en-US" sz="2600" dirty="0">
                <a:solidFill>
                  <a:schemeClr val="accent2"/>
                </a:solidFill>
              </a:rPr>
              <a:t>1. There are many people trying to de-emphasize the Bible because of its teaching!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2350" lvl="1" indent="-457200"/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1200"/>
              </a:spcAft>
            </a:pPr>
            <a:r>
              <a:rPr lang="en-US" sz="2600" dirty="0">
                <a:solidFill>
                  <a:schemeClr val="accent2"/>
                </a:solidFill>
              </a:rPr>
              <a:t>2.  The Best way they can do this is by REWRITING IT!</a:t>
            </a:r>
          </a:p>
          <a:p>
            <a:pPr marL="1022350" lvl="1" indent="-457200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If you can’t beat it, misrepresent it or distort it!</a:t>
            </a:r>
          </a:p>
          <a:p>
            <a:pPr marL="1022350" lvl="1" indent="-457200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This is one of Satan’s oldest tricks! </a:t>
            </a:r>
          </a:p>
          <a:p>
            <a:pPr marL="450850" indent="-450850"/>
            <a:r>
              <a:rPr lang="en-US" sz="2600" dirty="0">
                <a:solidFill>
                  <a:schemeClr val="accent2"/>
                </a:solidFill>
              </a:rPr>
              <a:t>3.  We must guard against this sinful handling of God’s word and protect the church from this influence!</a:t>
            </a:r>
          </a:p>
          <a:p>
            <a:pPr marL="450850" indent="-450850"/>
            <a:endParaRPr lang="en-US" sz="2600" dirty="0"/>
          </a:p>
          <a:p>
            <a:pPr marL="450850" indent="-450850"/>
            <a:r>
              <a:rPr lang="en-US" sz="2600" dirty="0">
                <a:solidFill>
                  <a:schemeClr val="accent2"/>
                </a:solidFill>
              </a:rPr>
              <a:t>4.  </a:t>
            </a:r>
            <a:r>
              <a:rPr lang="en-US" sz="2600" dirty="0">
                <a:solidFill>
                  <a:srgbClr val="C00000"/>
                </a:solidFill>
              </a:rPr>
              <a:t>2 Tim 3:16  </a:t>
            </a:r>
            <a:r>
              <a:rPr lang="en-US" sz="2600" dirty="0">
                <a:solidFill>
                  <a:schemeClr val="accent2"/>
                </a:solidFill>
              </a:rPr>
              <a:t>tells us the Bible is literally the “Breath of God”…let’s treat it as such!</a:t>
            </a:r>
          </a:p>
          <a:p>
            <a:pPr marL="450850" indent="-450850"/>
            <a:endParaRPr lang="en-US" sz="22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INTRODUCTION:</a:t>
            </a:r>
          </a:p>
          <a:p>
            <a:pPr marL="450850" indent="-450850"/>
            <a:endParaRPr lang="en-US" sz="1800" dirty="0"/>
          </a:p>
          <a:p>
            <a:pPr marL="450850" indent="-450850"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3.  </a:t>
            </a:r>
            <a:r>
              <a:rPr lang="en-US" sz="2800" u="sng" dirty="0">
                <a:solidFill>
                  <a:schemeClr val="accent6"/>
                </a:solidFill>
              </a:rPr>
              <a:t>The world</a:t>
            </a:r>
            <a:r>
              <a:rPr lang="en-US" sz="2800" dirty="0">
                <a:solidFill>
                  <a:schemeClr val="accent6"/>
                </a:solidFill>
              </a:rPr>
              <a:t> largely advocates ‘broader methods’ of Biblical Interpretation.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a.  Denominations have used these for years, and is the reason they are were they are.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b.  The horrifying  that some in the church hold this view!!!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229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INTRODUCTION:</a:t>
            </a:r>
          </a:p>
          <a:p>
            <a:pPr marL="450850" indent="-450850"/>
            <a:endParaRPr lang="en-US" sz="1800" dirty="0"/>
          </a:p>
          <a:p>
            <a:pPr marL="450850" indent="-450850"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3.  </a:t>
            </a:r>
            <a:r>
              <a:rPr lang="en-US" sz="2800" u="sng" dirty="0">
                <a:solidFill>
                  <a:schemeClr val="accent6"/>
                </a:solidFill>
              </a:rPr>
              <a:t>The world</a:t>
            </a:r>
            <a:r>
              <a:rPr lang="en-US" sz="2800" dirty="0">
                <a:solidFill>
                  <a:schemeClr val="accent6"/>
                </a:solidFill>
              </a:rPr>
              <a:t> largely advocates ‘broader methods’ of Biblical Interpretation.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a.  Denominations have used these for years, and is the reason they are were they are.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b.  The horrifying  that some in the church hold this view!!!</a:t>
            </a:r>
          </a:p>
          <a:p>
            <a:pPr marL="450850" indent="-450850">
              <a:spcAft>
                <a:spcPts val="1200"/>
              </a:spcAft>
            </a:pPr>
            <a:r>
              <a:rPr lang="en-US" sz="2800" dirty="0">
                <a:solidFill>
                  <a:srgbClr val="C00000"/>
                </a:solidFill>
              </a:rPr>
              <a:t>4.  Apply these methods…you can toss your Bible!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2296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/>
              <a:t>INTRODUCTION:</a:t>
            </a:r>
          </a:p>
          <a:p>
            <a:pPr marL="450850" indent="-450850"/>
            <a:endParaRPr lang="en-US" sz="1800" dirty="0"/>
          </a:p>
          <a:p>
            <a:pPr marL="450850" indent="-450850"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3.  </a:t>
            </a:r>
            <a:r>
              <a:rPr lang="en-US" sz="2800" u="sng" dirty="0">
                <a:solidFill>
                  <a:schemeClr val="accent6"/>
                </a:solidFill>
              </a:rPr>
              <a:t>The world</a:t>
            </a:r>
            <a:r>
              <a:rPr lang="en-US" sz="2800" dirty="0">
                <a:solidFill>
                  <a:schemeClr val="accent6"/>
                </a:solidFill>
              </a:rPr>
              <a:t> largely advocates ‘broader methods’ of Biblical Interpretation.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a.  Denominations have used these for years, and is the reason they are were they are.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b.  The horrifying  that some in the church hold this view!!!</a:t>
            </a:r>
          </a:p>
          <a:p>
            <a:pPr marL="450850" indent="-450850"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4.  Apply these methods…you can toss your Bible!</a:t>
            </a:r>
          </a:p>
          <a:p>
            <a:pPr marL="450850" indent="-450850">
              <a:spcAft>
                <a:spcPts val="1200"/>
              </a:spcAft>
            </a:pPr>
            <a:r>
              <a:rPr lang="en-US" sz="2800" dirty="0">
                <a:solidFill>
                  <a:schemeClr val="accent6"/>
                </a:solidFill>
              </a:rPr>
              <a:t>5.  Warning on these “New Hermeneutics” 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a.  Quick reminder of what the Bible tells us regarding itself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b.  What are these ‘new’ methods of interpretation?</a:t>
            </a:r>
          </a:p>
          <a:p>
            <a:pPr marL="908050" lvl="1" indent="-450850">
              <a:spcAft>
                <a:spcPts val="1200"/>
              </a:spcAft>
            </a:pPr>
            <a:r>
              <a:rPr lang="en-US" dirty="0"/>
              <a:t>c.  Answering these ‘new’ methods of interpretation!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Romans 1:16-17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For I am not ashamed of the gospel of Christ,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for it is the power of God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to salvation for everyone who believes, for the Jew first and also for the Greek. 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For in it the righteousness of God is revealed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from faith to faith; as it is written, “The just shall live by faith.”   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GOD’S STANDARD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I. </a:t>
            </a:r>
            <a:r>
              <a:rPr lang="en-US" sz="3200" b="1" u="sng" dirty="0"/>
              <a:t>Biblical Hermeneutics…</a:t>
            </a:r>
          </a:p>
          <a:p>
            <a:pPr>
              <a:spcAft>
                <a:spcPts val="0"/>
              </a:spcAft>
            </a:pPr>
            <a:endParaRPr lang="en-US" sz="1800" b="1" dirty="0"/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A.  The Bible tells us clearly how to Interpret itself!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Romans 1:16-17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For I am not ashamed of the gospel of Christ,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for it is the power of God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to salvation for everyone who believes, for the Jew first and also for the Greek. 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For in it the righteousness of God is revealed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from faith to faith; as it is written, “The just shall live by faith.”   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GOD’S STANDARD</a:t>
            </a:r>
          </a:p>
          <a:p>
            <a:pPr marL="909638" lvl="1" indent="-388938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2.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 Tim 3:16-17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All Scripture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is given by inspiration of God, and is profitable for doctrine, for reproof, for correction, for instruction in righteousness,  that the man of God may be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complete, thoroughly equipped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for every good work. 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ALL FROM GOD, ALL WE NEED!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Designs\Sandstone.pot</Template>
  <TotalTime>617</TotalTime>
  <Words>2551</Words>
  <Application>Microsoft Office PowerPoint</Application>
  <PresentationFormat>On-screen Show (4:3)</PresentationFormat>
  <Paragraphs>221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Times New Roman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Capps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Capps</dc:creator>
  <cp:lastModifiedBy>tchtcj@gmail.com</cp:lastModifiedBy>
  <cp:revision>31</cp:revision>
  <dcterms:created xsi:type="dcterms:W3CDTF">2003-02-15T17:42:02Z</dcterms:created>
  <dcterms:modified xsi:type="dcterms:W3CDTF">2016-12-06T00:12:40Z</dcterms:modified>
</cp:coreProperties>
</file>