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  <p:sldMasterId id="2147483739" r:id="rId3"/>
  </p:sldMasterIdLst>
  <p:notesMasterIdLst>
    <p:notesMasterId r:id="rId19"/>
  </p:notesMasterIdLst>
  <p:sldIdLst>
    <p:sldId id="289" r:id="rId4"/>
    <p:sldId id="305" r:id="rId5"/>
    <p:sldId id="324" r:id="rId6"/>
    <p:sldId id="292" r:id="rId7"/>
    <p:sldId id="325" r:id="rId8"/>
    <p:sldId id="299" r:id="rId9"/>
    <p:sldId id="326" r:id="rId10"/>
    <p:sldId id="327" r:id="rId11"/>
    <p:sldId id="328" r:id="rId12"/>
    <p:sldId id="329" r:id="rId13"/>
    <p:sldId id="330" r:id="rId14"/>
    <p:sldId id="295" r:id="rId15"/>
    <p:sldId id="331" r:id="rId16"/>
    <p:sldId id="332" r:id="rId17"/>
    <p:sldId id="32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CCFFFF"/>
    <a:srgbClr val="000066"/>
    <a:srgbClr val="660033"/>
    <a:srgbClr val="969696"/>
    <a:srgbClr val="B2B2B2"/>
    <a:srgbClr val="CCECFF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1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014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195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77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274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004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889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91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678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425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59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314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239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5478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5747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7476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57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339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132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591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4341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306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46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81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90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19400" y="1828800"/>
            <a:ext cx="6172200" cy="2209800"/>
          </a:xfrm>
        </p:spPr>
        <p:txBody>
          <a:bodyPr/>
          <a:lstStyle/>
          <a:p>
            <a:pPr algn="ctr"/>
            <a:r>
              <a:rPr lang="en-US" sz="5400" dirty="0">
                <a:solidFill>
                  <a:srgbClr val="FFFF00"/>
                </a:solidFill>
                <a:latin typeface="Calibri" pitchFamily="34" charset="0"/>
              </a:rPr>
              <a:t>Are You Willing?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971800" y="4267200"/>
            <a:ext cx="6019800" cy="762000"/>
          </a:xfrm>
        </p:spPr>
        <p:txBody>
          <a:bodyPr anchor="ctr" anchorCtr="0"/>
          <a:lstStyle/>
          <a:p>
            <a:pPr algn="ctr">
              <a:spcBef>
                <a:spcPts val="0"/>
              </a:spcBef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Samuel 7</a:t>
            </a:r>
          </a:p>
        </p:txBody>
      </p:sp>
    </p:spTree>
    <p:extLst>
      <p:ext uri="{BB962C8B-B14F-4D97-AF65-F5344CB8AC3E}">
        <p14:creationId xmlns:p14="http://schemas.microsoft.com/office/powerpoint/2010/main" val="410960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commends attitudes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Ph.2:12-13, God works, we work</a:t>
            </a:r>
          </a:p>
          <a:p>
            <a:pPr marL="509588" lvl="1" indent="-225425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God has our ‘will,’ He has our ‘work’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Ex.35:5…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force; free will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Chr.29:2, 6-9</a:t>
            </a:r>
          </a:p>
        </p:txBody>
      </p:sp>
    </p:spTree>
    <p:extLst>
      <p:ext uri="{BB962C8B-B14F-4D97-AF65-F5344CB8AC3E}">
        <p14:creationId xmlns:p14="http://schemas.microsoft.com/office/powerpoint/2010/main" val="115013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6096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Willing Attitude Accepts God’s Will</a:t>
            </a:r>
          </a:p>
        </p:txBody>
      </p:sp>
      <p:sp>
        <p:nvSpPr>
          <p:cNvPr id="3" name="Bevel 4"/>
          <p:cNvSpPr/>
          <p:nvPr/>
        </p:nvSpPr>
        <p:spPr>
          <a:xfrm>
            <a:off x="1113020" y="2362200"/>
            <a:ext cx="6921912" cy="13716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Unwilling Attitude Equals Defiance</a:t>
            </a:r>
          </a:p>
        </p:txBody>
      </p:sp>
      <p:sp>
        <p:nvSpPr>
          <p:cNvPr id="4" name="Bevel 4"/>
          <p:cNvSpPr/>
          <p:nvPr/>
        </p:nvSpPr>
        <p:spPr>
          <a:xfrm>
            <a:off x="1113020" y="1524000"/>
            <a:ext cx="6921912" cy="6096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Willing Attitude Equals Actual Work</a:t>
            </a:r>
          </a:p>
        </p:txBody>
      </p:sp>
    </p:spTree>
    <p:extLst>
      <p:ext uri="{BB962C8B-B14F-4D97-AF65-F5344CB8AC3E}">
        <p14:creationId xmlns:p14="http://schemas.microsoft.com/office/powerpoint/2010/main" val="1387603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0104"/>
            <a:ext cx="8229600" cy="715296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8:41-44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distinguish children of God and children of devil?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19800" y="4953000"/>
            <a:ext cx="2743200" cy="12192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Jn.8:44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200400" y="3810000"/>
            <a:ext cx="2743200" cy="12192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‘</a:t>
            </a:r>
            <a:r>
              <a:rPr kumimoji="0" lang="en-US" sz="3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want to do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’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1000" y="2667000"/>
            <a:ext cx="2743200" cy="12192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Jn.7:17</a:t>
            </a:r>
          </a:p>
        </p:txBody>
      </p:sp>
      <p:sp>
        <p:nvSpPr>
          <p:cNvPr id="7" name="Arrow: Left-Up 6"/>
          <p:cNvSpPr/>
          <p:nvPr/>
        </p:nvSpPr>
        <p:spPr bwMode="auto">
          <a:xfrm flipH="1">
            <a:off x="4236204" y="4572000"/>
            <a:ext cx="1600200" cy="1371600"/>
          </a:xfrm>
          <a:prstGeom prst="leftUpArrow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Arrow: Left-Up 7"/>
          <p:cNvSpPr/>
          <p:nvPr/>
        </p:nvSpPr>
        <p:spPr bwMode="auto">
          <a:xfrm flipV="1">
            <a:off x="3307596" y="2895600"/>
            <a:ext cx="1600200" cy="1371600"/>
          </a:xfrm>
          <a:prstGeom prst="leftUpArrow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9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0104"/>
            <a:ext cx="8229600" cy="715296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8:41-44</a:t>
            </a:r>
            <a:b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Ro.14:22-23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wrong to eat meat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is this sinful?</a:t>
            </a:r>
          </a:p>
          <a:p>
            <a:pPr lvl="1" indent="-338138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Heart of a sinner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06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8:41-44</a:t>
            </a:r>
            <a:b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Ro.14:22-23</a:t>
            </a:r>
            <a:b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Hb.10:…26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‘willfully’ (deliberately,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inten-tionally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of one’s own accord (‘on purpose’)</a:t>
            </a: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sin of momentary weakness</a:t>
            </a:r>
          </a:p>
          <a:p>
            <a:pPr lvl="1" indent="-398463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Reject Christ – no other Savior</a:t>
            </a:r>
          </a:p>
          <a:p>
            <a:pPr lvl="1" indent="-398463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 may no longer affect heart (6:4-6)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867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does this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465138" indent="-465138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1. </a:t>
            </a: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best you can in God’s will. 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Ep.6:6</a:t>
            </a:r>
          </a:p>
          <a:p>
            <a:pPr marL="465138" indent="-465138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2. </a:t>
            </a: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Maintain best attitude while doing as much as you can.   </a:t>
            </a:r>
            <a:r>
              <a:rPr lang="en-US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Pt.3:18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65138" indent="-465138">
              <a:buNone/>
            </a:pPr>
            <a:r>
              <a:rPr lang="en-US" dirty="0">
                <a:solidFill>
                  <a:schemeClr val="bg1"/>
                </a:solidFill>
              </a:rPr>
              <a:t>3. </a:t>
            </a:r>
            <a:r>
              <a:rPr 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 stinginess – it defeats the will. 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Sm.24:24; Jn.3:16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1423240" y="5029200"/>
            <a:ext cx="6297521" cy="1143000"/>
          </a:xfrm>
          <a:prstGeom prst="round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Though right it is to </a:t>
            </a:r>
            <a:r>
              <a:rPr lang="en-US" sz="3200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</a:t>
            </a:r>
            <a:r>
              <a:rPr lang="en-US" sz="3200" dirty="0">
                <a:solidFill>
                  <a:srgbClr val="800000"/>
                </a:solidFill>
              </a:rPr>
              <a:t> thanks,</a:t>
            </a:r>
            <a:br>
              <a:rPr lang="en-US" sz="3200" dirty="0">
                <a:solidFill>
                  <a:srgbClr val="800000"/>
                </a:solidFill>
              </a:rPr>
            </a:br>
            <a:r>
              <a:rPr lang="en-US" sz="3200" dirty="0">
                <a:solidFill>
                  <a:srgbClr val="800000"/>
                </a:solidFill>
              </a:rPr>
              <a:t>True gratitude will </a:t>
            </a:r>
            <a:r>
              <a:rPr lang="en-US" sz="3200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</a:t>
            </a:r>
            <a:r>
              <a:rPr lang="en-US" sz="3200" dirty="0">
                <a:solidFill>
                  <a:srgbClr val="800000"/>
                </a:solidFill>
              </a:rPr>
              <a:t> thanks</a:t>
            </a:r>
          </a:p>
        </p:txBody>
      </p:sp>
    </p:spTree>
    <p:extLst>
      <p:ext uri="{BB962C8B-B14F-4D97-AF65-F5344CB8AC3E}">
        <p14:creationId xmlns:p14="http://schemas.microsoft.com/office/powerpoint/2010/main" val="147252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would God live?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(Mt.8:20)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Samuel 7</a:t>
            </a:r>
          </a:p>
          <a:p>
            <a:pPr marL="855663" lvl="1" indent="-457200">
              <a:spcAft>
                <a:spcPts val="600"/>
              </a:spcAft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David: not right to live in better house than God does (tent)</a:t>
            </a:r>
          </a:p>
          <a:p>
            <a:pPr marL="855663" lvl="1" indent="-457200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K.8:15-18,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3200" i="1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thought (good motives, intentions)</a:t>
            </a:r>
          </a:p>
          <a:p>
            <a:pPr marL="855663" lvl="1" indent="-457200">
              <a:spcAft>
                <a:spcPts val="60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Pr.23:7</a:t>
            </a:r>
          </a:p>
          <a:p>
            <a:pPr marL="455613" indent="-457200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kinds of willing Christians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1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113504" y="685800"/>
            <a:ext cx="6921912" cy="13716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Willing Attitude Accepts God’s Will</a:t>
            </a:r>
          </a:p>
        </p:txBody>
      </p:sp>
    </p:spTree>
    <p:extLst>
      <p:ext uri="{BB962C8B-B14F-4D97-AF65-F5344CB8AC3E}">
        <p14:creationId xmlns:p14="http://schemas.microsoft.com/office/powerpoint/2010/main" val="185928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/>
              <a:t>David wants to build Temple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23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>
                <a:latin typeface="Calibri" pitchFamily="34" charset="0"/>
              </a:rPr>
              <a:t>God says no; Solomon will build . . 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600" dirty="0">
                <a:latin typeface="Calibri" pitchFamily="34" charset="0"/>
              </a:rPr>
              <a:t>David could have been . . . </a:t>
            </a:r>
          </a:p>
          <a:p>
            <a:pPr marL="398463" indent="-398463">
              <a:buAutoNum type="arabicPeriod"/>
            </a:pPr>
            <a:endParaRPr lang="en-US" sz="3600" b="1" dirty="0">
              <a:latin typeface="Calibri" pitchFamily="34" charset="0"/>
            </a:endParaRPr>
          </a:p>
          <a:p>
            <a:pPr marL="398463" indent="-398463">
              <a:buAutoNum type="arabicPeriod"/>
            </a:pPr>
            <a:endParaRPr lang="en-US" sz="3600" b="1" dirty="0">
              <a:latin typeface="Calibri" pitchFamily="34" charset="0"/>
            </a:endParaRPr>
          </a:p>
          <a:p>
            <a:pPr marL="0" indent="0">
              <a:buNone/>
            </a:pPr>
            <a:endParaRPr lang="en-US" sz="3600" b="1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941140" y="2362200"/>
            <a:ext cx="7239000" cy="57250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8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Resentful.  </a:t>
            </a:r>
            <a:r>
              <a:rPr lang="en-US" sz="3800" dirty="0">
                <a:latin typeface="Calibri" pitchFamily="34" charset="0"/>
              </a:rPr>
              <a:t>God admits need…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940414" y="3085098"/>
            <a:ext cx="7239000" cy="57250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8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Embarrassed.  </a:t>
            </a:r>
            <a:r>
              <a:rPr lang="en-US" sz="3800" dirty="0">
                <a:latin typeface="Calibri" pitchFamily="34" charset="0"/>
              </a:rPr>
              <a:t> Gn.4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939688" y="3807996"/>
            <a:ext cx="7239000" cy="57250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8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Vindictive.  </a:t>
            </a:r>
            <a:r>
              <a:rPr lang="en-US" sz="3800" dirty="0">
                <a:latin typeface="Calibri" pitchFamily="34" charset="0"/>
              </a:rPr>
              <a:t>“If I can’t build it…”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53952" y="4530894"/>
            <a:ext cx="7239000" cy="57250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8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Disobedient.  </a:t>
            </a:r>
            <a:r>
              <a:rPr lang="en-US" sz="3800" dirty="0">
                <a:latin typeface="Calibri" pitchFamily="34" charset="0"/>
              </a:rPr>
              <a:t>“I’ll do it anyway”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953226" y="5253792"/>
            <a:ext cx="7239000" cy="57250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8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Idle.   </a:t>
            </a:r>
            <a:r>
              <a:rPr lang="en-US" sz="3800" dirty="0">
                <a:latin typeface="Calibri" pitchFamily="34" charset="0"/>
              </a:rPr>
              <a:t>1 Chr.22:1-5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952500" y="5976690"/>
            <a:ext cx="7239000" cy="57250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8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Discouraging.   </a:t>
            </a:r>
            <a:r>
              <a:rPr lang="en-US" sz="3800" dirty="0">
                <a:latin typeface="Calibri" pitchFamily="34" charset="0"/>
              </a:rPr>
              <a:t>1 Chr.22:6-19</a:t>
            </a:r>
          </a:p>
        </p:txBody>
      </p:sp>
    </p:spTree>
    <p:extLst>
      <p:ext uri="{BB962C8B-B14F-4D97-AF65-F5344CB8AC3E}">
        <p14:creationId xmlns:p14="http://schemas.microsoft.com/office/powerpoint/2010/main" val="116055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6096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Willing Attitude Accepts God’s Will</a:t>
            </a:r>
          </a:p>
        </p:txBody>
      </p:sp>
      <p:sp>
        <p:nvSpPr>
          <p:cNvPr id="3" name="Bevel 4"/>
          <p:cNvSpPr/>
          <p:nvPr/>
        </p:nvSpPr>
        <p:spPr>
          <a:xfrm>
            <a:off x="1113020" y="1524000"/>
            <a:ext cx="6921912" cy="13716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Willing Attitude Equals Actual Work</a:t>
            </a:r>
          </a:p>
        </p:txBody>
      </p:sp>
    </p:spTree>
    <p:extLst>
      <p:ext uri="{BB962C8B-B14F-4D97-AF65-F5344CB8AC3E}">
        <p14:creationId xmlns:p14="http://schemas.microsoft.com/office/powerpoint/2010/main" val="198136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 was willing to build Temple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Solomon actually did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David was equal to Solomon because he wanted to…</a:t>
            </a:r>
          </a:p>
          <a:p>
            <a:pPr marL="0" indent="0" algn="ctr">
              <a:buNone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commends attitudes</a:t>
            </a:r>
          </a:p>
        </p:txBody>
      </p:sp>
    </p:spTree>
    <p:extLst>
      <p:ext uri="{BB962C8B-B14F-4D97-AF65-F5344CB8AC3E}">
        <p14:creationId xmlns:p14="http://schemas.microsoft.com/office/powerpoint/2010/main" val="337184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commends attitudes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Mk.12:41-44, poor widow</a:t>
            </a:r>
          </a:p>
          <a:p>
            <a:pPr marL="284163" lvl="1" indent="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 did not give to be seen</a:t>
            </a:r>
          </a:p>
          <a:p>
            <a:pPr marL="284163" lvl="1" indent="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 did not give to compete</a:t>
            </a:r>
          </a:p>
          <a:p>
            <a:pPr marL="284163" lvl="1" indent="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 did not give as an investment</a:t>
            </a:r>
          </a:p>
          <a:p>
            <a:pPr marL="284163" lvl="1" indent="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 did not give spare change</a:t>
            </a:r>
          </a:p>
          <a:p>
            <a:pPr marL="284163" lvl="1" indent="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 gave all; nothing left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078182" y="5410200"/>
            <a:ext cx="4987636" cy="10668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Means and motive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determine generosity</a:t>
            </a:r>
          </a:p>
        </p:txBody>
      </p:sp>
    </p:spTree>
    <p:extLst>
      <p:ext uri="{BB962C8B-B14F-4D97-AF65-F5344CB8AC3E}">
        <p14:creationId xmlns:p14="http://schemas.microsoft.com/office/powerpoint/2010/main" val="297828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commends attitudes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Co.8:1-5, extreme poverty</a:t>
            </a:r>
          </a:p>
          <a:p>
            <a:pPr marL="284163" lvl="1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 great affliction.  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1:8,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Paul</a:t>
            </a:r>
          </a:p>
          <a:p>
            <a:pPr marL="284163" lvl="1" indent="0" defTabSz="855663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 depth of poverty = overflow of   	generosity</a:t>
            </a:r>
          </a:p>
          <a:p>
            <a:pPr marL="284163" lvl="1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 gave more than they could afford</a:t>
            </a:r>
          </a:p>
          <a:p>
            <a:pPr marL="284163" lvl="1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 gave of own free will</a:t>
            </a:r>
          </a:p>
          <a:p>
            <a:pPr marL="284163" lvl="1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 beggars (not to get, but to give)</a:t>
            </a:r>
          </a:p>
          <a:p>
            <a:pPr marL="284163" lvl="1" indent="0"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 </a:t>
            </a:r>
            <a:r>
              <a:rPr lang="en-US" sz="3200" i="1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gift: gave ‘selves to Lord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30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commends attitudes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spcAft>
                <a:spcPts val="200"/>
              </a:spcAft>
              <a:buNone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Co.8:12, ‘I can’t give much’</a:t>
            </a:r>
          </a:p>
          <a:p>
            <a:pPr marL="509588" lvl="1" indent="-2254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what you can, not what you can’t</a:t>
            </a:r>
          </a:p>
          <a:p>
            <a:pPr marL="509588" lvl="1" indent="-225425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does not accept us on basis of amount, but attitude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25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8625</TotalTime>
  <Words>476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Calibri</vt:lpstr>
      <vt:lpstr>Times New Roman</vt:lpstr>
      <vt:lpstr>Verdana</vt:lpstr>
      <vt:lpstr>Wingdings</vt:lpstr>
      <vt:lpstr>Pixel</vt:lpstr>
      <vt:lpstr>1_Default Design</vt:lpstr>
      <vt:lpstr>2_Default Design</vt:lpstr>
      <vt:lpstr>Are You Willing?</vt:lpstr>
      <vt:lpstr>Where would God live? (Mt.8:20)</vt:lpstr>
      <vt:lpstr>PowerPoint Presentation</vt:lpstr>
      <vt:lpstr>David wants to build Temple </vt:lpstr>
      <vt:lpstr>PowerPoint Presentation</vt:lpstr>
      <vt:lpstr>David was willing to build Temple</vt:lpstr>
      <vt:lpstr>God commends attitudes (1/4)</vt:lpstr>
      <vt:lpstr>God commends attitudes (2/4)</vt:lpstr>
      <vt:lpstr>God commends attitudes (3/4)</vt:lpstr>
      <vt:lpstr>God commends attitudes (4/4)</vt:lpstr>
      <vt:lpstr>PowerPoint Presentation</vt:lpstr>
      <vt:lpstr>John 8:41-44</vt:lpstr>
      <vt:lpstr>John 8:41-44 Ro.14:22-23</vt:lpstr>
      <vt:lpstr>John 8:41-44 Ro.14:22-23 Hb.10:…26</vt:lpstr>
      <vt:lpstr>What does this mean to me?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tchtcj@gmail.com</cp:lastModifiedBy>
  <cp:revision>993</cp:revision>
  <dcterms:created xsi:type="dcterms:W3CDTF">2011-08-18T15:42:19Z</dcterms:created>
  <dcterms:modified xsi:type="dcterms:W3CDTF">2016-12-06T00:22:19Z</dcterms:modified>
</cp:coreProperties>
</file>