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39" r:id="rId2"/>
  </p:sldMasterIdLst>
  <p:notesMasterIdLst>
    <p:notesMasterId r:id="rId18"/>
  </p:notesMasterIdLst>
  <p:sldIdLst>
    <p:sldId id="289" r:id="rId3"/>
    <p:sldId id="350" r:id="rId4"/>
    <p:sldId id="345" r:id="rId5"/>
    <p:sldId id="362" r:id="rId6"/>
    <p:sldId id="360" r:id="rId7"/>
    <p:sldId id="361" r:id="rId8"/>
    <p:sldId id="363" r:id="rId9"/>
    <p:sldId id="365" r:id="rId10"/>
    <p:sldId id="364" r:id="rId11"/>
    <p:sldId id="346" r:id="rId12"/>
    <p:sldId id="366" r:id="rId13"/>
    <p:sldId id="347" r:id="rId14"/>
    <p:sldId id="367" r:id="rId15"/>
    <p:sldId id="368" r:id="rId16"/>
    <p:sldId id="36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a:srgbClr val="800000"/>
    <a:srgbClr val="FFFFCC"/>
    <a:srgbClr val="CCFFCC"/>
    <a:srgbClr val="CCFFFF"/>
    <a:srgbClr val="969696"/>
    <a:srgbClr val="CCECFF"/>
    <a:srgbClr val="FFFF66"/>
    <a:srgbClr val="FFFF99"/>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8" d="100"/>
          <a:sy n="78" d="100"/>
        </p:scale>
        <p:origin x="-19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xmlns=""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E9E70AF-BC8A-4A54-90C0-CD734811CCF5}" type="slidenum">
              <a:rPr lang="en-US"/>
              <a:pPr>
                <a:defRPr/>
              </a:pPr>
              <a:t>‹#›</a:t>
            </a:fld>
            <a:endParaRPr lang="en-US"/>
          </a:p>
        </p:txBody>
      </p:sp>
    </p:spTree>
    <p:extLst>
      <p:ext uri="{BB962C8B-B14F-4D97-AF65-F5344CB8AC3E}">
        <p14:creationId xmlns:p14="http://schemas.microsoft.com/office/powerpoint/2010/main" xmlns="" val="1018063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A36B5FF-4981-4C8D-B06E-5C6C22D61BE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58310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41EC3B0-AB1F-4899-80FB-4B7F21F364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82963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05D9B6A-1167-4F08-8951-C4D898C0690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59892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264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071837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17525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590873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970506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298649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38874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C5F126-461E-49E6-AE94-CDF3DF7BA1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2638890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1542836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4041822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2508204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E07763-14B1-4F96-BF8E-0A0C4F424A89}" type="datetimeFigureOut">
              <a:rPr lang="en-US" smtClean="0"/>
              <a:pPr/>
              <a:t>12/11/2016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090671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86FF35-9743-4AAD-BF8F-230A478A307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2551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39A0127-9779-4FC3-BAE8-00589BFA2CDB}"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1444468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9E71DFA2-68AD-4200-8B65-E8A5BBCA7B7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78286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84B8071-A805-4CEB-8321-AB17884FBE96}"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280936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C8BA3A4-54F8-401A-9C7E-BF1C461BF537}"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7885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F5F2837-7D79-4800-98FB-0027BC6051C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3670895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36C5CCD-90A3-46FE-A3AE-045134D40850}"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xmlns="" val="654970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9C55C633-53A6-4291-8E43-6125112571B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E07763-14B1-4F96-BF8E-0A0C4F424A89}" type="datetimeFigureOut">
              <a:rPr lang="en-US" smtClean="0"/>
              <a:pPr/>
              <a:t>12/11/2016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2AE3B-5496-46E8-A0D1-2E8814E66794}" type="slidenum">
              <a:rPr lang="en-US" smtClean="0"/>
              <a:pPr/>
              <a:t>‹#›</a:t>
            </a:fld>
            <a:endParaRPr lang="en-US"/>
          </a:p>
        </p:txBody>
      </p:sp>
    </p:spTree>
    <p:extLst>
      <p:ext uri="{BB962C8B-B14F-4D97-AF65-F5344CB8AC3E}">
        <p14:creationId xmlns:p14="http://schemas.microsoft.com/office/powerpoint/2010/main" xmlns="" val="3011572415"/>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819400" y="1828800"/>
            <a:ext cx="6172200" cy="2209800"/>
          </a:xfrm>
        </p:spPr>
        <p:txBody>
          <a:bodyPr/>
          <a:lstStyle/>
          <a:p>
            <a:pPr algn="ctr"/>
            <a:r>
              <a:rPr lang="en-US" sz="4400" dirty="0">
                <a:solidFill>
                  <a:schemeClr val="bg1"/>
                </a:solidFill>
              </a:rPr>
              <a:t>Zacchaeus: The Rich Short Ruler</a:t>
            </a:r>
          </a:p>
        </p:txBody>
      </p:sp>
      <p:sp>
        <p:nvSpPr>
          <p:cNvPr id="5" name="Subtitle 4"/>
          <p:cNvSpPr>
            <a:spLocks noGrp="1"/>
          </p:cNvSpPr>
          <p:nvPr>
            <p:ph type="subTitle" idx="1"/>
          </p:nvPr>
        </p:nvSpPr>
        <p:spPr/>
        <p:txBody>
          <a:bodyPr/>
          <a:lstStyle/>
          <a:p>
            <a:pPr algn="ctr"/>
            <a:r>
              <a:rPr lang="en-US" sz="3600" b="1" dirty="0"/>
              <a:t>Luke 19:1-10</a:t>
            </a:r>
          </a:p>
        </p:txBody>
      </p:sp>
    </p:spTree>
    <p:extLst>
      <p:ext uri="{BB962C8B-B14F-4D97-AF65-F5344CB8AC3E}">
        <p14:creationId xmlns:p14="http://schemas.microsoft.com/office/powerpoint/2010/main" xmlns="" val="41096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66">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latin typeface="Verdana" panose="020B0604030504040204" pitchFamily="34" charset="0"/>
                <a:ea typeface="Verdana" panose="020B0604030504040204" pitchFamily="34" charset="0"/>
                <a:cs typeface="Verdana" panose="020B0604030504040204" pitchFamily="34" charset="0"/>
              </a:rPr>
              <a:t>Murmured, 7 </a:t>
            </a:r>
            <a:r>
              <a:rPr lang="en-US" sz="3200" dirty="0">
                <a:latin typeface="Verdana" panose="020B0604030504040204" pitchFamily="34" charset="0"/>
                <a:ea typeface="Verdana" panose="020B0604030504040204" pitchFamily="34" charset="0"/>
                <a:cs typeface="Verdana" panose="020B0604030504040204" pitchFamily="34" charset="0"/>
              </a:rPr>
              <a:t>(cf. Lk.15)</a:t>
            </a:r>
            <a:endParaRPr lang="en-US" sz="5400"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066800"/>
            <a:ext cx="8229600" cy="5105400"/>
          </a:xfrm>
        </p:spPr>
        <p:txBody>
          <a:bodyPr>
            <a:normAutofit/>
          </a:bodyPr>
          <a:lstStyle/>
          <a:p>
            <a:pPr marL="457200" lvl="0" indent="-457200" eaLnBrk="0" fontAlgn="base" hangingPunct="0">
              <a:spcAft>
                <a:spcPct val="0"/>
              </a:spcAft>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Jesus disappointed people</a:t>
            </a:r>
          </a:p>
          <a:p>
            <a:pPr marL="457200" lvl="0" indent="-457200" eaLnBrk="0" fontAlgn="base" hangingPunct="0">
              <a:spcAft>
                <a:spcPct val="0"/>
              </a:spcAft>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‘Man . . . sinner’ – what other kind?</a:t>
            </a:r>
          </a:p>
          <a:p>
            <a:pPr marL="457200" lvl="0" indent="-457200" eaLnBrk="0" fontAlgn="base" hangingPunct="0">
              <a:spcAft>
                <a:spcPct val="0"/>
              </a:spcAft>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Sinners need Physician </a:t>
            </a:r>
          </a:p>
          <a:p>
            <a:pPr marL="457200" lvl="0" indent="-457200" eaLnBrk="0" fontAlgn="base" hangingPunct="0">
              <a:spcAft>
                <a:spcPct val="0"/>
              </a:spcAft>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Zacchaeus saw his need… (18:14)</a:t>
            </a:r>
          </a:p>
          <a:p>
            <a:pPr marL="914400" lvl="0" indent="-457200" eaLnBrk="0" fontAlgn="base" hangingPunct="0">
              <a:spcAft>
                <a:spcPts val="600"/>
              </a:spcAft>
              <a:buClr>
                <a:srgbClr val="00007D"/>
              </a:buClr>
              <a:buSzPct val="75000"/>
              <a:buFont typeface="Wingdings" pitchFamily="2" charset="2"/>
              <a:buAutoNum type="arabicPeriod"/>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bwMode="auto">
          <a:xfrm>
            <a:off x="609600" y="3657600"/>
            <a:ext cx="3871452" cy="2362200"/>
          </a:xfrm>
          <a:prstGeom prst="roundRect">
            <a:avLst/>
          </a:prstGeom>
          <a:solidFill>
            <a:srgbClr val="000000"/>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1" i="0" u="none" strike="noStrike" kern="0" cap="none" spc="0" normalizeH="0" baseline="0" noProof="0" dirty="0">
                <a:ln>
                  <a:noFill/>
                </a:ln>
                <a:solidFill>
                  <a:srgbClr val="FFFF00"/>
                </a:solidFill>
                <a:effectLst/>
                <a:uLnTx/>
                <a:uFillTx/>
                <a:latin typeface="Calibri" pitchFamily="34" charset="0"/>
              </a:rPr>
              <a:t>ALL are astonished at Jesus.</a:t>
            </a:r>
          </a:p>
          <a:p>
            <a:pPr marL="0" marR="0" lvl="0" indent="0" algn="ctr" defTabSz="914400" eaLnBrk="1" fontAlgn="auto" latinLnBrk="0" hangingPunct="1">
              <a:lnSpc>
                <a:spcPct val="100000"/>
              </a:lnSpc>
              <a:spcBef>
                <a:spcPts val="0"/>
              </a:spcBef>
              <a:spcAft>
                <a:spcPts val="0"/>
              </a:spcAft>
              <a:buClrTx/>
              <a:buSzTx/>
              <a:buFontTx/>
              <a:buNone/>
              <a:tabLst/>
              <a:defRPr/>
            </a:pPr>
            <a:r>
              <a:rPr lang="en-US" sz="3400" b="1" kern="0" dirty="0">
                <a:solidFill>
                  <a:schemeClr val="bg1"/>
                </a:solidFill>
                <a:latin typeface="Calibri" pitchFamily="34" charset="0"/>
              </a:rPr>
              <a:t>Lk.18:9-14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1" i="0" u="none" strike="noStrike" kern="0" cap="none" spc="0" normalizeH="0" baseline="0" noProof="0" dirty="0">
                <a:ln>
                  <a:noFill/>
                </a:ln>
                <a:solidFill>
                  <a:schemeClr val="bg1"/>
                </a:solidFill>
                <a:effectLst/>
                <a:uLnTx/>
                <a:uFillTx/>
                <a:latin typeface="Calibri" pitchFamily="34" charset="0"/>
              </a:rPr>
              <a:t>1 Co.1:26</a:t>
            </a:r>
          </a:p>
        </p:txBody>
      </p:sp>
      <p:sp>
        <p:nvSpPr>
          <p:cNvPr id="5" name="Rounded Rectangle 4"/>
          <p:cNvSpPr/>
          <p:nvPr/>
        </p:nvSpPr>
        <p:spPr bwMode="auto">
          <a:xfrm>
            <a:off x="4662948" y="3657600"/>
            <a:ext cx="3871452" cy="2362200"/>
          </a:xfrm>
          <a:prstGeom prst="roundRect">
            <a:avLst/>
          </a:prstGeom>
          <a:solidFill>
            <a:srgbClr val="000000"/>
          </a:solidFill>
          <a:ln w="9525"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400" b="1" i="0" u="none" strike="noStrike" kern="0" cap="none" spc="0" normalizeH="0" baseline="0" noProof="0" dirty="0">
                <a:ln>
                  <a:noFill/>
                </a:ln>
                <a:solidFill>
                  <a:srgbClr val="FFFF00"/>
                </a:solidFill>
                <a:effectLst/>
                <a:uLnTx/>
                <a:uFillTx/>
                <a:latin typeface="Calibri" pitchFamily="34" charset="0"/>
              </a:rPr>
              <a:t>Crowd expected Lord to proclaim</a:t>
            </a:r>
            <a:r>
              <a:rPr kumimoji="0" lang="en-US" sz="3400" b="1" i="0" u="none" strike="noStrike" kern="0" cap="none" spc="0" normalizeH="0" noProof="0" dirty="0">
                <a:ln>
                  <a:noFill/>
                </a:ln>
                <a:solidFill>
                  <a:srgbClr val="FFFF00"/>
                </a:solidFill>
                <a:effectLst/>
                <a:uLnTx/>
                <a:uFillTx/>
                <a:latin typeface="Calibri" pitchFamily="34" charset="0"/>
              </a:rPr>
              <a:t> kingdom at</a:t>
            </a:r>
            <a:br>
              <a:rPr kumimoji="0" lang="en-US" sz="3400" b="1" i="0" u="none" strike="noStrike" kern="0" cap="none" spc="0" normalizeH="0" noProof="0" dirty="0">
                <a:ln>
                  <a:noFill/>
                </a:ln>
                <a:solidFill>
                  <a:srgbClr val="FFFF00"/>
                </a:solidFill>
                <a:effectLst/>
                <a:uLnTx/>
                <a:uFillTx/>
                <a:latin typeface="Calibri" pitchFamily="34" charset="0"/>
              </a:rPr>
            </a:br>
            <a:r>
              <a:rPr kumimoji="0" lang="en-US" sz="3400" b="1" i="0" u="none" strike="noStrike" kern="0" cap="none" spc="0" normalizeH="0" noProof="0" dirty="0">
                <a:ln>
                  <a:noFill/>
                </a:ln>
                <a:solidFill>
                  <a:srgbClr val="FFFF00"/>
                </a:solidFill>
                <a:effectLst/>
                <a:uLnTx/>
                <a:uFillTx/>
                <a:latin typeface="Calibri" pitchFamily="34" charset="0"/>
              </a:rPr>
              <a:t>Jeru</a:t>
            </a:r>
            <a:r>
              <a:rPr lang="en-US" sz="3400" b="1" kern="0" dirty="0" err="1">
                <a:solidFill>
                  <a:srgbClr val="FFFF00"/>
                </a:solidFill>
                <a:latin typeface="Calibri" pitchFamily="34" charset="0"/>
              </a:rPr>
              <a:t>salem</a:t>
            </a:r>
            <a:r>
              <a:rPr lang="en-US" sz="3400" b="1" kern="0" dirty="0">
                <a:solidFill>
                  <a:srgbClr val="FFFF00"/>
                </a:solidFill>
                <a:latin typeface="Calibri" pitchFamily="34" charset="0"/>
              </a:rPr>
              <a:t>…</a:t>
            </a:r>
            <a:endParaRPr kumimoji="0" lang="en-US" sz="3400" b="1" i="0" u="none" strike="noStrike" kern="0" cap="none" spc="0" normalizeH="0" baseline="0" noProof="0" dirty="0">
              <a:ln>
                <a:noFill/>
              </a:ln>
              <a:solidFill>
                <a:srgbClr val="FFFF00"/>
              </a:solidFill>
              <a:effectLst/>
              <a:uLnTx/>
              <a:uFillTx/>
              <a:latin typeface="Calibri" pitchFamily="34" charset="0"/>
            </a:endParaRPr>
          </a:p>
        </p:txBody>
      </p:sp>
    </p:spTree>
    <p:extLst>
      <p:ext uri="{BB962C8B-B14F-4D97-AF65-F5344CB8AC3E}">
        <p14:creationId xmlns:p14="http://schemas.microsoft.com/office/powerpoint/2010/main" xmlns="" val="275310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 name="Rounded Rectangle 3"/>
          <p:cNvSpPr/>
          <p:nvPr/>
        </p:nvSpPr>
        <p:spPr bwMode="auto">
          <a:xfrm>
            <a:off x="900780" y="609600"/>
            <a:ext cx="7342909" cy="533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Zacchaeus – unlikely convert</a:t>
            </a:r>
          </a:p>
        </p:txBody>
      </p:sp>
      <p:sp>
        <p:nvSpPr>
          <p:cNvPr id="3" name="Rounded Rectangle 3"/>
          <p:cNvSpPr/>
          <p:nvPr/>
        </p:nvSpPr>
        <p:spPr bwMode="auto">
          <a:xfrm>
            <a:off x="914400" y="2133600"/>
            <a:ext cx="7342909" cy="1295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III. Jesus – Seeker, Savior </a:t>
            </a:r>
          </a:p>
        </p:txBody>
      </p:sp>
      <p:sp>
        <p:nvSpPr>
          <p:cNvPr id="5" name="Rounded Rectangle 3"/>
          <p:cNvSpPr/>
          <p:nvPr/>
        </p:nvSpPr>
        <p:spPr bwMode="auto">
          <a:xfrm>
            <a:off x="914400" y="1371600"/>
            <a:ext cx="7342909" cy="533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II. Critics and Spectators – holier than thou</a:t>
            </a:r>
          </a:p>
        </p:txBody>
      </p:sp>
    </p:spTree>
    <p:extLst>
      <p:ext uri="{BB962C8B-B14F-4D97-AF65-F5344CB8AC3E}">
        <p14:creationId xmlns:p14="http://schemas.microsoft.com/office/powerpoint/2010/main" xmlns="" val="2996545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2400" dirty="0">
                <a:latin typeface="Verdana" panose="020B0604030504040204" pitchFamily="34" charset="0"/>
                <a:ea typeface="Verdana" panose="020B0604030504040204" pitchFamily="34" charset="0"/>
                <a:cs typeface="Verdana" panose="020B0604030504040204" pitchFamily="34" charset="0"/>
              </a:rPr>
              <a:t>1. </a:t>
            </a: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a:t>
            </a:r>
            <a:r>
              <a:rPr lang="en-US" sz="3200" dirty="0">
                <a:latin typeface="Verdana" panose="020B0604030504040204" pitchFamily="34" charset="0"/>
                <a:ea typeface="Verdana" panose="020B0604030504040204" pitchFamily="34" charset="0"/>
                <a:cs typeface="Verdana" panose="020B0604030504040204" pitchFamily="34" charset="0"/>
              </a:rPr>
              <a:t>(5)</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219200"/>
            <a:ext cx="8229600" cy="5105400"/>
          </a:xfrm>
        </p:spPr>
        <p:txBody>
          <a:bodyPr>
            <a:normAutofit/>
          </a:bodyPr>
          <a:lstStyle/>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Jesus knows us: sins, needs, weak-nesses.   Jn.10:3</a:t>
            </a:r>
          </a:p>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Lk.18:…24-27</a:t>
            </a:r>
          </a:p>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‘Faith Movement’ (riches are sign of salvation)? ? </a:t>
            </a: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8043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2400" dirty="0">
                <a:latin typeface="Verdana" panose="020B0604030504040204" pitchFamily="34" charset="0"/>
                <a:ea typeface="Verdana" panose="020B0604030504040204" pitchFamily="34" charset="0"/>
                <a:cs typeface="Verdana" panose="020B0604030504040204" pitchFamily="34" charset="0"/>
              </a:rPr>
              <a:t>1. ‘Zacchaeus’</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Verdana" panose="020B0604030504040204" pitchFamily="34" charset="0"/>
              </a:rPr>
              <a:t>2. </a:t>
            </a: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‘At your house’ </a:t>
            </a:r>
            <a:r>
              <a:rPr lang="en-US" sz="3200" dirty="0">
                <a:latin typeface="Verdana" panose="020B0604030504040204" pitchFamily="34" charset="0"/>
                <a:ea typeface="Verdana" panose="020B0604030504040204" pitchFamily="34" charset="0"/>
                <a:cs typeface="Verdana" panose="020B0604030504040204" pitchFamily="34" charset="0"/>
              </a:rPr>
              <a:t>(5)</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371600"/>
            <a:ext cx="8229600" cy="5105400"/>
          </a:xfrm>
        </p:spPr>
        <p:txBody>
          <a:bodyPr>
            <a:normAutofit/>
          </a:bodyPr>
          <a:lstStyle/>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Relationship</a:t>
            </a:r>
          </a:p>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Is He welcome at </a:t>
            </a:r>
            <a:r>
              <a:rPr lang="en-US" u="sng" dirty="0">
                <a:latin typeface="Verdana" panose="020B0604030504040204" pitchFamily="34" charset="0"/>
                <a:ea typeface="Verdana" panose="020B0604030504040204" pitchFamily="34" charset="0"/>
                <a:cs typeface="Verdana" panose="020B0604030504040204" pitchFamily="34" charset="0"/>
              </a:rPr>
              <a:t>our</a:t>
            </a:r>
            <a:r>
              <a:rPr lang="en-US" dirty="0">
                <a:latin typeface="Verdana" panose="020B0604030504040204" pitchFamily="34" charset="0"/>
                <a:ea typeface="Verdana" panose="020B0604030504040204" pitchFamily="34" charset="0"/>
                <a:cs typeface="Verdana" panose="020B0604030504040204" pitchFamily="34" charset="0"/>
              </a:rPr>
              <a:t> house?</a:t>
            </a:r>
          </a:p>
          <a:p>
            <a:pPr marL="339725" lvl="0" indent="-339725" eaLnBrk="0" fontAlgn="base" hangingPunct="0">
              <a:spcAft>
                <a:spcPts val="600"/>
              </a:spcAft>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Jesus associated with a saved man, 9-10</a:t>
            </a: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3439521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2400" dirty="0">
                <a:latin typeface="Verdana" panose="020B0604030504040204" pitchFamily="34" charset="0"/>
                <a:ea typeface="Verdana" panose="020B0604030504040204" pitchFamily="34" charset="0"/>
                <a:cs typeface="Verdana" panose="020B0604030504040204" pitchFamily="34" charset="0"/>
              </a:rPr>
              <a:t>1. ‘Zacchaeus’</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Verdana" panose="020B0604030504040204" pitchFamily="34" charset="0"/>
              </a:rPr>
              <a:t>2. ‘At your house’</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Verdana" panose="020B0604030504040204" pitchFamily="34" charset="0"/>
              </a:rPr>
              <a:t>3. </a:t>
            </a: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Brings out the best in us </a:t>
            </a:r>
            <a:r>
              <a:rPr lang="en-US" sz="3200" dirty="0">
                <a:latin typeface="Verdana" panose="020B0604030504040204" pitchFamily="34" charset="0"/>
                <a:ea typeface="Verdana" panose="020B0604030504040204" pitchFamily="34" charset="0"/>
                <a:cs typeface="Verdana" panose="020B0604030504040204" pitchFamily="34" charset="0"/>
              </a:rPr>
              <a:t>(8)</a:t>
            </a:r>
            <a:endParaRPr lang="en-US" sz="36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371600"/>
            <a:ext cx="8229600" cy="5105400"/>
          </a:xfrm>
        </p:spPr>
        <p:txBody>
          <a:bodyPr>
            <a:normAutofit/>
          </a:bodyPr>
          <a:lstStyle/>
          <a:p>
            <a:pPr marL="339725" lvl="0" indent="-339725" eaLnBrk="0" fontAlgn="base" hangingPunct="0">
              <a:buClr>
                <a:srgbClr val="00007D"/>
              </a:buClr>
              <a:buSzPct val="75000"/>
              <a:buFont typeface="Wingdings" panose="05000000000000000000" pitchFamily="2" charset="2"/>
              <a:buChar char="§"/>
            </a:pPr>
            <a:r>
              <a:rPr lang="en-US" dirty="0">
                <a:latin typeface="Verdana" panose="020B0604030504040204" pitchFamily="34" charset="0"/>
                <a:ea typeface="Verdana" panose="020B0604030504040204" pitchFamily="34" charset="0"/>
                <a:cs typeface="Verdana" panose="020B0604030504040204" pitchFamily="34" charset="0"/>
              </a:rPr>
              <a:t>Sycophant</a:t>
            </a:r>
          </a:p>
          <a:p>
            <a:pPr marL="974725" lvl="1" indent="-517525"/>
            <a:r>
              <a:rPr lang="en-US" alt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Came to mean: </a:t>
            </a:r>
            <a:r>
              <a:rPr lang="en-US" altLang="en-US" sz="3200" i="1" dirty="0">
                <a:solidFill>
                  <a:srgbClr val="000066"/>
                </a:solidFill>
                <a:latin typeface="Verdana" panose="020B0604030504040204" pitchFamily="34" charset="0"/>
                <a:ea typeface="Verdana" panose="020B0604030504040204" pitchFamily="34" charset="0"/>
                <a:cs typeface="Verdana" panose="020B0604030504040204" pitchFamily="34" charset="0"/>
              </a:rPr>
              <a:t>accuse falsely, slander, cheat, blackmail, </a:t>
            </a:r>
            <a:r>
              <a:rPr lang="en-US" alt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and</a:t>
            </a:r>
            <a:r>
              <a:rPr lang="en-US" altLang="en-US" sz="3200" i="1" dirty="0">
                <a:solidFill>
                  <a:srgbClr val="000066"/>
                </a:solidFill>
                <a:latin typeface="Verdana" panose="020B0604030504040204" pitchFamily="34" charset="0"/>
                <a:ea typeface="Verdana" panose="020B0604030504040204" pitchFamily="34" charset="0"/>
                <a:cs typeface="Verdana" panose="020B0604030504040204" pitchFamily="34" charset="0"/>
              </a:rPr>
              <a:t> extort</a:t>
            </a:r>
            <a:endParaRPr lang="en-US" altLang="en-US" sz="3200"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p:cNvSpPr/>
          <p:nvPr/>
        </p:nvSpPr>
        <p:spPr>
          <a:xfrm>
            <a:off x="1676400" y="3657600"/>
            <a:ext cx="5818909" cy="1295400"/>
          </a:xfrm>
          <a:prstGeom prst="roundRect">
            <a:avLst/>
          </a:prstGeom>
          <a:blipFill>
            <a:blip r:embed="rId2" cstate="print"/>
            <a:tile tx="0" ty="0" sx="100000" sy="100000" flip="none" algn="tl"/>
          </a:blipFill>
          <a:ln w="3175">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chemeClr val="tx1"/>
                </a:solidFill>
              </a:rPr>
              <a:t>This sycophant recanted, repented, and retired</a:t>
            </a:r>
          </a:p>
        </p:txBody>
      </p:sp>
    </p:spTree>
    <p:extLst>
      <p:ext uri="{BB962C8B-B14F-4D97-AF65-F5344CB8AC3E}">
        <p14:creationId xmlns:p14="http://schemas.microsoft.com/office/powerpoint/2010/main" xmlns="" val="355926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pPr algn="ctr"/>
            <a:r>
              <a:rPr lang="en-US" sz="2400" dirty="0">
                <a:latin typeface="Verdana" panose="020B0604030504040204" pitchFamily="34" charset="0"/>
                <a:ea typeface="Verdana" panose="020B0604030504040204" pitchFamily="34" charset="0"/>
                <a:cs typeface="Verdana" panose="020B0604030504040204" pitchFamily="34" charset="0"/>
              </a:rPr>
              <a:t>1. ‘Zacchaeus’</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400" dirty="0">
                <a:latin typeface="Verdana" panose="020B0604030504040204" pitchFamily="34" charset="0"/>
                <a:ea typeface="Verdana" panose="020B0604030504040204" pitchFamily="34" charset="0"/>
                <a:cs typeface="Verdana" panose="020B0604030504040204" pitchFamily="34" charset="0"/>
              </a:rPr>
              <a:t>2. ‘At your house’</a:t>
            </a:r>
            <a:br>
              <a:rPr lang="en-US" sz="2400" dirty="0">
                <a:latin typeface="Verdana" panose="020B0604030504040204" pitchFamily="34" charset="0"/>
                <a:ea typeface="Verdana" panose="020B0604030504040204" pitchFamily="34" charset="0"/>
                <a:cs typeface="Verdana" panose="020B0604030504040204" pitchFamily="34" charset="0"/>
              </a:rPr>
            </a:br>
            <a:r>
              <a:rPr lang="en-US" sz="2200" dirty="0">
                <a:latin typeface="Verdana" panose="020B0604030504040204" pitchFamily="34" charset="0"/>
                <a:ea typeface="Verdana" panose="020B0604030504040204" pitchFamily="34" charset="0"/>
                <a:cs typeface="Verdana" panose="020B0604030504040204" pitchFamily="34" charset="0"/>
              </a:rPr>
              <a:t>3.</a:t>
            </a:r>
            <a:r>
              <a:rPr lang="en-US" sz="2700" dirty="0">
                <a:latin typeface="Verdana" panose="020B0604030504040204" pitchFamily="34" charset="0"/>
                <a:ea typeface="Verdana" panose="020B0604030504040204" pitchFamily="34" charset="0"/>
                <a:cs typeface="Verdana" panose="020B0604030504040204" pitchFamily="34" charset="0"/>
              </a:rPr>
              <a:t> Brings out the best in us</a:t>
            </a:r>
            <a:br>
              <a:rPr lang="en-US" sz="2700" dirty="0">
                <a:latin typeface="Verdana" panose="020B0604030504040204" pitchFamily="34" charset="0"/>
                <a:ea typeface="Verdana" panose="020B0604030504040204" pitchFamily="34" charset="0"/>
                <a:cs typeface="Verdana" panose="020B0604030504040204" pitchFamily="34" charset="0"/>
              </a:rPr>
            </a:br>
            <a:r>
              <a:rPr lang="en-US" sz="2700" dirty="0">
                <a:latin typeface="Verdana" panose="020B0604030504040204" pitchFamily="34" charset="0"/>
                <a:ea typeface="Verdana" panose="020B0604030504040204" pitchFamily="34" charset="0"/>
                <a:cs typeface="Verdana" panose="020B0604030504040204" pitchFamily="34" charset="0"/>
              </a:rPr>
              <a:t>4. </a:t>
            </a:r>
            <a:r>
              <a:rPr lang="en-US" sz="4000" dirty="0">
                <a:solidFill>
                  <a:srgbClr val="000066"/>
                </a:solidFill>
                <a:latin typeface="Verdana" panose="020B0604030504040204" pitchFamily="34" charset="0"/>
                <a:ea typeface="Verdana" panose="020B0604030504040204" pitchFamily="34" charset="0"/>
                <a:cs typeface="Verdana" panose="020B0604030504040204" pitchFamily="34" charset="0"/>
              </a:rPr>
              <a:t>He came to save </a:t>
            </a:r>
            <a:r>
              <a:rPr lang="en-US" sz="3600" dirty="0">
                <a:latin typeface="Verdana" panose="020B0604030504040204" pitchFamily="34" charset="0"/>
                <a:ea typeface="Verdana" panose="020B0604030504040204" pitchFamily="34" charset="0"/>
                <a:cs typeface="Verdana" panose="020B0604030504040204" pitchFamily="34" charset="0"/>
              </a:rPr>
              <a:t>(10)</a:t>
            </a:r>
          </a:p>
        </p:txBody>
      </p:sp>
      <p:sp>
        <p:nvSpPr>
          <p:cNvPr id="3" name="Content Placeholder 2"/>
          <p:cNvSpPr>
            <a:spLocks noGrp="1"/>
          </p:cNvSpPr>
          <p:nvPr>
            <p:ph idx="1"/>
          </p:nvPr>
        </p:nvSpPr>
        <p:spPr>
          <a:xfrm>
            <a:off x="457200" y="1676400"/>
            <a:ext cx="8229600" cy="4800600"/>
          </a:xfrm>
        </p:spPr>
        <p:txBody>
          <a:bodyPr>
            <a:normAutofit/>
          </a:bodyPr>
          <a:lstStyle/>
          <a:p>
            <a:pPr marL="339725" lvl="0" indent="-339725" eaLnBrk="0" fontAlgn="base" hangingPunct="0">
              <a:buClr>
                <a:srgbClr val="00007D"/>
              </a:buClr>
              <a:buSzPct val="75000"/>
              <a:buFont typeface="Wingdings" panose="05000000000000000000" pitchFamily="2" charset="2"/>
              <a:buChar char="§"/>
            </a:pPr>
            <a:r>
              <a:rPr lang="en-US" sz="3400" dirty="0">
                <a:latin typeface="Arial" panose="020B0604020202020204" pitchFamily="34" charset="0"/>
                <a:ea typeface="Verdana" panose="020B0604030504040204" pitchFamily="34" charset="0"/>
                <a:cs typeface="Arial" panose="020B0604020202020204" pitchFamily="34" charset="0"/>
              </a:rPr>
              <a:t>Explains ‘must’ (v.5)</a:t>
            </a:r>
          </a:p>
          <a:p>
            <a:pPr marL="974725" lvl="1" indent="-517525"/>
            <a:endParaRPr lang="en-US" altLang="en-US" sz="3200" i="1"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974725" lvl="1" indent="-517525"/>
            <a:endParaRPr lang="en-US" altLang="en-US" sz="3200" i="1" dirty="0">
              <a:solidFill>
                <a:srgbClr val="000066"/>
              </a:solidFill>
              <a:latin typeface="Verdana" panose="020B0604030504040204" pitchFamily="34" charset="0"/>
              <a:ea typeface="Verdana" panose="020B0604030504040204" pitchFamily="34" charset="0"/>
              <a:cs typeface="Verdana" panose="020B0604030504040204" pitchFamily="34" charset="0"/>
            </a:endParaRPr>
          </a:p>
          <a:p>
            <a:pPr marL="344488" indent="-287338"/>
            <a:r>
              <a:rPr lang="en-US" alt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Treed him, took him home, turned him</a:t>
            </a:r>
          </a:p>
          <a:p>
            <a:pPr marL="344488" indent="-287338"/>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Had forfeited privileges as son of Ab.</a:t>
            </a:r>
          </a:p>
          <a:p>
            <a:pPr marL="344488" indent="-287338"/>
            <a:r>
              <a:rPr lang="en-US" sz="3400" dirty="0">
                <a:solidFill>
                  <a:srgbClr val="000066"/>
                </a:solidFill>
                <a:latin typeface="Arial" panose="020B0604020202020204" pitchFamily="34" charset="0"/>
                <a:ea typeface="Verdana" panose="020B0604030504040204" pitchFamily="34" charset="0"/>
                <a:cs typeface="Arial" panose="020B0604020202020204" pitchFamily="34" charset="0"/>
              </a:rPr>
              <a:t>Some keep </a:t>
            </a:r>
            <a:r>
              <a:rPr lang="en-US" sz="3400">
                <a:solidFill>
                  <a:srgbClr val="000066"/>
                </a:solidFill>
                <a:latin typeface="Arial" panose="020B0604020202020204" pitchFamily="34" charset="0"/>
                <a:ea typeface="Verdana" panose="020B0604030504040204" pitchFamily="34" charset="0"/>
                <a:cs typeface="Arial" panose="020B0604020202020204" pitchFamily="34" charset="0"/>
              </a:rPr>
              <a:t>Jesus waiting.  </a:t>
            </a:r>
            <a:r>
              <a:rPr lang="en-US" sz="3400">
                <a:latin typeface="Arial" panose="020B0604020202020204" pitchFamily="34" charset="0"/>
                <a:ea typeface="Verdana" panose="020B0604030504040204" pitchFamily="34" charset="0"/>
                <a:cs typeface="Arial" panose="020B0604020202020204" pitchFamily="34" charset="0"/>
              </a:rPr>
              <a:t>Rv</a:t>
            </a:r>
            <a:r>
              <a:rPr lang="en-US" sz="3400" dirty="0">
                <a:latin typeface="Arial" panose="020B0604020202020204" pitchFamily="34" charset="0"/>
                <a:ea typeface="Verdana" panose="020B0604030504040204" pitchFamily="34" charset="0"/>
                <a:cs typeface="Arial" panose="020B0604020202020204" pitchFamily="34" charset="0"/>
              </a:rPr>
              <a:t>.3:20</a:t>
            </a: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AutoShape 4"/>
          <p:cNvSpPr>
            <a:spLocks noChangeArrowheads="1"/>
          </p:cNvSpPr>
          <p:nvPr/>
        </p:nvSpPr>
        <p:spPr bwMode="auto">
          <a:xfrm>
            <a:off x="838200" y="2438400"/>
            <a:ext cx="3657600" cy="914400"/>
          </a:xfrm>
          <a:prstGeom prst="rightArrow">
            <a:avLst>
              <a:gd name="adj1" fmla="val 50000"/>
              <a:gd name="adj2" fmla="val 100000"/>
            </a:avLst>
          </a:prstGeom>
          <a:solidFill>
            <a:srgbClr val="000000"/>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FFFFFF"/>
                </a:solidFill>
                <a:effectLst/>
                <a:uLnTx/>
                <a:uFillTx/>
                <a:latin typeface="Arial" panose="020B0604020202020204" pitchFamily="34" charset="0"/>
              </a:rPr>
              <a:t>Zac.: </a:t>
            </a:r>
            <a:r>
              <a:rPr kumimoji="0" lang="en-US" altLang="en-US" sz="2800" b="1" i="0" u="none" strike="noStrike" kern="0" cap="none" spc="0" normalizeH="0" baseline="0" noProof="0" dirty="0">
                <a:ln>
                  <a:noFill/>
                </a:ln>
                <a:solidFill>
                  <a:srgbClr val="FFFF00"/>
                </a:solidFill>
                <a:effectLst/>
                <a:uLnTx/>
                <a:uFillTx/>
                <a:latin typeface="Arial" panose="020B0604020202020204" pitchFamily="34" charset="0"/>
              </a:rPr>
              <a:t>see</a:t>
            </a:r>
            <a:r>
              <a:rPr kumimoji="0" lang="en-US" altLang="en-US" sz="2800" b="1" i="0" u="none" strike="noStrike" kern="0" cap="none" spc="0" normalizeH="0" baseline="0" noProof="0" dirty="0">
                <a:ln>
                  <a:noFill/>
                </a:ln>
                <a:solidFill>
                  <a:srgbClr val="FFFFFF"/>
                </a:solidFill>
                <a:effectLst/>
                <a:uLnTx/>
                <a:uFillTx/>
                <a:latin typeface="Arial" panose="020B0604020202020204" pitchFamily="34" charset="0"/>
              </a:rPr>
              <a:t> Jesus</a:t>
            </a:r>
          </a:p>
        </p:txBody>
      </p:sp>
      <p:sp>
        <p:nvSpPr>
          <p:cNvPr id="5" name="AutoShape 5"/>
          <p:cNvSpPr>
            <a:spLocks noChangeArrowheads="1"/>
          </p:cNvSpPr>
          <p:nvPr/>
        </p:nvSpPr>
        <p:spPr bwMode="auto">
          <a:xfrm flipH="1">
            <a:off x="4648200" y="2438400"/>
            <a:ext cx="3657600" cy="914400"/>
          </a:xfrm>
          <a:prstGeom prst="rightArrow">
            <a:avLst>
              <a:gd name="adj1" fmla="val 50000"/>
              <a:gd name="adj2" fmla="val 100000"/>
            </a:avLst>
          </a:prstGeom>
          <a:solidFill>
            <a:srgbClr val="000000"/>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2800" b="1" i="0" u="none" strike="noStrike" kern="0" cap="none" spc="0" normalizeH="0" baseline="0" noProof="0" dirty="0">
                <a:ln>
                  <a:noFill/>
                </a:ln>
                <a:solidFill>
                  <a:srgbClr val="FFFFFF"/>
                </a:solidFill>
                <a:effectLst/>
                <a:uLnTx/>
                <a:uFillTx/>
                <a:latin typeface="Arial" panose="020B0604020202020204" pitchFamily="34" charset="0"/>
              </a:rPr>
              <a:t>Jesus: </a:t>
            </a:r>
            <a:r>
              <a:rPr kumimoji="0" lang="en-US" altLang="en-US" sz="2800" b="1" i="0" u="none" strike="noStrike" kern="0" cap="none" spc="0" normalizeH="0" baseline="0" noProof="0" dirty="0">
                <a:ln>
                  <a:noFill/>
                </a:ln>
                <a:solidFill>
                  <a:srgbClr val="FFFF00"/>
                </a:solidFill>
                <a:effectLst/>
                <a:uLnTx/>
                <a:uFillTx/>
                <a:latin typeface="Arial" panose="020B0604020202020204" pitchFamily="34" charset="0"/>
              </a:rPr>
              <a:t>save</a:t>
            </a:r>
            <a:r>
              <a:rPr kumimoji="0" lang="en-US" altLang="en-US" sz="2800" b="1" i="0" u="none" strike="noStrike" kern="0" cap="none" spc="0" normalizeH="0" baseline="0" noProof="0" dirty="0">
                <a:ln>
                  <a:noFill/>
                </a:ln>
                <a:solidFill>
                  <a:srgbClr val="FFFFFF"/>
                </a:solidFill>
                <a:effectLst/>
                <a:uLnTx/>
                <a:uFillTx/>
                <a:latin typeface="Arial" panose="020B0604020202020204" pitchFamily="34" charset="0"/>
              </a:rPr>
              <a:t> Zac.</a:t>
            </a:r>
          </a:p>
        </p:txBody>
      </p:sp>
    </p:spTree>
    <p:extLst>
      <p:ext uri="{BB962C8B-B14F-4D97-AF65-F5344CB8AC3E}">
        <p14:creationId xmlns:p14="http://schemas.microsoft.com/office/powerpoint/2010/main" xmlns="" val="41201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500"/>
                            </p:stCondLst>
                            <p:childTnLst>
                              <p:par>
                                <p:cTn id="13" presetID="22" presetClass="entr" presetSubtype="2"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righ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 name="Rounded Rectangle 3"/>
          <p:cNvSpPr/>
          <p:nvPr/>
        </p:nvSpPr>
        <p:spPr bwMode="auto">
          <a:xfrm>
            <a:off x="886032" y="609600"/>
            <a:ext cx="7342909" cy="1295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 Zacchaeus –</a:t>
            </a:r>
            <a:b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unlikely convert</a:t>
            </a:r>
          </a:p>
        </p:txBody>
      </p:sp>
    </p:spTree>
    <p:extLst>
      <p:ext uri="{BB962C8B-B14F-4D97-AF65-F5344CB8AC3E}">
        <p14:creationId xmlns:p14="http://schemas.microsoft.com/office/powerpoint/2010/main" xmlns="" val="1770277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 . .</a:t>
            </a:r>
          </a:p>
        </p:txBody>
      </p:sp>
      <p:sp>
        <p:nvSpPr>
          <p:cNvPr id="3" name="Content Placeholder 2"/>
          <p:cNvSpPr>
            <a:spLocks noGrp="1"/>
          </p:cNvSpPr>
          <p:nvPr>
            <p:ph idx="1"/>
          </p:nvPr>
        </p:nvSpPr>
        <p:spPr>
          <a:xfrm>
            <a:off x="304800" y="1066800"/>
            <a:ext cx="8534400" cy="5334000"/>
          </a:xfrm>
        </p:spPr>
        <p:txBody>
          <a:bodyPr>
            <a:normAutofit/>
          </a:bodyPr>
          <a:lstStyle/>
          <a:p>
            <a:pPr marL="515938" lvl="0" indent="-515938" eaLnBrk="0" fontAlgn="base" hangingPunct="0">
              <a:spcAft>
                <a:spcPts val="600"/>
              </a:spcAft>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Rascal: chief tax collector, 2.</a:t>
            </a: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Rounded Corners 3"/>
          <p:cNvSpPr/>
          <p:nvPr/>
        </p:nvSpPr>
        <p:spPr>
          <a:xfrm>
            <a:off x="1282439" y="1981200"/>
            <a:ext cx="6580909" cy="990600"/>
          </a:xfrm>
          <a:prstGeom prst="roundRect">
            <a:avLst/>
          </a:prstGeom>
          <a:solidFill>
            <a:srgbClr val="FFFFCC"/>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66"/>
                </a:solidFill>
                <a:latin typeface="Verdana" panose="020B0604030504040204" pitchFamily="34" charset="0"/>
                <a:ea typeface="Verdana" panose="020B0604030504040204" pitchFamily="34" charset="0"/>
                <a:cs typeface="Verdana" panose="020B0604030504040204" pitchFamily="34" charset="0"/>
              </a:rPr>
              <a:t>Do not lose hope for anyone</a:t>
            </a:r>
          </a:p>
        </p:txBody>
      </p:sp>
    </p:spTree>
    <p:extLst>
      <p:ext uri="{BB962C8B-B14F-4D97-AF65-F5344CB8AC3E}">
        <p14:creationId xmlns:p14="http://schemas.microsoft.com/office/powerpoint/2010/main" xmlns="" val="1754430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 . .</a:t>
            </a:r>
          </a:p>
        </p:txBody>
      </p:sp>
      <p:sp>
        <p:nvSpPr>
          <p:cNvPr id="3" name="Content Placeholder 2"/>
          <p:cNvSpPr>
            <a:spLocks noGrp="1"/>
          </p:cNvSpPr>
          <p:nvPr>
            <p:ph idx="1"/>
          </p:nvPr>
        </p:nvSpPr>
        <p:spPr>
          <a:xfrm>
            <a:off x="304800" y="1066800"/>
            <a:ext cx="8534400" cy="5334000"/>
          </a:xfrm>
        </p:spPr>
        <p:txBody>
          <a:bodyPr>
            <a:normAutofit/>
          </a:bodyPr>
          <a:lstStyle/>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Rascal: chief tax collector, 2.</a:t>
            </a:r>
          </a:p>
          <a:p>
            <a:pPr marL="515938" lvl="0" indent="-515938" eaLnBrk="0" fontAlgn="base" hangingPunct="0">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Rich, 2.  </a:t>
            </a:r>
          </a:p>
          <a:p>
            <a:pPr lvl="1" eaLnBrk="0" fontAlgn="base" hangingPunct="0">
              <a:spcAft>
                <a:spcPts val="400"/>
              </a:spcAft>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Jericho: a little paradise</a:t>
            </a:r>
          </a:p>
          <a:p>
            <a:pPr lvl="1" eaLnBrk="0" fontAlgn="base" hangingPunct="0">
              <a:spcAft>
                <a:spcPts val="400"/>
              </a:spcAft>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Mark Antony’s gift to Cleopatra</a:t>
            </a:r>
          </a:p>
          <a:p>
            <a:pPr lvl="2" eaLnBrk="0" fontAlgn="base" hangingPunct="0">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Rich, powerful man climbs tree</a:t>
            </a:r>
          </a:p>
          <a:p>
            <a:pPr lvl="2" eaLnBrk="0" fontAlgn="base" hangingPunct="0">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Rich, but dissatisfied</a:t>
            </a:r>
          </a:p>
          <a:p>
            <a:pPr lvl="3" eaLnBrk="0" fontAlgn="base" hangingPunct="0">
              <a:buClr>
                <a:srgbClr val="00007D"/>
              </a:buClr>
              <a:buSzPct val="75000"/>
            </a:pPr>
            <a:r>
              <a:rPr lang="en-US" sz="3200" kern="0" dirty="0">
                <a:solidFill>
                  <a:srgbClr val="000000"/>
                </a:solidFill>
                <a:latin typeface="Verdana" panose="020B0604030504040204" pitchFamily="34" charset="0"/>
                <a:ea typeface="Verdana" panose="020B0604030504040204" pitchFamily="34" charset="0"/>
                <a:cs typeface="Verdana" panose="020B0604030504040204" pitchFamily="34" charset="0"/>
              </a:rPr>
              <a:t>Lk.3:12-13</a:t>
            </a:r>
          </a:p>
          <a:p>
            <a:pPr marL="0" indent="0">
              <a:spcBef>
                <a:spcPts val="0"/>
              </a:spcBef>
              <a:spcAft>
                <a:spcPts val="15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1752598" y="5257800"/>
            <a:ext cx="5668298" cy="1143000"/>
          </a:xfrm>
          <a:prstGeom prst="rect">
            <a:avLst/>
          </a:prstGeom>
          <a:solidFill>
            <a:srgbClr val="000066"/>
          </a:solidFill>
          <a:ln>
            <a:solidFill>
              <a:srgbClr val="000066"/>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Riches add luxury, but</a:t>
            </a:r>
            <a:br>
              <a:rPr lang="en-US" sz="3600" dirty="0"/>
            </a:br>
            <a:r>
              <a:rPr lang="en-US" sz="3600" dirty="0"/>
              <a:t>subtract peace of mind </a:t>
            </a:r>
          </a:p>
        </p:txBody>
      </p:sp>
    </p:spTree>
    <p:extLst>
      <p:ext uri="{BB962C8B-B14F-4D97-AF65-F5344CB8AC3E}">
        <p14:creationId xmlns:p14="http://schemas.microsoft.com/office/powerpoint/2010/main" xmlns="" val="236676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 . .</a:t>
            </a:r>
          </a:p>
        </p:txBody>
      </p:sp>
      <p:sp>
        <p:nvSpPr>
          <p:cNvPr id="3" name="Content Placeholder 2"/>
          <p:cNvSpPr>
            <a:spLocks noGrp="1"/>
          </p:cNvSpPr>
          <p:nvPr>
            <p:ph idx="1"/>
          </p:nvPr>
        </p:nvSpPr>
        <p:spPr>
          <a:xfrm>
            <a:off x="304800" y="1066800"/>
            <a:ext cx="8534400" cy="5334000"/>
          </a:xfrm>
        </p:spPr>
        <p:txBody>
          <a:bodyPr>
            <a:normAutofit/>
          </a:bodyPr>
          <a:lstStyle/>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Rascal: chief tax collector, 2.</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Rich, 2. </a:t>
            </a:r>
          </a:p>
          <a:p>
            <a:pPr marL="515938" lvl="0" indent="-515938" eaLnBrk="0" fontAlgn="base" hangingPunct="0">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Repented, 8.</a:t>
            </a:r>
          </a:p>
          <a:p>
            <a:pPr lvl="1" eaLnBrk="0" fontAlgn="base" hangingPunct="0">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Had set his heart on riches; now gives half away</a:t>
            </a:r>
          </a:p>
          <a:p>
            <a:pPr lvl="1" eaLnBrk="0" fontAlgn="base" hangingPunct="0">
              <a:spcAft>
                <a:spcPts val="600"/>
              </a:spcAft>
              <a:buClr>
                <a:srgbClr val="00007D"/>
              </a:buClr>
              <a:buSzPct val="75000"/>
            </a:pPr>
            <a:r>
              <a:rPr lang="en-US" sz="3200" kern="0" dirty="0">
                <a:solidFill>
                  <a:srgbClr val="000000"/>
                </a:solidFill>
                <a:latin typeface="Verdana" panose="020B0604030504040204" pitchFamily="34" charset="0"/>
                <a:ea typeface="Verdana" panose="020B0604030504040204" pitchFamily="34" charset="0"/>
                <a:cs typeface="Verdana" panose="020B0604030504040204" pitchFamily="34" charset="0"/>
              </a:rPr>
              <a:t>Lv.6:1-5 (Ex.22:1-5; 2 Sm.12:6)</a:t>
            </a:r>
          </a:p>
          <a:p>
            <a:pPr lvl="1" eaLnBrk="0" fontAlgn="base" hangingPunct="0">
              <a:spcAft>
                <a:spcPts val="600"/>
              </a:spcAft>
              <a:buClr>
                <a:srgbClr val="00007D"/>
              </a:buClr>
              <a:buSzPct val="75000"/>
            </a:pPr>
            <a:endPar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15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908255" y="4527756"/>
            <a:ext cx="7349612" cy="990600"/>
          </a:xfrm>
          <a:prstGeom prst="rect">
            <a:avLst/>
          </a:prstGeom>
          <a:solidFill>
            <a:schemeClr val="tx1"/>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solidFill>
                  <a:srgbClr val="FFFF00"/>
                </a:solidFill>
              </a:rPr>
              <a:t>Zacchaeus paid maximum: 400%</a:t>
            </a:r>
          </a:p>
        </p:txBody>
      </p:sp>
    </p:spTree>
    <p:extLst>
      <p:ext uri="{BB962C8B-B14F-4D97-AF65-F5344CB8AC3E}">
        <p14:creationId xmlns:p14="http://schemas.microsoft.com/office/powerpoint/2010/main" xmlns="" val="283225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 . .</a:t>
            </a:r>
          </a:p>
        </p:txBody>
      </p:sp>
      <p:sp>
        <p:nvSpPr>
          <p:cNvPr id="3" name="Content Placeholder 2"/>
          <p:cNvSpPr>
            <a:spLocks noGrp="1"/>
          </p:cNvSpPr>
          <p:nvPr>
            <p:ph idx="1"/>
          </p:nvPr>
        </p:nvSpPr>
        <p:spPr>
          <a:xfrm>
            <a:off x="304800" y="1066800"/>
            <a:ext cx="8534400" cy="5410200"/>
          </a:xfrm>
        </p:spPr>
        <p:txBody>
          <a:bodyPr>
            <a:normAutofit/>
          </a:bodyPr>
          <a:lstStyle/>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Rascal: chief tax collector, 2.</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Rich, 2. </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Repented, 8.</a:t>
            </a:r>
          </a:p>
          <a:p>
            <a:pPr marL="515938" lvl="0" indent="-515938" eaLnBrk="0" fontAlgn="base" hangingPunct="0">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Restored, 8.</a:t>
            </a:r>
          </a:p>
          <a:p>
            <a:pPr lvl="1" eaLnBrk="0" fontAlgn="base" hangingPunct="0">
              <a:spcBef>
                <a:spcPts val="600"/>
              </a:spcBef>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If he gained wealth dishonestly,  how could he make fourfold restitution </a:t>
            </a:r>
            <a:r>
              <a:rPr lang="en-US" sz="3200" i="1" kern="0" dirty="0">
                <a:solidFill>
                  <a:srgbClr val="0000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a:t>
            </a: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 give half away?</a:t>
            </a:r>
          </a:p>
          <a:p>
            <a:pPr lvl="1" eaLnBrk="0" fontAlgn="base" hangingPunct="0">
              <a:spcBef>
                <a:spcPts val="600"/>
              </a:spcBef>
              <a:spcAft>
                <a:spcPts val="600"/>
              </a:spcAft>
              <a:buClr>
                <a:srgbClr val="00007D"/>
              </a:buClr>
              <a:buSzPct val="75000"/>
            </a:pPr>
            <a:r>
              <a:rPr lang="en-US" sz="3200" kern="0" dirty="0">
                <a:solidFill>
                  <a:srgbClr val="000066"/>
                </a:solidFill>
                <a:latin typeface="Verdana" panose="020B0604030504040204" pitchFamily="34" charset="0"/>
                <a:ea typeface="Verdana" panose="020B0604030504040204" pitchFamily="34" charset="0"/>
                <a:cs typeface="Verdana" panose="020B0604030504040204" pitchFamily="34" charset="0"/>
              </a:rPr>
              <a:t>His change of ways . . .</a:t>
            </a:r>
          </a:p>
          <a:p>
            <a:pPr lvl="1" eaLnBrk="0" fontAlgn="base" hangingPunct="0">
              <a:spcAft>
                <a:spcPts val="600"/>
              </a:spcAft>
              <a:buClr>
                <a:srgbClr val="00007D"/>
              </a:buClr>
              <a:buSzPct val="75000"/>
            </a:pPr>
            <a:endPar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15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66252" y="5334000"/>
            <a:ext cx="4146754" cy="1143000"/>
          </a:xfrm>
          <a:prstGeom prst="rect">
            <a:avLst/>
          </a:prstGeom>
          <a:blipFill>
            <a:blip r:embed="rId2" cstate="print"/>
            <a:tile tx="0" ty="0" sx="100000" sy="100000" flip="none" algn="tl"/>
          </a:blipFill>
          <a:ln w="3175">
            <a:solidFill>
              <a:schemeClr val="tx1"/>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FFFF00"/>
                </a:solidFill>
              </a:rPr>
              <a:t>Confirms change of heart (repentance)</a:t>
            </a:r>
          </a:p>
        </p:txBody>
      </p:sp>
      <p:sp>
        <p:nvSpPr>
          <p:cNvPr id="6" name="Rectangle 5"/>
          <p:cNvSpPr/>
          <p:nvPr/>
        </p:nvSpPr>
        <p:spPr>
          <a:xfrm>
            <a:off x="4658033" y="5334000"/>
            <a:ext cx="4107427" cy="1143000"/>
          </a:xfrm>
          <a:prstGeom prst="rect">
            <a:avLst/>
          </a:prstGeom>
          <a:blipFill>
            <a:blip r:embed="rId2" cstate="print"/>
            <a:tile tx="0" ty="0" sx="100000" sy="100000" flip="none" algn="tl"/>
          </a:blipFill>
          <a:ln w="3175">
            <a:solidFill>
              <a:schemeClr val="tx1"/>
            </a:solid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FFFF00"/>
                </a:solidFill>
              </a:rPr>
              <a:t>Clears Lord of charge</a:t>
            </a:r>
            <a:br>
              <a:rPr lang="en-US" sz="3400" dirty="0">
                <a:solidFill>
                  <a:srgbClr val="FFFF00"/>
                </a:solidFill>
              </a:rPr>
            </a:br>
            <a:r>
              <a:rPr lang="en-US" sz="3400" dirty="0">
                <a:solidFill>
                  <a:srgbClr val="FFFF00"/>
                </a:solidFill>
              </a:rPr>
              <a:t>of condoning sin</a:t>
            </a:r>
          </a:p>
        </p:txBody>
      </p:sp>
    </p:spTree>
    <p:extLst>
      <p:ext uri="{BB962C8B-B14F-4D97-AF65-F5344CB8AC3E}">
        <p14:creationId xmlns:p14="http://schemas.microsoft.com/office/powerpoint/2010/main" xmlns="" val="384373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sz="3500" dirty="0">
                <a:solidFill>
                  <a:srgbClr val="002060"/>
                </a:solidFill>
                <a:latin typeface="Verdana" panose="020B0604030504040204" pitchFamily="34" charset="0"/>
                <a:ea typeface="Verdana" panose="020B0604030504040204" pitchFamily="34" charset="0"/>
                <a:cs typeface="Verdana" panose="020B0604030504040204" pitchFamily="34" charset="0"/>
              </a:rPr>
              <a:t>Hypocrites encourage blasphemy</a:t>
            </a:r>
          </a:p>
        </p:txBody>
      </p:sp>
      <p:sp>
        <p:nvSpPr>
          <p:cNvPr id="3" name="Content Placeholder 2"/>
          <p:cNvSpPr>
            <a:spLocks noGrp="1"/>
          </p:cNvSpPr>
          <p:nvPr>
            <p:ph idx="1"/>
          </p:nvPr>
        </p:nvSpPr>
        <p:spPr>
          <a:xfrm>
            <a:off x="304800" y="1066800"/>
            <a:ext cx="8534400" cy="5410200"/>
          </a:xfrm>
        </p:spPr>
        <p:txBody>
          <a:bodyPr>
            <a:normAutofit/>
          </a:bodyPr>
          <a:lstStyle/>
          <a:p>
            <a:pPr marL="457200" lvl="1" indent="-457200" eaLnBrk="0" fontAlgn="base" hangingPunct="0">
              <a:spcAft>
                <a:spcPts val="600"/>
              </a:spcAft>
              <a:buClr>
                <a:srgbClr val="00007D"/>
              </a:buClr>
              <a:buSzPct val="75000"/>
              <a:buNone/>
            </a:pPr>
            <a:endPar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15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685800" y="1219200"/>
            <a:ext cx="7848600" cy="3886200"/>
          </a:xfrm>
          <a:prstGeom prst="rect">
            <a:avLst/>
          </a:prstGeom>
          <a:blipFill>
            <a:blip r:embed="rId2" cstate="print"/>
            <a:tile tx="0" ty="0" sx="100000" sy="100000" flip="none" algn="tl"/>
          </a:blipFill>
          <a:ln w="3175"/>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1" hangingPunct="1">
              <a:spcBef>
                <a:spcPct val="20000"/>
              </a:spcBef>
              <a:buClr>
                <a:srgbClr val="00007D"/>
              </a:buClr>
              <a:buSzPct val="75000"/>
            </a:pPr>
            <a:r>
              <a:rPr lang="en-US" altLang="en-US" sz="3000" b="1" dirty="0">
                <a:solidFill>
                  <a:srgbClr val="FFFF00"/>
                </a:solidFill>
                <a:latin typeface="Arial"/>
              </a:rPr>
              <a:t>‘If a man see that his evil propensities are likely to prevail against him, let him go to some place where he is not known, and let him put on black clothes, and cover his head with a black veil; and then let him do whatever he pleases, lest the name of God should be publicly profaned’ </a:t>
            </a:r>
            <a:r>
              <a:rPr lang="en-US" altLang="en-US" sz="2400" b="1" dirty="0">
                <a:solidFill>
                  <a:schemeClr val="bg1"/>
                </a:solidFill>
                <a:latin typeface="Arial"/>
              </a:rPr>
              <a:t>– R.  </a:t>
            </a:r>
            <a:r>
              <a:rPr lang="en-US" altLang="en-US" sz="2400" b="1" dirty="0" err="1">
                <a:solidFill>
                  <a:schemeClr val="bg1"/>
                </a:solidFill>
                <a:latin typeface="Arial"/>
              </a:rPr>
              <a:t>Ilai</a:t>
            </a:r>
            <a:r>
              <a:rPr lang="en-US" altLang="en-US" sz="2800" b="1" dirty="0">
                <a:solidFill>
                  <a:schemeClr val="bg1"/>
                </a:solidFill>
                <a:latin typeface="Arial"/>
              </a:rPr>
              <a:t>      </a:t>
            </a:r>
            <a:r>
              <a:rPr lang="en-US" altLang="en-US" sz="3200" b="1" dirty="0">
                <a:solidFill>
                  <a:schemeClr val="bg1"/>
                </a:solidFill>
                <a:latin typeface="Arial"/>
              </a:rPr>
              <a:t>[Ct. Lk.18:22-23]</a:t>
            </a:r>
          </a:p>
        </p:txBody>
      </p:sp>
    </p:spTree>
    <p:extLst>
      <p:ext uri="{BB962C8B-B14F-4D97-AF65-F5344CB8AC3E}">
        <p14:creationId xmlns:p14="http://schemas.microsoft.com/office/powerpoint/2010/main" xmlns="" val="1944837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a:bodyPr>
          <a:lstStyle/>
          <a:p>
            <a:pPr algn="ctr"/>
            <a:r>
              <a:rPr lang="en-US" sz="3600" dirty="0">
                <a:solidFill>
                  <a:srgbClr val="002060"/>
                </a:solidFill>
                <a:latin typeface="Verdana" panose="020B0604030504040204" pitchFamily="34" charset="0"/>
                <a:ea typeface="Verdana" panose="020B0604030504040204" pitchFamily="34" charset="0"/>
                <a:cs typeface="Verdana" panose="020B0604030504040204" pitchFamily="34" charset="0"/>
              </a:rPr>
              <a:t>Zacchaeus . . .</a:t>
            </a:r>
          </a:p>
        </p:txBody>
      </p:sp>
      <p:sp>
        <p:nvSpPr>
          <p:cNvPr id="3" name="Content Placeholder 2"/>
          <p:cNvSpPr>
            <a:spLocks noGrp="1"/>
          </p:cNvSpPr>
          <p:nvPr>
            <p:ph idx="1"/>
          </p:nvPr>
        </p:nvSpPr>
        <p:spPr>
          <a:xfrm>
            <a:off x="304800" y="1066800"/>
            <a:ext cx="8534400" cy="5410200"/>
          </a:xfrm>
        </p:spPr>
        <p:txBody>
          <a:bodyPr>
            <a:normAutofit/>
          </a:bodyPr>
          <a:lstStyle/>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Rascal: chief tax collector, 2.</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Rich, 2. </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Repented, 8.</a:t>
            </a:r>
          </a:p>
          <a:p>
            <a:pPr marL="515938" lvl="0" indent="-515938" eaLnBrk="0" fontAlgn="base" hangingPunct="0">
              <a:buClr>
                <a:srgbClr val="00007D"/>
              </a:buClr>
              <a:buSzPct val="75000"/>
              <a:buFont typeface="Wingdings" pitchFamily="2" charset="2"/>
              <a:buAutoNum type="arabicPeriod"/>
            </a:pPr>
            <a:r>
              <a:rPr lang="en-US" sz="2800" kern="0" dirty="0">
                <a:solidFill>
                  <a:srgbClr val="000000"/>
                </a:solidFill>
                <a:latin typeface="Verdana" panose="020B0604030504040204" pitchFamily="34" charset="0"/>
                <a:ea typeface="Verdana" panose="020B0604030504040204" pitchFamily="34" charset="0"/>
                <a:cs typeface="Verdana" panose="020B0604030504040204" pitchFamily="34" charset="0"/>
              </a:rPr>
              <a:t>Restored, 8.</a:t>
            </a:r>
          </a:p>
          <a:p>
            <a:pPr marL="515938" lvl="0" indent="-515938" eaLnBrk="0" fontAlgn="base" hangingPunct="0">
              <a:buClr>
                <a:srgbClr val="00007D"/>
              </a:buClr>
              <a:buSzPct val="75000"/>
              <a:buFont typeface="Wingdings" pitchFamily="2" charset="2"/>
              <a:buAutoNum type="arabicPeriod"/>
            </a:pPr>
            <a:r>
              <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rPr>
              <a:t>Righteous, 9.  Jn.8; Gal.3</a:t>
            </a:r>
          </a:p>
          <a:p>
            <a:pPr lvl="1" eaLnBrk="0" fontAlgn="base" hangingPunct="0">
              <a:spcAft>
                <a:spcPts val="600"/>
              </a:spcAft>
              <a:buClr>
                <a:srgbClr val="00007D"/>
              </a:buClr>
              <a:buSzPct val="75000"/>
            </a:pPr>
            <a:endParaRPr lang="en-US" kern="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0"/>
              </a:spcBef>
              <a:spcAft>
                <a:spcPts val="1500"/>
              </a:spcAft>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600"/>
              </a:spcAft>
              <a:buNone/>
            </a:pPr>
            <a:endParaRPr lang="en-US"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3600"/>
              </a:spcBef>
              <a:spcAft>
                <a:spcPts val="600"/>
              </a:spcAft>
              <a:buNone/>
            </a:pP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4" name="Rectangle 3"/>
          <p:cNvSpPr/>
          <p:nvPr/>
        </p:nvSpPr>
        <p:spPr>
          <a:xfrm>
            <a:off x="609600" y="3810000"/>
            <a:ext cx="3886200" cy="2286000"/>
          </a:xfrm>
          <a:prstGeom prst="rect">
            <a:avLst/>
          </a:prstGeom>
          <a:solidFill>
            <a:srgbClr val="FFFFCC"/>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66"/>
                </a:solidFill>
                <a:latin typeface="Arial" panose="020B0604020202020204" pitchFamily="34" charset="0"/>
                <a:cs typeface="Arial" panose="020B0604020202020204" pitchFamily="34" charset="0"/>
              </a:rPr>
              <a:t>Son of Abraham</a:t>
            </a:r>
            <a:br>
              <a:rPr lang="en-US" sz="3200" dirty="0">
                <a:solidFill>
                  <a:srgbClr val="000066"/>
                </a:solidFill>
                <a:latin typeface="Arial" panose="020B0604020202020204" pitchFamily="34" charset="0"/>
                <a:cs typeface="Arial" panose="020B0604020202020204" pitchFamily="34" charset="0"/>
              </a:rPr>
            </a:br>
            <a:r>
              <a:rPr lang="en-US" sz="3200" dirty="0">
                <a:solidFill>
                  <a:srgbClr val="000066"/>
                </a:solidFill>
                <a:latin typeface="Arial" panose="020B0604020202020204" pitchFamily="34" charset="0"/>
                <a:cs typeface="Arial" panose="020B0604020202020204" pitchFamily="34" charset="0"/>
              </a:rPr>
              <a:t>by fathers:</a:t>
            </a:r>
          </a:p>
          <a:p>
            <a:pPr algn="ctr"/>
            <a:r>
              <a:rPr lang="en-US" sz="3200" dirty="0">
                <a:solidFill>
                  <a:srgbClr val="000066"/>
                </a:solidFill>
                <a:latin typeface="Arial" panose="020B0604020202020204" pitchFamily="34" charset="0"/>
                <a:cs typeface="Arial" panose="020B0604020202020204" pitchFamily="34" charset="0"/>
              </a:rPr>
              <a:t>cannot save.</a:t>
            </a:r>
          </a:p>
          <a:p>
            <a:pPr algn="ctr"/>
            <a:r>
              <a:rPr lang="en-US" sz="3200" dirty="0">
                <a:solidFill>
                  <a:schemeClr val="tx1"/>
                </a:solidFill>
                <a:latin typeface="Arial" panose="020B0604020202020204" pitchFamily="34" charset="0"/>
                <a:cs typeface="Arial" panose="020B0604020202020204" pitchFamily="34" charset="0"/>
              </a:rPr>
              <a:t>John 8</a:t>
            </a:r>
          </a:p>
        </p:txBody>
      </p:sp>
      <p:sp>
        <p:nvSpPr>
          <p:cNvPr id="5" name="Rectangle 4"/>
          <p:cNvSpPr/>
          <p:nvPr/>
        </p:nvSpPr>
        <p:spPr>
          <a:xfrm>
            <a:off x="4648200" y="3810000"/>
            <a:ext cx="3886200" cy="2286000"/>
          </a:xfrm>
          <a:prstGeom prst="rect">
            <a:avLst/>
          </a:prstGeom>
          <a:solidFill>
            <a:srgbClr val="FFFFCC"/>
          </a:solid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000066"/>
                </a:solidFill>
                <a:latin typeface="Arial" panose="020B0604020202020204" pitchFamily="34" charset="0"/>
                <a:cs typeface="Arial" panose="020B0604020202020204" pitchFamily="34" charset="0"/>
              </a:rPr>
              <a:t>Son of Abraham</a:t>
            </a:r>
            <a:br>
              <a:rPr lang="en-US" sz="3200" dirty="0">
                <a:solidFill>
                  <a:srgbClr val="000066"/>
                </a:solidFill>
                <a:latin typeface="Arial" panose="020B0604020202020204" pitchFamily="34" charset="0"/>
                <a:cs typeface="Arial" panose="020B0604020202020204" pitchFamily="34" charset="0"/>
              </a:rPr>
            </a:br>
            <a:r>
              <a:rPr lang="en-US" sz="3200" dirty="0">
                <a:solidFill>
                  <a:srgbClr val="000066"/>
                </a:solidFill>
                <a:latin typeface="Arial" panose="020B0604020202020204" pitchFamily="34" charset="0"/>
                <a:cs typeface="Arial" panose="020B0604020202020204" pitchFamily="34" charset="0"/>
              </a:rPr>
              <a:t>by faith:</a:t>
            </a:r>
          </a:p>
          <a:p>
            <a:pPr algn="ctr"/>
            <a:r>
              <a:rPr lang="en-US" sz="3200" dirty="0">
                <a:solidFill>
                  <a:srgbClr val="000066"/>
                </a:solidFill>
                <a:latin typeface="Arial" panose="020B0604020202020204" pitchFamily="34" charset="0"/>
                <a:cs typeface="Arial" panose="020B0604020202020204" pitchFamily="34" charset="0"/>
              </a:rPr>
              <a:t>saves.</a:t>
            </a:r>
          </a:p>
          <a:p>
            <a:pPr algn="ctr"/>
            <a:r>
              <a:rPr lang="en-US" sz="3200" dirty="0">
                <a:solidFill>
                  <a:schemeClr val="tx1"/>
                </a:solidFill>
                <a:latin typeface="Arial" panose="020B0604020202020204" pitchFamily="34" charset="0"/>
                <a:cs typeface="Arial" panose="020B0604020202020204" pitchFamily="34" charset="0"/>
              </a:rPr>
              <a:t>Gal.3</a:t>
            </a:r>
          </a:p>
        </p:txBody>
      </p:sp>
      <p:sp>
        <p:nvSpPr>
          <p:cNvPr id="6" name="Rectangle 5"/>
          <p:cNvSpPr/>
          <p:nvPr/>
        </p:nvSpPr>
        <p:spPr>
          <a:xfrm>
            <a:off x="4648200" y="1828800"/>
            <a:ext cx="3886200" cy="1143000"/>
          </a:xfrm>
          <a:prstGeom prst="rect">
            <a:avLst/>
          </a:prstGeom>
          <a:blipFill>
            <a:blip r:embed="rId2" cstate="print"/>
            <a:tile tx="0" ty="0" sx="100000" sy="100000" flip="none" algn="tl"/>
          </a:blipFill>
          <a:ln w="3175">
            <a:solidFill>
              <a:srgbClr val="8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Arial" panose="020B0604020202020204" pitchFamily="34" charset="0"/>
                <a:cs typeface="Arial" panose="020B0604020202020204" pitchFamily="34" charset="0"/>
              </a:rPr>
              <a:t>‘Zacchaeus’ means </a:t>
            </a:r>
            <a:r>
              <a:rPr lang="en-US" sz="3200" i="1" dirty="0">
                <a:solidFill>
                  <a:schemeClr val="tx1"/>
                </a:solidFill>
                <a:latin typeface="Arial" panose="020B0604020202020204" pitchFamily="34" charset="0"/>
                <a:cs typeface="Arial" panose="020B0604020202020204" pitchFamily="34" charset="0"/>
              </a:rPr>
              <a:t>pure, innocent</a:t>
            </a:r>
            <a:endParaRPr lang="en-U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0979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 name="Rounded Rectangle 3"/>
          <p:cNvSpPr/>
          <p:nvPr/>
        </p:nvSpPr>
        <p:spPr bwMode="auto">
          <a:xfrm>
            <a:off x="900780" y="609600"/>
            <a:ext cx="7342909" cy="533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effectLst/>
                <a:uLnTx/>
                <a:uFillTx/>
                <a:latin typeface="Verdana" panose="020B0604030504040204" pitchFamily="34" charset="0"/>
                <a:ea typeface="Verdana" panose="020B0604030504040204" pitchFamily="34" charset="0"/>
                <a:cs typeface="Verdana" panose="020B0604030504040204" pitchFamily="34" charset="0"/>
              </a:rPr>
              <a:t>I. Zacchaeus – unlikely convert</a:t>
            </a:r>
          </a:p>
        </p:txBody>
      </p:sp>
      <p:sp>
        <p:nvSpPr>
          <p:cNvPr id="3" name="Rounded Rectangle 3"/>
          <p:cNvSpPr/>
          <p:nvPr/>
        </p:nvSpPr>
        <p:spPr bwMode="auto">
          <a:xfrm>
            <a:off x="914400" y="1371600"/>
            <a:ext cx="7342909" cy="1295400"/>
          </a:xfrm>
          <a:prstGeom prst="roundRect">
            <a:avLst/>
          </a:prstGeom>
          <a:blipFill>
            <a:blip r:embed="rId2" cstate="print"/>
            <a:tile tx="0" ty="0" sx="100000" sy="100000" flip="none" algn="tl"/>
          </a:blipFill>
          <a:ln w="12700" cap="flat" cmpd="sng" algn="ctr">
            <a:solidFill>
              <a:srgbClr val="00007D">
                <a:lumMod val="50000"/>
              </a:srgbClr>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II. Critics</a:t>
            </a:r>
            <a:r>
              <a:rPr kumimoji="0" lang="en-US" sz="3600" b="0" i="0" u="none" strike="noStrike" kern="0" cap="none" spc="0" normalizeH="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 and Sp</a:t>
            </a: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ectators –</a:t>
            </a:r>
            <a:b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br>
            <a:r>
              <a:rPr kumimoji="0" lang="en-US" sz="3600" b="0" i="0" u="none" strike="noStrike" kern="0" cap="none" spc="0" normalizeH="0" baseline="0" noProof="0" dirty="0">
                <a:ln>
                  <a:noFill/>
                </a:ln>
                <a:solidFill>
                  <a:srgbClr val="000066"/>
                </a:solidFill>
                <a:effectLst/>
                <a:uLnTx/>
                <a:uFillTx/>
                <a:latin typeface="Verdana" panose="020B0604030504040204" pitchFamily="34" charset="0"/>
                <a:ea typeface="Verdana" panose="020B0604030504040204" pitchFamily="34" charset="0"/>
                <a:cs typeface="Verdana" panose="020B0604030504040204" pitchFamily="34" charset="0"/>
              </a:rPr>
              <a:t>holier than thou</a:t>
            </a:r>
          </a:p>
        </p:txBody>
      </p:sp>
    </p:spTree>
    <p:extLst>
      <p:ext uri="{BB962C8B-B14F-4D97-AF65-F5344CB8AC3E}">
        <p14:creationId xmlns:p14="http://schemas.microsoft.com/office/powerpoint/2010/main" xmlns="" val="3667300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8855</TotalTime>
  <Words>507</Words>
  <Application>Microsoft Office PowerPoint</Application>
  <PresentationFormat>On-screen Show (4:3)</PresentationFormat>
  <Paragraphs>91</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Pixel</vt:lpstr>
      <vt:lpstr>Office Theme</vt:lpstr>
      <vt:lpstr>Zacchaeus: The Rich Short Ruler</vt:lpstr>
      <vt:lpstr>Slide 2</vt:lpstr>
      <vt:lpstr>Zacchaeus . . .</vt:lpstr>
      <vt:lpstr>Zacchaeus . . .</vt:lpstr>
      <vt:lpstr>Zacchaeus . . .</vt:lpstr>
      <vt:lpstr>Zacchaeus . . .</vt:lpstr>
      <vt:lpstr>Hypocrites encourage blasphemy</vt:lpstr>
      <vt:lpstr>Zacchaeus . . .</vt:lpstr>
      <vt:lpstr>Slide 9</vt:lpstr>
      <vt:lpstr>Murmured, 7 (cf. Lk.15)</vt:lpstr>
      <vt:lpstr>Slide 11</vt:lpstr>
      <vt:lpstr>1. ‘Zacchaeus’ (5)</vt:lpstr>
      <vt:lpstr>1. ‘Zacchaeus’ 2. ‘At your house’ (5)</vt:lpstr>
      <vt:lpstr>1. ‘Zacchaeus’ 2. ‘At your house’ 3. Brings out the best in us (8)</vt:lpstr>
      <vt:lpstr>1. ‘Zacchaeus’ 2. ‘At your house’ 3. Brings out the best in us 4. He came to save (10)</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1015</cp:revision>
  <dcterms:created xsi:type="dcterms:W3CDTF">2011-08-18T15:42:19Z</dcterms:created>
  <dcterms:modified xsi:type="dcterms:W3CDTF">2016-12-11T17:38:22Z</dcterms:modified>
</cp:coreProperties>
</file>