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  <p:sldMasterId id="2147483739" r:id="rId3"/>
  </p:sldMasterIdLst>
  <p:notesMasterIdLst>
    <p:notesMasterId r:id="rId23"/>
  </p:notesMasterIdLst>
  <p:sldIdLst>
    <p:sldId id="289" r:id="rId4"/>
    <p:sldId id="350" r:id="rId5"/>
    <p:sldId id="345" r:id="rId6"/>
    <p:sldId id="346" r:id="rId7"/>
    <p:sldId id="347" r:id="rId8"/>
    <p:sldId id="348" r:id="rId9"/>
    <p:sldId id="349" r:id="rId10"/>
    <p:sldId id="361" r:id="rId11"/>
    <p:sldId id="360" r:id="rId12"/>
    <p:sldId id="362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63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00000"/>
    <a:srgbClr val="FFFFCC"/>
    <a:srgbClr val="CCFFCC"/>
    <a:srgbClr val="CCFFFF"/>
    <a:srgbClr val="969696"/>
    <a:srgbClr val="CCECFF"/>
    <a:srgbClr val="FFFF66"/>
    <a:srgbClr val="FFFF99"/>
    <a:srgbClr val="66CC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6591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60524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4325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4498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0121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2070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96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4069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4516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398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48207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4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18372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5258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08738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05067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864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1339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87467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28362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18220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820472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9067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9531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157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828800"/>
            <a:ext cx="6172200" cy="2209800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Great Pretenders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096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other examples?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NT warnings mean?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Why did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Nadab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Abihu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die?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‘second sin’: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Lv.10:16-18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8229600" cy="5029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baseline="30000" dirty="0"/>
              <a:t>3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FF00"/>
                </a:solidFill>
              </a:rPr>
              <a:t>‘Whoever of all your descendants throughout your generations, who goes near the holy things which the children of Israel dedicate to the L</a:t>
            </a:r>
            <a:r>
              <a:rPr lang="en-US" sz="2800" dirty="0">
                <a:solidFill>
                  <a:srgbClr val="FFFF00"/>
                </a:solidFill>
              </a:rPr>
              <a:t>ORD</a:t>
            </a:r>
            <a:r>
              <a:rPr lang="en-US" sz="3200" dirty="0">
                <a:solidFill>
                  <a:srgbClr val="FFFF00"/>
                </a:solidFill>
              </a:rPr>
              <a:t>, while he has uncleanness upon him, that person shall be cut off from My presence: I </a:t>
            </a:r>
            <a:r>
              <a:rPr lang="en-US" sz="3200" i="1" dirty="0">
                <a:solidFill>
                  <a:srgbClr val="FFFF00"/>
                </a:solidFill>
              </a:rPr>
              <a:t>am </a:t>
            </a:r>
            <a:r>
              <a:rPr lang="en-US" sz="3200" dirty="0">
                <a:solidFill>
                  <a:srgbClr val="FFFF00"/>
                </a:solidFill>
              </a:rPr>
              <a:t>the L</a:t>
            </a:r>
            <a:r>
              <a:rPr lang="en-US" sz="2800" dirty="0">
                <a:solidFill>
                  <a:srgbClr val="FFFF00"/>
                </a:solidFill>
              </a:rPr>
              <a:t>ORD</a:t>
            </a:r>
            <a:r>
              <a:rPr lang="en-US" sz="3200" i="1" dirty="0">
                <a:solidFill>
                  <a:srgbClr val="FFFF00"/>
                </a:solidFill>
              </a:rPr>
              <a:t>.    </a:t>
            </a:r>
            <a:r>
              <a:rPr lang="en-US" sz="3200" b="1" baseline="30000" dirty="0"/>
              <a:t>4</a:t>
            </a:r>
            <a:r>
              <a:rPr lang="en-US" sz="3200" dirty="0"/>
              <a:t> </a:t>
            </a:r>
            <a:r>
              <a:rPr lang="en-US" sz="3200" dirty="0">
                <a:solidFill>
                  <a:srgbClr val="FFFF00"/>
                </a:solidFill>
              </a:rPr>
              <a:t>‘Whatever man of the descendants of Aaron, who is a leper or has a discharge, shall not eat the holy offerings until he is clean. And whoever touches anything made unclean by a corpse… </a:t>
            </a:r>
            <a:r>
              <a:rPr lang="en-US" sz="2800" dirty="0">
                <a:solidFill>
                  <a:schemeClr val="bg1"/>
                </a:solidFill>
              </a:rPr>
              <a:t>– Leviticus 22. 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dirty="0"/>
              <a:t>      </a:t>
            </a:r>
            <a:r>
              <a:rPr lang="en-US" sz="2800" dirty="0"/>
              <a:t>[Cf. Nu.9:6;  Mt.5:23-24]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03210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609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Are We Wrong About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Nadab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Abihu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(Lv.10)?</a:t>
            </a:r>
          </a:p>
        </p:txBody>
      </p:sp>
      <p:sp>
        <p:nvSpPr>
          <p:cNvPr id="3" name="Rounded Rectangle 3"/>
          <p:cNvSpPr/>
          <p:nvPr/>
        </p:nvSpPr>
        <p:spPr bwMode="auto">
          <a:xfrm>
            <a:off x="533400" y="1371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May We ‘Pray and Stay’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We Are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 Chr.30)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1614649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8382000" cy="510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limit issue to doctrine?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morals?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C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to explain 1 Corinthians 5?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BE0E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BE0E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7969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0"/>
            <a:ext cx="8382000" cy="1204452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‘That which proves too much,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proves nothing’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611317"/>
            <a:ext cx="3779802" cy="148492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adultery / murder…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8398" y="2611317"/>
            <a:ext cx="3779802" cy="148492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DAVID: polygamy 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(2 Sm.3:2-5)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306278"/>
            <a:ext cx="3779802" cy="148492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 Co.6:9-11,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0066"/>
                </a:solidFill>
                <a:latin typeface="Arial"/>
              </a:rPr>
              <a:t>‘such </a:t>
            </a:r>
            <a:r>
              <a:rPr lang="en-US" sz="3200" i="1" dirty="0">
                <a:solidFill>
                  <a:srgbClr val="000066"/>
                </a:solidFill>
                <a:latin typeface="Arial"/>
              </a:rPr>
              <a:t>were…’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78398" y="4306278"/>
            <a:ext cx="3779802" cy="148492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MUSLIM: Koran, two wives…?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456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8382000" cy="510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limit issue to doctrine?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morals?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17:30-31.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healed them (18-19).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BE0E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BE0E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7969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0"/>
            <a:ext cx="8382000" cy="1204452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‘That which proves too much,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proves nothing’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3886200"/>
            <a:ext cx="73152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</a:rPr>
              <a:t>1. 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</a:rPr>
              <a:t>Implies wrong acts, sincere hearts.</a:t>
            </a:r>
          </a:p>
          <a:p>
            <a:pPr marL="339725" marR="0" lvl="0" indent="-339725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2. </a:t>
            </a:r>
            <a:r>
              <a:rPr lang="en-US" sz="34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What would sincere hearts do next Passover?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347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8382000" cy="510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limit issue to doctrine?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morals?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17:30-31.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healed them (18-19).</a:t>
            </a: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BE0E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BE0E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7969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0"/>
            <a:ext cx="8382000" cy="1204452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‘That which proves too much,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proves nothing’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73044" y="3886200"/>
            <a:ext cx="5410200" cy="1371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</a:rPr>
              <a:t>1. </a:t>
            </a: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uLnTx/>
                <a:uFillTx/>
                <a:latin typeface="Arial"/>
              </a:rPr>
              <a:t>Red lights</a:t>
            </a:r>
          </a:p>
          <a:p>
            <a:pPr marL="339725" marR="0" lvl="0" indent="-339725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2. </a:t>
            </a:r>
            <a:r>
              <a:rPr lang="en-US" sz="340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Lord’s supper, </a:t>
            </a:r>
            <a:r>
              <a:rPr lang="en-US" sz="3400" dirty="0">
                <a:solidFill>
                  <a:schemeClr val="tx1"/>
                </a:solidFill>
                <a:latin typeface="Arial"/>
              </a:rPr>
              <a:t>1 Co.11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809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8382000" cy="5105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Accidental circumstances render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general rule inapplicable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 rule: return what you borrow</a:t>
            </a:r>
          </a:p>
          <a:p>
            <a:pPr marL="457200" marR="0" lvl="0" indent="-4572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Plato’s Republic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BE0E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AutoNum type="arabicParenR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BBE0E3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7969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0"/>
            <a:ext cx="8382000" cy="1204452"/>
          </a:xfrm>
          <a:prstGeom prst="roundRect">
            <a:avLst/>
          </a:prstGeom>
          <a:solidFill>
            <a:srgbClr val="FFFFCC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</a:rPr>
              <a:t>Accident fallacy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109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609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Are We Wrong About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Nadab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Abihu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(Lv.10)?</a:t>
            </a:r>
          </a:p>
        </p:txBody>
      </p:sp>
      <p:sp>
        <p:nvSpPr>
          <p:cNvPr id="5" name="Rounded Rectangle 3"/>
          <p:cNvSpPr/>
          <p:nvPr/>
        </p:nvSpPr>
        <p:spPr bwMode="auto">
          <a:xfrm>
            <a:off x="533400" y="2133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What About ‘Baptism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Teaching’?</a:t>
            </a:r>
          </a:p>
        </p:txBody>
      </p:sp>
      <p:sp>
        <p:nvSpPr>
          <p:cNvPr id="6" name="Rounded Rectangle 3"/>
          <p:cNvSpPr/>
          <p:nvPr/>
        </p:nvSpPr>
        <p:spPr bwMode="auto">
          <a:xfrm>
            <a:off x="533400" y="13716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May We ‘Pray and Stay’ As We Are (2 Chr.30)?</a:t>
            </a:r>
          </a:p>
        </p:txBody>
      </p:sp>
    </p:spTree>
    <p:extLst>
      <p:ext uri="{BB962C8B-B14F-4D97-AF65-F5344CB8AC3E}">
        <p14:creationId xmlns="" xmlns:p14="http://schemas.microsoft.com/office/powerpoint/2010/main" val="1797785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8382000" cy="5105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 pill works; we don’t know how or why.  </a:t>
            </a: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Same true of baptism’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Purpose: </a:t>
            </a:r>
          </a:p>
          <a:p>
            <a:pPr marR="0" lvl="0" defTabSz="339725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approve denominational baptism</a:t>
            </a:r>
          </a:p>
          <a:p>
            <a:pPr marR="0" lvl="0" defTabSz="339725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abolish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baptism’s ‘purpose’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81000" y="0"/>
            <a:ext cx="8382000" cy="120445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</a:rPr>
              <a:t>Proof: illustration</a:t>
            </a:r>
          </a:p>
        </p:txBody>
      </p:sp>
    </p:spTree>
    <p:extLst>
      <p:ext uri="{BB962C8B-B14F-4D97-AF65-F5344CB8AC3E}">
        <p14:creationId xmlns="" xmlns:p14="http://schemas.microsoft.com/office/powerpoint/2010/main" val="79714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8382000" cy="5105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lvl="0" indent="-342900">
              <a:spcBef>
                <a:spcPts val="3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Many ways to post office…</a:t>
            </a:r>
          </a:p>
          <a:p>
            <a:pPr marL="342900" lvl="0" indent="-342900">
              <a:spcBef>
                <a:spcPts val="3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sz="3200" u="sng" kern="0" dirty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</a:t>
            </a: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lang="en-US" sz="3200" u="sng" kern="0" dirty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repentance</a:t>
            </a: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‘pill’?</a:t>
            </a:r>
          </a:p>
          <a:p>
            <a:pPr marL="855663" lvl="1" indent="-398463">
              <a:spcBef>
                <a:spcPts val="300"/>
              </a:spcBef>
              <a:spcAft>
                <a:spcPts val="60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India</a:t>
            </a:r>
          </a:p>
          <a:p>
            <a:pPr marL="455613" lvl="0" indent="-398463">
              <a:spcBef>
                <a:spcPts val="300"/>
              </a:spcBef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Baby </a:t>
            </a:r>
            <a:r>
              <a:rPr lang="en-US" sz="3200" u="sng" kern="0" dirty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doesn’t</a:t>
            </a: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u="sng" kern="0" dirty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he’s taking med.</a:t>
            </a:r>
          </a:p>
          <a:p>
            <a:pPr marL="855663" lvl="1" indent="-398463">
              <a:spcBef>
                <a:spcPts val="300"/>
              </a:spcBef>
              <a:spcAft>
                <a:spcPts val="600"/>
              </a:spcAft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this make teaching useless?</a:t>
            </a:r>
          </a:p>
          <a:p>
            <a:pPr marL="855663" lvl="1" indent="-398463">
              <a:spcBef>
                <a:spcPct val="20000"/>
              </a:spcBef>
              <a:buClr>
                <a:srgbClr val="9999CC"/>
              </a:buClr>
              <a:buSzPct val="80000"/>
              <a:buFont typeface="Wingdings" pitchFamily="2" charset="2"/>
              <a:buChar char="¨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Pool party ‘conversions’??</a:t>
            </a:r>
          </a:p>
          <a:p>
            <a:pPr marL="342900" lvl="0" indent="-342900"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Parents </a:t>
            </a:r>
            <a:r>
              <a:rPr lang="en-US" sz="3200" u="sng" kern="0" dirty="0">
                <a:solidFill>
                  <a:srgbClr val="00007D">
                    <a:lumMod val="75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force</a:t>
            </a: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baby to take medicine; may we force salvation . . .?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0"/>
            <a:ext cx="8382000" cy="120445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</a:rPr>
              <a:t>Illustrations prove nothing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65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r>
              <a:rPr lang="en-US" altLang="en-US" sz="2400" dirty="0"/>
              <a:t/>
            </a: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1371600"/>
            <a:ext cx="8382000" cy="51054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42900" lvl="0" indent="-342900">
              <a:spcBef>
                <a:spcPct val="20000"/>
              </a:spcBef>
              <a:spcAft>
                <a:spcPts val="800"/>
              </a:spcAft>
              <a:buClr>
                <a:srgbClr val="00007D"/>
              </a:buClr>
              <a:buSzPct val="75000"/>
              <a:buFont typeface="Wingdings" pitchFamily="2" charset="2"/>
              <a:buChar char="ü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Ac.18:25, error; 26, correction  </a:t>
            </a:r>
          </a:p>
          <a:p>
            <a:pPr marL="342900" lvl="0" indent="-342900">
              <a:spcBef>
                <a:spcPct val="20000"/>
              </a:spcBef>
              <a:spcAft>
                <a:spcPts val="800"/>
              </a:spcAft>
              <a:buClr>
                <a:srgbClr val="00007D"/>
              </a:buClr>
              <a:buSzPct val="75000"/>
              <a:buFont typeface="Wingdings" pitchFamily="2" charset="2"/>
              <a:buChar char="ü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Ac.19, error; correction  </a:t>
            </a:r>
          </a:p>
          <a:p>
            <a:pPr marL="342900" lvl="0" indent="-342900">
              <a:spcBef>
                <a:spcPct val="20000"/>
              </a:spcBef>
              <a:spcAft>
                <a:spcPts val="800"/>
              </a:spcAft>
              <a:buClr>
                <a:srgbClr val="00007D"/>
              </a:buClr>
              <a:buSzPct val="75000"/>
              <a:buFont typeface="Wingdings" pitchFamily="2" charset="2"/>
              <a:buChar char="ü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Ep.4:20-21</a:t>
            </a:r>
          </a:p>
          <a:p>
            <a:pPr marL="342900" lvl="0" indent="-342900">
              <a:spcBef>
                <a:spcPct val="20000"/>
              </a:spcBef>
              <a:buClr>
                <a:srgbClr val="00007D"/>
              </a:buClr>
              <a:buSzPct val="75000"/>
              <a:buFont typeface="Wingdings" pitchFamily="2" charset="2"/>
              <a:buChar char="ü"/>
            </a:pPr>
            <a:r>
              <a:rPr lang="en-US" sz="32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Co.11:20-21, Corinth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81000" y="0"/>
            <a:ext cx="8382000" cy="1204452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 pitchFamily="34" charset="0"/>
              </a:rPr>
              <a:t>NT emphasizes role of instruction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572000" y="1371600"/>
            <a:ext cx="4114800" cy="2133600"/>
          </a:xfrm>
          <a:prstGeom prst="rect">
            <a:avLst/>
          </a:prstGeom>
          <a:solidFill>
            <a:srgbClr val="00007D">
              <a:lumMod val="75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Purpose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 matters . . . therefore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knowledge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 and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instruction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 are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</a:rPr>
              <a:t>essential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553496" y="4114800"/>
            <a:ext cx="6049296" cy="2057400"/>
          </a:xfrm>
          <a:prstGeom prst="rect">
            <a:avLst/>
          </a:prstGeom>
          <a:solidFill>
            <a:srgbClr val="00007D">
              <a:lumMod val="75000"/>
            </a:srgbClr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When mind and heart do not</a:t>
            </a:r>
            <a:b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accompany the act, it is vain.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Purpose 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</a:rPr>
              <a:t>matters</a:t>
            </a:r>
            <a:r>
              <a:rPr kumimoji="0" lang="en-US" sz="3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itchFamily="34" charset="0"/>
              </a:rPr>
              <a:t> (Jn.4:24)</a:t>
            </a:r>
          </a:p>
        </p:txBody>
      </p:sp>
    </p:spTree>
    <p:extLst>
      <p:ext uri="{BB962C8B-B14F-4D97-AF65-F5344CB8AC3E}">
        <p14:creationId xmlns="" xmlns:p14="http://schemas.microsoft.com/office/powerpoint/2010/main" val="418285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609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rgbClr val="00007D">
                <a:lumMod val="50000"/>
              </a:srgb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Are We Wrong About</a:t>
            </a:r>
            <a:b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Nadab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kumimoji="0" lang="en-US" sz="3600" b="0" i="0" u="none" strike="noStrike" kern="0" cap="none" spc="0" normalizeH="0" baseline="0" noProof="0" dirty="0" err="1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Abihu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(Lv.10)</a:t>
            </a: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="" xmlns:p14="http://schemas.microsoft.com/office/powerpoint/2010/main" val="177027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other examples?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pPr marL="0" lvl="0" indent="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Similar judgments . . . </a:t>
            </a:r>
          </a:p>
          <a:p>
            <a:pPr marL="9144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Israel, Nu.14</a:t>
            </a:r>
          </a:p>
          <a:p>
            <a:pPr marL="9144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Sabbath breaker, Nu.15</a:t>
            </a:r>
          </a:p>
          <a:p>
            <a:pPr marL="9144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kern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Korah</a:t>
            </a: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Nu.16</a:t>
            </a:r>
          </a:p>
          <a:p>
            <a:pPr marL="9144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kern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Achan</a:t>
            </a: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Josh.7</a:t>
            </a:r>
          </a:p>
          <a:p>
            <a:pPr marL="9144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kern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Uzzah</a:t>
            </a: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 Sm.6</a:t>
            </a:r>
          </a:p>
          <a:p>
            <a:pPr marL="914400" lvl="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kern="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Uzziah</a:t>
            </a: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2 Chr.26    </a:t>
            </a:r>
          </a:p>
          <a:p>
            <a:pPr>
              <a:spcBef>
                <a:spcPts val="0"/>
              </a:spcBef>
              <a:spcAft>
                <a:spcPts val="1500"/>
              </a:spcAft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44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other examples?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NT warnings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914400" lvl="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Mt.7:21-23</a:t>
            </a:r>
          </a:p>
          <a:p>
            <a:pPr marL="914400" lvl="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Jn.9</a:t>
            </a:r>
          </a:p>
          <a:p>
            <a:pPr marL="914400" lvl="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r>
              <a:rPr lang="en-US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Rv.22:18-19</a:t>
            </a:r>
          </a:p>
          <a:p>
            <a:pPr marL="9144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1052052" y="3352800"/>
            <a:ext cx="3429000" cy="1219200"/>
          </a:xfrm>
          <a:prstGeom prst="round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</a:rPr>
              <a:t>OT emphasizes physical death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648200" y="3352800"/>
            <a:ext cx="3429000" cy="1219200"/>
          </a:xfrm>
          <a:prstGeom prst="roundRect">
            <a:avLst/>
          </a:prstGeom>
          <a:solidFill>
            <a:srgbClr val="000000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 pitchFamily="34" charset="0"/>
              </a:rPr>
              <a:t>NT emphasizes eternal death</a:t>
            </a:r>
          </a:p>
        </p:txBody>
      </p:sp>
    </p:spTree>
    <p:extLst>
      <p:ext uri="{BB962C8B-B14F-4D97-AF65-F5344CB8AC3E}">
        <p14:creationId xmlns="" xmlns:p14="http://schemas.microsoft.com/office/powerpoint/2010/main" val="275310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other examples?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NT warnings mean?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did </a:t>
            </a:r>
            <a:r>
              <a:rPr lang="en-US" sz="3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Nadab</a:t>
            </a:r>
            <a: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3600" dirty="0" err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Abihu</a:t>
            </a:r>
            <a: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/>
          </a:bodyPr>
          <a:lstStyle/>
          <a:p>
            <a:pPr marL="9144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Font typeface="Wingdings" pitchFamily="2" charset="2"/>
              <a:buAutoNum type="arabicPeriod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3"/>
          <p:cNvSpPr/>
          <p:nvPr/>
        </p:nvSpPr>
        <p:spPr bwMode="auto">
          <a:xfrm>
            <a:off x="486696" y="1752600"/>
            <a:ext cx="8153400" cy="3962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“…cavalier disregard for the most serious meaning of the events they were part of. </a:t>
            </a:r>
            <a:b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</a:b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It is as if a…minister in the middle of </a:t>
            </a:r>
            <a:r>
              <a:rPr kumimoji="0" lang="en-US" sz="33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cele-brating</a:t>
            </a:r>
            <a:r>
              <a:rPr kumimoji="0" lang="en-US" sz="33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</a:rPr>
              <a:t> the Holy Communion were to inject rites or objects associated with the occult.  God answered their false fire with the real fire of his holy anger”  </a:t>
            </a:r>
          </a:p>
        </p:txBody>
      </p:sp>
    </p:spTree>
    <p:extLst>
      <p:ext uri="{BB962C8B-B14F-4D97-AF65-F5344CB8AC3E}">
        <p14:creationId xmlns="" xmlns:p14="http://schemas.microsoft.com/office/powerpoint/2010/main" val="380434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other examples?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NT warnings mean?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Why did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Nadab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Abihu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die?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‘second sin’: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Lv.10:16-18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4948"/>
            <a:ext cx="8229600" cy="4876800"/>
          </a:xfrm>
        </p:spPr>
        <p:txBody>
          <a:bodyPr>
            <a:normAutofit/>
          </a:bodyPr>
          <a:lstStyle/>
          <a:p>
            <a:pPr marL="4572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fat of sin offering should burn up.</a:t>
            </a:r>
          </a:p>
          <a:p>
            <a:pPr marL="4572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is Moses angry?   He fears more judgment.</a:t>
            </a:r>
          </a:p>
          <a:p>
            <a:pPr marL="4572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Aaron explains: not rebellion but fear of doing wrong (presumption).</a:t>
            </a:r>
          </a:p>
          <a:p>
            <a:pPr marL="4572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Aaron esteems God’s law.</a:t>
            </a:r>
          </a:p>
          <a:p>
            <a:pPr marL="457200" lvl="0" indent="-45720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God spares them.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694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other examples?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NT warnings mean?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Why did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Nadab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Abihu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die?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‘second sin’: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Lv.10:16-18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Priests could not eat if defiled by sin in family, Lv.21:6, 8-9.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743200"/>
            <a:ext cx="8229600" cy="27432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shall be holy to their God and not profane the name of their God, for they offer the offerings of the L</a:t>
            </a:r>
            <a:r>
              <a:rPr lang="en-US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made by fire, and the bread of their God; therefore they shall be holy.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9989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other examples?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NT warnings mean?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Why did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Nadab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Abihu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die?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‘second sin’: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Lv.10:16-18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Priests could not eat if defiled by sin in family, Lv.21:6, 8-9.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971800"/>
            <a:ext cx="8229600" cy="19050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2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daughter of any priest, if she profanes herself by playing the harlot, she profanes her father.  She shall be burned with fire.</a:t>
            </a:r>
            <a:endParaRPr lang="en-US" sz="32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2605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other examples?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do NT warnings mean?</a:t>
            </a:r>
            <a:br>
              <a:rPr lang="en-US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Why did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Nadab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Abihu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die?</a:t>
            </a:r>
            <a:b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7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4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‘second sin’: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Lv.10:16-18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lvl="0" indent="-51435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AutoNum type="arabicPeriod"/>
            </a:pP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Priests could not eat if defiled by sin in family, Lv.21:6, 8-9.</a:t>
            </a:r>
          </a:p>
          <a:p>
            <a:pPr marL="514350" lvl="0" indent="-514350" eaLnBrk="0" fontAlgn="base" hangingPunct="0">
              <a:spcAft>
                <a:spcPts val="600"/>
              </a:spcAft>
              <a:buClr>
                <a:srgbClr val="00007D"/>
              </a:buClr>
              <a:buSzPct val="75000"/>
              <a:buAutoNum type="arabicPeriod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not eat if contacted death in tent, Lv.22:2-4; Nu.19:14.</a:t>
            </a:r>
          </a:p>
          <a:p>
            <a:pPr marL="0" indent="0" algn="ctr">
              <a:spcBef>
                <a:spcPts val="3600"/>
              </a:spcBef>
              <a:spcAft>
                <a:spcPts val="600"/>
              </a:spcAft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977845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8508</TotalTime>
  <Words>548</Words>
  <Application>Microsoft Office PowerPoint</Application>
  <PresentationFormat>On-screen Show (4:3)</PresentationFormat>
  <Paragraphs>111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Pixel</vt:lpstr>
      <vt:lpstr>2_Default Design</vt:lpstr>
      <vt:lpstr>Office Theme</vt:lpstr>
      <vt:lpstr>Great Pretenders</vt:lpstr>
      <vt:lpstr>Slide 2</vt:lpstr>
      <vt:lpstr>1. What about other examples?</vt:lpstr>
      <vt:lpstr>1. What about other examples? 2. What do NT warnings mean?</vt:lpstr>
      <vt:lpstr>1. What about other examples? 2. What do NT warnings mean? 3. Why did Nadab and Abihu die?</vt:lpstr>
      <vt:lpstr>1. What about other examples? 2. What do NT warnings mean? 3. Why did Nadab and Abihu die? 4. The ‘second sin’: Lv.10:16-18</vt:lpstr>
      <vt:lpstr>1. What about other examples? 2. What do NT warnings mean? 3. Why did Nadab and Abihu die? 4. The ‘second sin’: Lv.10:16-18</vt:lpstr>
      <vt:lpstr>1. What about other examples? 2. What do NT warnings mean? 3. Why did Nadab and Abihu die? 4. The ‘second sin’: Lv.10:16-18</vt:lpstr>
      <vt:lpstr>1. What about other examples? 2. What do NT warnings mean? 3. Why did Nadab and Abihu die? 4. The ‘second sin’: Lv.10:16-18</vt:lpstr>
      <vt:lpstr>1. What about other examples? 2. What do NT warnings mean? 3. Why did Nadab and Abihu die? 4. The ‘second sin’: Lv.10:16-18</vt:lpstr>
      <vt:lpstr>Slide 11</vt:lpstr>
      <vt:lpstr>                </vt:lpstr>
      <vt:lpstr>                </vt:lpstr>
      <vt:lpstr>                </vt:lpstr>
      <vt:lpstr>                </vt:lpstr>
      <vt:lpstr>Slide 16</vt:lpstr>
      <vt:lpstr>                </vt:lpstr>
      <vt:lpstr>                </vt:lpstr>
      <vt:lpstr>                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church of Christ</cp:lastModifiedBy>
  <cp:revision>1003</cp:revision>
  <dcterms:created xsi:type="dcterms:W3CDTF">2011-08-18T15:42:19Z</dcterms:created>
  <dcterms:modified xsi:type="dcterms:W3CDTF">2016-12-12T01:17:30Z</dcterms:modified>
</cp:coreProperties>
</file>