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260" r:id="rId4"/>
    <p:sldId id="393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3" r:id="rId13"/>
    <p:sldId id="492" r:id="rId14"/>
    <p:sldId id="494" r:id="rId15"/>
    <p:sldId id="458" r:id="rId16"/>
    <p:sldId id="472" r:id="rId17"/>
    <p:sldId id="495" r:id="rId18"/>
    <p:sldId id="496" r:id="rId19"/>
    <p:sldId id="497" r:id="rId20"/>
    <p:sldId id="500" r:id="rId21"/>
    <p:sldId id="49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00FF00"/>
    <a:srgbClr val="CCFFFF"/>
    <a:srgbClr val="FFFFCC"/>
    <a:srgbClr val="FFFF00"/>
    <a:srgbClr val="CCECFF"/>
    <a:srgbClr val="000066"/>
    <a:srgbClr val="4D4D4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4" autoAdjust="0"/>
    <p:restoredTop sz="94660"/>
  </p:normalViewPr>
  <p:slideViewPr>
    <p:cSldViewPr>
      <p:cViewPr varScale="1">
        <p:scale>
          <a:sx n="101" d="100"/>
          <a:sy n="101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Magnet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6:44-45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I will </a:t>
            </a:r>
            <a:r>
              <a:rPr lang="en-US" sz="3800" dirty="0">
                <a:solidFill>
                  <a:srgbClr val="FFFF00"/>
                </a:solidFill>
              </a:rPr>
              <a:t>raise</a:t>
            </a:r>
            <a:r>
              <a:rPr lang="en-US" sz="3800" dirty="0">
                <a:solidFill>
                  <a:schemeClr val="bg1"/>
                </a:solidFill>
              </a:rPr>
              <a:t> him up at the </a:t>
            </a:r>
            <a:r>
              <a:rPr lang="en-US" sz="3800" dirty="0">
                <a:solidFill>
                  <a:srgbClr val="FFFF00"/>
                </a:solidFill>
              </a:rPr>
              <a:t>last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times in Jn.6</a:t>
            </a:r>
            <a:r>
              <a:rPr lang="en-US" sz="3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39, 40, 44, 54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is last day?  Resurrection day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‘end’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Co.15:24)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comes–resurrection–judgment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(Jn.12:48)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time for 1000 years on earth</a:t>
            </a:r>
          </a:p>
        </p:txBody>
      </p:sp>
    </p:spTree>
    <p:extLst>
      <p:ext uri="{BB962C8B-B14F-4D97-AF65-F5344CB8AC3E}">
        <p14:creationId xmlns:p14="http://schemas.microsoft.com/office/powerpoint/2010/main" val="234818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rgbClr val="FFFF00"/>
                </a:solidFill>
              </a:rPr>
              <a:t>It is written</a:t>
            </a:r>
            <a:r>
              <a:rPr lang="en-US" sz="3800" dirty="0">
                <a:solidFill>
                  <a:schemeClr val="bg1"/>
                </a:solidFill>
              </a:rPr>
              <a:t>… ‘And they shall all be taught of God’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Isa.54:13; Jer.31:33-34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refer to general teaching of OT – Jn.5:46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‘They shall all be </a:t>
            </a:r>
            <a:r>
              <a:rPr lang="en-US" sz="3800" dirty="0">
                <a:solidFill>
                  <a:srgbClr val="FFFF00"/>
                </a:solidFill>
              </a:rPr>
              <a:t>taught of God</a:t>
            </a:r>
            <a:r>
              <a:rPr lang="en-US" sz="3800" dirty="0">
                <a:solidFill>
                  <a:schemeClr val="bg1"/>
                </a:solidFill>
              </a:rPr>
              <a:t>’</a:t>
            </a:r>
            <a:endParaRPr lang="en-US" sz="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how God draws (44)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‘This explains the preceding verse’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Barnes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Synonymous parallelism –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44: what?   DRAW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45: how?</a:t>
            </a:r>
          </a:p>
          <a:p>
            <a:pPr marL="457200" lvl="1" indent="-45720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TAUGHT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HEAR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LEARN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Jer.31:3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47416" y="4572000"/>
            <a:ext cx="5715000" cy="990600"/>
          </a:xfrm>
          <a:prstGeom prst="ellipse">
            <a:avLst/>
          </a:prstGeom>
          <a:solidFill>
            <a:srgbClr val="FFFF00">
              <a:alpha val="15000"/>
            </a:srgb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Rectangle 4"/>
          <p:cNvSpPr/>
          <p:nvPr/>
        </p:nvSpPr>
        <p:spPr>
          <a:xfrm>
            <a:off x="4800600" y="2133600"/>
            <a:ext cx="3657600" cy="1295400"/>
          </a:xfrm>
          <a:prstGeom prst="wedgeRectCallout">
            <a:avLst>
              <a:gd name="adj1" fmla="val -24704"/>
              <a:gd name="adj2" fmla="val 138781"/>
            </a:avLst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HUMAN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6924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‘They shall all be </a:t>
            </a:r>
            <a:r>
              <a:rPr lang="en-US" sz="3800" dirty="0">
                <a:solidFill>
                  <a:srgbClr val="FFFF00"/>
                </a:solidFill>
              </a:rPr>
              <a:t>taught of God</a:t>
            </a:r>
            <a:r>
              <a:rPr lang="en-US" sz="3800" dirty="0">
                <a:solidFill>
                  <a:schemeClr val="bg1"/>
                </a:solidFill>
              </a:rPr>
              <a:t>’</a:t>
            </a:r>
            <a:endParaRPr lang="en-US" sz="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how God draws (44)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Th.4:9 – taught of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Directly by HS or indirectly by word?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Th.2:13; Ac.17:2-4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2:37, 41;  8:12-13;  11:14</a:t>
            </a:r>
          </a:p>
          <a:p>
            <a:pPr marL="1371600" lvl="3" indent="0" defTabSz="973138"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Mt.23:37</a:t>
            </a:r>
          </a:p>
          <a:p>
            <a:pPr marL="1371600" lvl="3" indent="0" defTabSz="973138"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Jn.6:68</a:t>
            </a:r>
          </a:p>
          <a:p>
            <a:pPr marL="1371600" lvl="3" indent="0" defTabSz="973138">
              <a:spcAft>
                <a:spcPts val="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Jn.5:40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Analysis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>
                <a:solidFill>
                  <a:srgbClr val="CCECFF"/>
                </a:solidFill>
                <a:latin typeface="Verdana" pitchFamily="34" charset="0"/>
              </a:rPr>
              <a:t>II. Application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4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1. </a:t>
            </a:r>
            <a:r>
              <a:rPr lang="en-US" altLang="en-US" sz="3600" dirty="0">
                <a:latin typeface="Verdana" pitchFamily="34" charset="0"/>
              </a:rPr>
              <a:t>One exclusive way.  Jn.6:66-69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are repelled; others, attracted</a:t>
            </a:r>
          </a:p>
          <a:p>
            <a:pPr marL="236537" lvl="1">
              <a:spcBef>
                <a:spcPts val="300"/>
              </a:spcBef>
              <a:spcAft>
                <a:spcPts val="1200"/>
              </a:spcAft>
            </a:pPr>
            <a:r>
              <a:rPr lang="en-US" sz="3600" b="1" baseline="30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of eternal life . . . Or . . .</a:t>
            </a:r>
          </a:p>
          <a:p>
            <a:pPr marL="236537" lvl="1">
              <a:spcBef>
                <a:spcPts val="300"/>
              </a:spcBef>
              <a:spcAft>
                <a:spcPts val="1200"/>
              </a:spcAft>
            </a:pPr>
            <a:r>
              <a:rPr lang="en-US" sz="3600" b="1" baseline="30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Stone of stumbling, rock of offense, 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Pt.2:8</a:t>
            </a:r>
          </a:p>
          <a:p>
            <a:pPr marL="574675" lvl="1" indent="-339725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is the attraction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Ro.1:16</a:t>
            </a:r>
          </a:p>
        </p:txBody>
      </p:sp>
    </p:spTree>
    <p:extLst>
      <p:ext uri="{BB962C8B-B14F-4D97-AF65-F5344CB8AC3E}">
        <p14:creationId xmlns:p14="http://schemas.microsoft.com/office/powerpoint/2010/main" val="422361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2. </a:t>
            </a:r>
            <a:r>
              <a:rPr lang="en-US" altLang="en-US" sz="3600" dirty="0">
                <a:latin typeface="Verdana" pitchFamily="34" charset="0"/>
              </a:rPr>
              <a:t>Knowledge is power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easy when you know how.</a:t>
            </a:r>
          </a:p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revealed gospel to show us the way.  </a:t>
            </a:r>
          </a:p>
          <a:p>
            <a:pPr marL="1025525" lvl="2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Jn.7:17</a:t>
            </a:r>
          </a:p>
          <a:p>
            <a:pPr marL="1025525" lvl="2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Jn.8:31-32</a:t>
            </a:r>
          </a:p>
        </p:txBody>
      </p:sp>
    </p:spTree>
    <p:extLst>
      <p:ext uri="{BB962C8B-B14F-4D97-AF65-F5344CB8AC3E}">
        <p14:creationId xmlns:p14="http://schemas.microsoft.com/office/powerpoint/2010/main" val="2625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3. </a:t>
            </a:r>
            <a:r>
              <a:rPr lang="en-US" altLang="en-US" sz="3600" dirty="0">
                <a:latin typeface="Verdana" pitchFamily="34" charset="0"/>
              </a:rPr>
              <a:t>Motivation – not mere fear of hell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of Christ.  </a:t>
            </a:r>
          </a:p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</a:t>
            </a:r>
          </a:p>
        </p:txBody>
      </p:sp>
    </p:spTree>
    <p:extLst>
      <p:ext uri="{BB962C8B-B14F-4D97-AF65-F5344CB8AC3E}">
        <p14:creationId xmlns:p14="http://schemas.microsoft.com/office/powerpoint/2010/main" val="33735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4. </a:t>
            </a:r>
            <a:r>
              <a:rPr lang="en-US" altLang="en-US" sz="3600" dirty="0">
                <a:latin typeface="Verdana" pitchFamily="34" charset="0"/>
              </a:rPr>
              <a:t>God is our Teacher.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Isa.2:3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06244" y="1524000"/>
            <a:ext cx="7543800" cy="4114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Many people shall come and say,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“Come, and let us go up to the mountain of the Lord,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 the house of the God of Jacob;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will teach us His ways,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And we shall walk in His paths.”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 out of Zion shall go forth the law,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And the word of the Lord from Jerusalem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351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4. </a:t>
            </a:r>
            <a:r>
              <a:rPr lang="en-US" altLang="en-US" sz="3600" dirty="0">
                <a:latin typeface="Verdana" pitchFamily="34" charset="0"/>
              </a:rPr>
              <a:t>God is our Teacher.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Isa.2:3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06244" y="1524000"/>
            <a:ext cx="7543800" cy="4114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Many people shall come and say,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“Come, and let us go up to the mountain of the Lord,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 the house of the God of Jacob;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will </a:t>
            </a:r>
            <a:r>
              <a:rPr lang="en-US" sz="32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teach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us </a:t>
            </a:r>
            <a:r>
              <a:rPr lang="en-US" sz="3200" u="sng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His ways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And we shall </a:t>
            </a:r>
            <a:r>
              <a:rPr lang="en-US" sz="32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en-US" sz="3200" u="sng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His paths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</a:p>
          <a:p>
            <a:r>
              <a:rPr 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out of </a:t>
            </a:r>
            <a:r>
              <a:rPr lang="en-US" sz="3200" dirty="0">
                <a:solidFill>
                  <a:srgbClr val="00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Zion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shall go forth </a:t>
            </a:r>
            <a:r>
              <a:rPr lang="en-US" sz="3200" dirty="0">
                <a:solidFill>
                  <a:srgbClr val="FF33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law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And the </a:t>
            </a:r>
            <a:r>
              <a:rPr lang="en-US" sz="3200" dirty="0">
                <a:solidFill>
                  <a:srgbClr val="FF33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 of the Lord </a:t>
            </a: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US" sz="3200" dirty="0">
                <a:solidFill>
                  <a:srgbClr val="00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Jerusalem</a:t>
            </a:r>
          </a:p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25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500" dirty="0">
                <a:solidFill>
                  <a:srgbClr val="CCECFF"/>
                </a:solidFill>
                <a:latin typeface="Verdana" pitchFamily="34" charset="0"/>
              </a:rPr>
              <a:t>I. Analysis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2400" dirty="0">
                <a:latin typeface="Verdana" pitchFamily="34" charset="0"/>
              </a:rPr>
              <a:t>5. </a:t>
            </a:r>
            <a:r>
              <a:rPr lang="en-US" altLang="en-US" sz="3600" dirty="0">
                <a:latin typeface="Verdana" pitchFamily="34" charset="0"/>
              </a:rPr>
              <a:t>God uses us to teach</a:t>
            </a:r>
            <a:endParaRPr lang="en-US" altLang="en-US" sz="40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838200"/>
            <a:ext cx="9158748" cy="5955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68325" lvl="1" indent="-3317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77644" y="1676400"/>
            <a:ext cx="8001000" cy="1981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And the things that you have heard from me among many witnesses, commit these to faithful men who will be able to teach others also.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59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come </a:t>
            </a:r>
            <a:r>
              <a:rPr lang="en-US" sz="3800" dirty="0">
                <a:solidFill>
                  <a:srgbClr val="FFFF00"/>
                </a:solidFill>
              </a:rPr>
              <a:t>to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‘Me’ - Jesus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4:11-12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‘What to do with Jesus?’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Slaughter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Him.   Mt.27:22-23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Shun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Him.  Mt.27:22, 24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Him.  Mt.25</a:t>
            </a:r>
          </a:p>
        </p:txBody>
      </p:sp>
    </p:spTree>
    <p:extLst>
      <p:ext uri="{BB962C8B-B14F-4D97-AF65-F5344CB8AC3E}">
        <p14:creationId xmlns:p14="http://schemas.microsoft.com/office/powerpoint/2010/main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rgbClr val="FFFF00"/>
                </a:solidFill>
              </a:rPr>
              <a:t>No one can come</a:t>
            </a:r>
            <a:r>
              <a:rPr lang="en-US" sz="3800" dirty="0">
                <a:solidFill>
                  <a:schemeClr val="bg1"/>
                </a:solidFill>
              </a:rPr>
              <a:t> to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Ro.3:23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way is not planned? … or prepared?  … or presented?  Mt.3:3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Jn.14:6, through Christ, we come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way.  Jn.14:4-6 (12:48)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way.  Jn.6:67-68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way.  Jn.14:6</a:t>
            </a:r>
          </a:p>
        </p:txBody>
      </p:sp>
    </p:spTree>
    <p:extLst>
      <p:ext uri="{BB962C8B-B14F-4D97-AF65-F5344CB8AC3E}">
        <p14:creationId xmlns:p14="http://schemas.microsoft.com/office/powerpoint/2010/main" val="36129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</a:t>
            </a:r>
            <a:r>
              <a:rPr lang="en-US" sz="3800" dirty="0">
                <a:solidFill>
                  <a:srgbClr val="FFFF00"/>
                </a:solidFill>
              </a:rPr>
              <a:t>come</a:t>
            </a:r>
            <a:r>
              <a:rPr lang="en-US" sz="3800" dirty="0">
                <a:solidFill>
                  <a:schemeClr val="bg1"/>
                </a:solidFill>
              </a:rPr>
              <a:t> to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Jn.5:40, an invitation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Mt.11:28-30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‘come’ of force or fiat (Gn.1)</a:t>
            </a:r>
          </a:p>
        </p:txBody>
      </p:sp>
    </p:spTree>
    <p:extLst>
      <p:ext uri="{BB962C8B-B14F-4D97-AF65-F5344CB8AC3E}">
        <p14:creationId xmlns:p14="http://schemas.microsoft.com/office/powerpoint/2010/main" val="20873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come to Me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unless Father…draws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two possible ways to draw: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Calvinism: force (irresistible grace).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743200"/>
            <a:ext cx="7162800" cy="2819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‘draw may mean compel:  Ac.16:19, jailer didn’t woo them.   We have no desire for God unless He changes us.  HS doesn’t drag people against their wills, but He makes them willing.’ </a:t>
            </a:r>
          </a:p>
        </p:txBody>
      </p:sp>
    </p:spTree>
    <p:extLst>
      <p:ext uri="{BB962C8B-B14F-4D97-AF65-F5344CB8AC3E}">
        <p14:creationId xmlns:p14="http://schemas.microsoft.com/office/powerpoint/2010/main" val="17847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come to Me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unless Father…draws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two possible ways to draw: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Calvinism: force (irresistible grace).</a:t>
            </a:r>
          </a:p>
          <a:p>
            <a:pPr marL="693738" lvl="1" indent="-354013"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salvation is 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entirely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grace, </a:t>
            </a:r>
            <a:r>
              <a:rPr lang="en-US" sz="3200" u="sng" dirty="0" err="1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uncon-ditionally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produced by 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direct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operation of H.S., it 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cannot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conditioned on faith or repentance or anything else man does.</a:t>
            </a:r>
          </a:p>
          <a:p>
            <a:pPr marL="693738" lvl="1" indent="-354013">
              <a:spcAft>
                <a:spcPts val="600"/>
              </a:spcAft>
              <a:buNone/>
            </a:pPr>
            <a:r>
              <a:rPr lang="en-US" sz="2000" b="1" dirty="0">
                <a:ea typeface="Verdana" panose="020B0604030504040204" pitchFamily="34" charset="0"/>
                <a:cs typeface="Verdana" panose="020B0604030504040204" pitchFamily="34" charset="0"/>
              </a:rPr>
              <a:t>2. 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Who is to blame for the lost – those who are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not made willing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11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come to Me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unless Father…draws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two possible ways to draw: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Calvinism: force (irresistible grace).</a:t>
            </a:r>
            <a:endParaRPr lang="en-US" sz="27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Context: to be drawn, Ac.21:30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If this fits Jn.6,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why invite us to come</a:t>
            </a: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3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3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Jn.12:32,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all men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– universalism?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6244" y="3886200"/>
            <a:ext cx="75438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to draw a pers. in the direction of values for inner life, draw, attract, Jn.6:44 </a:t>
            </a:r>
            <a:r>
              <a:rPr lang="en-US" sz="2000" dirty="0"/>
              <a:t>–BDAG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883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6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No one can come to Me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unless Father…draws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two possible ways to draw: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Calvinism: force (irresistible grace).</a:t>
            </a:r>
            <a:endParaRPr lang="en-US" sz="27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Context: to be drawn, Ac.21:30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a typeface="Verdana" panose="020B0604030504040204" pitchFamily="34" charset="0"/>
                <a:cs typeface="Verdana" panose="020B0604030504040204" pitchFamily="34" charset="0"/>
              </a:rPr>
              <a:t>Only force God uses: truth and love.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733800"/>
            <a:ext cx="8229600" cy="3038168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Jn.12</a:t>
            </a:r>
            <a:r>
              <a:rPr lang="en-US" sz="3200" baseline="30000" dirty="0"/>
              <a:t>32 </a:t>
            </a:r>
            <a:r>
              <a:rPr lang="en-US" sz="3200" dirty="0">
                <a:solidFill>
                  <a:srgbClr val="FFFF00"/>
                </a:solidFill>
              </a:rPr>
              <a:t>‘Not by force, for the will is incapable of force, but by the divine attractions of his love...</a:t>
            </a:r>
            <a:r>
              <a:rPr lang="en-US" sz="3200" dirty="0"/>
              <a:t>   Jn.6</a:t>
            </a:r>
            <a:r>
              <a:rPr lang="en-US" sz="3200" baseline="30000" dirty="0"/>
              <a:t>44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can mean no more than the potent allurements, the </a:t>
            </a:r>
            <a:r>
              <a:rPr lang="en-US" sz="3200" dirty="0" err="1">
                <a:solidFill>
                  <a:srgbClr val="FFFF00"/>
                </a:solidFill>
              </a:rPr>
              <a:t>allective</a:t>
            </a:r>
            <a:r>
              <a:rPr lang="en-US" sz="3200" dirty="0">
                <a:solidFill>
                  <a:srgbClr val="FFFF00"/>
                </a:solidFill>
              </a:rPr>
              <a:t> force of love, the attracting of men by the Father to the Son’</a:t>
            </a:r>
            <a:r>
              <a:rPr lang="en-US" sz="3200" dirty="0"/>
              <a:t> </a:t>
            </a:r>
            <a:r>
              <a:rPr lang="en-US" dirty="0"/>
              <a:t>– Trench, xxi, p.72-74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609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4871</TotalTime>
  <Words>856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Times</vt:lpstr>
      <vt:lpstr>Times New Roman</vt:lpstr>
      <vt:lpstr>Verdana</vt:lpstr>
      <vt:lpstr>Wingdings</vt:lpstr>
      <vt:lpstr>Pixel</vt:lpstr>
      <vt:lpstr>1_Default Design</vt:lpstr>
      <vt:lpstr>God’s Magnet</vt:lpstr>
      <vt:lpstr>I. Analysis</vt:lpstr>
      <vt:lpstr>No one can come to Me</vt:lpstr>
      <vt:lpstr>No one can come to Me</vt:lpstr>
      <vt:lpstr>No one can come to Me</vt:lpstr>
      <vt:lpstr>No one can come to Me unless Father…draws him</vt:lpstr>
      <vt:lpstr>No one can come to Me unless Father…draws him</vt:lpstr>
      <vt:lpstr>No one can come to Me unless Father…draws him</vt:lpstr>
      <vt:lpstr>No one can come to Me unless Father…draws him</vt:lpstr>
      <vt:lpstr>I will raise him up at the last day</vt:lpstr>
      <vt:lpstr>It is written… ‘And they shall all be taught of God’</vt:lpstr>
      <vt:lpstr>‘They shall all be taught of God’</vt:lpstr>
      <vt:lpstr>‘They shall all be taught of God’</vt:lpstr>
      <vt:lpstr>I. Analysis II. Application</vt:lpstr>
      <vt:lpstr>1. One exclusive way.  Jn.6:66-69</vt:lpstr>
      <vt:lpstr>2. Knowledge is power</vt:lpstr>
      <vt:lpstr>3. Motivation – not mere fear of hell</vt:lpstr>
      <vt:lpstr>4. God is our Teacher.</vt:lpstr>
      <vt:lpstr>4. God is our Teacher.</vt:lpstr>
      <vt:lpstr>5. God uses us to teach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586</cp:revision>
  <dcterms:created xsi:type="dcterms:W3CDTF">2007-07-13T04:29:51Z</dcterms:created>
  <dcterms:modified xsi:type="dcterms:W3CDTF">2017-01-10T00:08:20Z</dcterms:modified>
</cp:coreProperties>
</file>