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1" r:id="rId2"/>
  </p:sldMasterIdLst>
  <p:notesMasterIdLst>
    <p:notesMasterId r:id="rId23"/>
  </p:notesMasterIdLst>
  <p:sldIdLst>
    <p:sldId id="298" r:id="rId3"/>
    <p:sldId id="361" r:id="rId4"/>
    <p:sldId id="391" r:id="rId5"/>
    <p:sldId id="260" r:id="rId6"/>
    <p:sldId id="362" r:id="rId7"/>
    <p:sldId id="392" r:id="rId8"/>
    <p:sldId id="369" r:id="rId9"/>
    <p:sldId id="370" r:id="rId10"/>
    <p:sldId id="393" r:id="rId11"/>
    <p:sldId id="394" r:id="rId12"/>
    <p:sldId id="395" r:id="rId13"/>
    <p:sldId id="396" r:id="rId14"/>
    <p:sldId id="382" r:id="rId15"/>
    <p:sldId id="383" r:id="rId16"/>
    <p:sldId id="397" r:id="rId17"/>
    <p:sldId id="398" r:id="rId18"/>
    <p:sldId id="399" r:id="rId19"/>
    <p:sldId id="400" r:id="rId20"/>
    <p:sldId id="401" r:id="rId21"/>
    <p:sldId id="389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k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CC"/>
    <a:srgbClr val="800000"/>
    <a:srgbClr val="4D4D4D"/>
    <a:srgbClr val="CCFFFF"/>
    <a:srgbClr val="FFFF3E"/>
    <a:srgbClr val="FFFF99"/>
    <a:srgbClr val="FF3300"/>
    <a:srgbClr val="CC66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61EF3938-6E58-47D1-ADA4-CED2D9D4D0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2038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505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506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4506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506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507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4777565-6D42-467B-B8D3-CB8E6A935D0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50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50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9AA6C1-2900-403C-A8A7-B4322A774DA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866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8D9A2E-2E70-49FE-8C21-C79DE3577B6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6371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085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620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3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337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251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092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461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2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3DD182-DE71-4D6C-925A-852FB99E3D4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23822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053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296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66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3B085C-537E-45C2-982A-C92FB2733AD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67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3A68F3-2C62-4342-8CD9-4B7E3BC4D1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486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129167-431C-4EB1-AA15-666BA85D3FE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519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69CA65-C9E9-4E54-92F6-216DF4E201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616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47C1A-F44E-425B-8DF5-CAED23AFD0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75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40E7BB-2C79-402E-9C2C-4D25209E33E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80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BEE2C8-9216-48E1-8177-786757302EB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298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9392FB13-856B-4CE2-8004-801187B7181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403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403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4404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40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404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03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sz="6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Drawing Near</a:t>
            </a:r>
            <a:br>
              <a:rPr lang="en-US" altLang="en-US" sz="6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6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God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altLang="en-US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 Hb.10:…24-25, love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Hb.10:38, avoid apostasy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38: </a:t>
            </a:r>
            <a:r>
              <a:rPr lang="en-US" sz="2800" dirty="0">
                <a:solidFill>
                  <a:srgbClr val="4D4D4D"/>
                </a:solidFill>
              </a:rPr>
              <a:t>draw back: withdraw, as Ga.2:12</a:t>
            </a:r>
          </a:p>
          <a:p>
            <a:pPr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Opposite of drawing back: draw near 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Recall first love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32-34.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Recover confidence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35 (19).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Receive reward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35 (2 Jn.8).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Resolve to endure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36-39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30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 Hb.10:…24-25, love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Hb.10:38, avoid apostasy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Gn.24, successful marriage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chose right woman;</a:t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is most of the decision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Gn.2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K.16:31; 21:25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Mt.19:3-9</a:t>
            </a:r>
          </a:p>
        </p:txBody>
      </p:sp>
      <p:sp>
        <p:nvSpPr>
          <p:cNvPr id="4" name="Rectangle 3"/>
          <p:cNvSpPr/>
          <p:nvPr/>
        </p:nvSpPr>
        <p:spPr>
          <a:xfrm>
            <a:off x="398208" y="4648200"/>
            <a:ext cx="4114800" cy="1447800"/>
          </a:xfrm>
          <a:prstGeom prst="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Pharisees focus on putting away</a:t>
            </a:r>
          </a:p>
        </p:txBody>
      </p:sp>
      <p:sp>
        <p:nvSpPr>
          <p:cNvPr id="5" name="Rectangle 4"/>
          <p:cNvSpPr/>
          <p:nvPr/>
        </p:nvSpPr>
        <p:spPr>
          <a:xfrm>
            <a:off x="4618704" y="4648200"/>
            <a:ext cx="4114800" cy="1447800"/>
          </a:xfrm>
          <a:prstGeom prst="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Jesus focuses on preserving plan</a:t>
            </a:r>
          </a:p>
        </p:txBody>
      </p:sp>
    </p:spTree>
    <p:extLst>
      <p:ext uri="{BB962C8B-B14F-4D97-AF65-F5344CB8AC3E}">
        <p14:creationId xmlns:p14="http://schemas.microsoft.com/office/powerpoint/2010/main" val="27720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 Hb.10:…24-25, love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Hb.10:38, avoid apostasy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Gn.24, successful marriage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2 K.20, facing death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bed at night, remember death, Ps.63:5-7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Ps.15</a:t>
            </a:r>
          </a:p>
        </p:txBody>
      </p:sp>
    </p:spTree>
    <p:extLst>
      <p:ext uri="{BB962C8B-B14F-4D97-AF65-F5344CB8AC3E}">
        <p14:creationId xmlns:p14="http://schemas.microsoft.com/office/powerpoint/2010/main" val="66760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816100"/>
          </a:xfrm>
          <a:solidFill>
            <a:schemeClr val="tx1"/>
          </a:solidFill>
        </p:spPr>
        <p:txBody>
          <a:bodyPr/>
          <a:lstStyle/>
          <a:p>
            <a:pPr algn="ctr">
              <a:spcAft>
                <a:spcPts val="1200"/>
              </a:spcAft>
            </a:pPr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I. WHO DRAWS NEAR?</a:t>
            </a:r>
            <a:b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II. WHY DRAW NEAR?</a:t>
            </a:r>
            <a:b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  <a:t>III. WAY TO DRAW NEAR?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752600"/>
            <a:ext cx="9158748" cy="51054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261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 James 4:7, </a:t>
            </a:r>
            <a:r>
              <a:rPr lang="en-US" sz="3600" dirty="0">
                <a:solidFill>
                  <a:srgbClr val="000066"/>
                </a:solidFill>
              </a:rPr>
              <a:t>submit to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soldier under sergeant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Gn.39</a:t>
            </a:r>
          </a:p>
        </p:txBody>
      </p:sp>
    </p:spTree>
    <p:extLst>
      <p:ext uri="{BB962C8B-B14F-4D97-AF65-F5344CB8AC3E}">
        <p14:creationId xmlns:p14="http://schemas.microsoft.com/office/powerpoint/2010/main" val="56144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James 4:7a, submit to God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Ja.4:7</a:t>
            </a:r>
            <a:r>
              <a:rPr lang="en-US" sz="3200" dirty="0">
                <a:solidFill>
                  <a:schemeClr val="tx1"/>
                </a:solidFill>
              </a:rPr>
              <a:t>b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>
                <a:solidFill>
                  <a:srgbClr val="000066"/>
                </a:solidFill>
              </a:rPr>
              <a:t>resist devil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 is our fault (Ja.1:14)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Satan helps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Resist – 1 Pt.5:9.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Flee – Mt.4.  1 Co.6:18.</a:t>
            </a:r>
          </a:p>
        </p:txBody>
      </p:sp>
    </p:spTree>
    <p:extLst>
      <p:ext uri="{BB962C8B-B14F-4D97-AF65-F5344CB8AC3E}">
        <p14:creationId xmlns:p14="http://schemas.microsoft.com/office/powerpoint/2010/main" val="319481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James 4:7a, submit to God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Ja.4:7b, resist devil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Ja.4:8, </a:t>
            </a:r>
            <a:r>
              <a:rPr lang="en-US" sz="3600" dirty="0">
                <a:solidFill>
                  <a:srgbClr val="000066"/>
                </a:solidFill>
              </a:rPr>
              <a:t>draw near to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Lk.15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Obey gospel, Hb.10:22 (5:9)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Live in hope of heaven, Hb.7:19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Purity of hands, hearts, Ja.4:8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Ja.1:8.  Mt.27:24</a:t>
            </a:r>
          </a:p>
        </p:txBody>
      </p:sp>
    </p:spTree>
    <p:extLst>
      <p:ext uri="{BB962C8B-B14F-4D97-AF65-F5344CB8AC3E}">
        <p14:creationId xmlns:p14="http://schemas.microsoft.com/office/powerpoint/2010/main" val="3810519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James 4:7a, submit to God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Ja.4:7b, resist devil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Ja.4:8, draw near to God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Ja.4:9, </a:t>
            </a:r>
            <a:r>
              <a:rPr lang="en-US" sz="3600" dirty="0">
                <a:solidFill>
                  <a:srgbClr val="000066"/>
                </a:solidFill>
              </a:rPr>
              <a:t>repent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Contrasts pleasure seeker and penitent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Ps.51</a:t>
            </a:r>
          </a:p>
        </p:txBody>
      </p:sp>
    </p:spTree>
    <p:extLst>
      <p:ext uri="{BB962C8B-B14F-4D97-AF65-F5344CB8AC3E}">
        <p14:creationId xmlns:p14="http://schemas.microsoft.com/office/powerpoint/2010/main" val="2480556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050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James 4:7a, submit to God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Ja.4:7b, resist devil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Ja.4:8, draw near to God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Ja.4:9, repent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Ja.4:10, </a:t>
            </a:r>
            <a:r>
              <a:rPr lang="en-US" sz="3600" dirty="0">
                <a:solidFill>
                  <a:srgbClr val="000066"/>
                </a:solidFill>
              </a:rPr>
              <a:t>humble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958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6, humility  [ 7-9 ]  10, humility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Friends, families, marriages…drift apart.  How to draw near?</a:t>
            </a:r>
          </a:p>
        </p:txBody>
      </p:sp>
      <p:sp>
        <p:nvSpPr>
          <p:cNvPr id="4" name="Rectangle 3"/>
          <p:cNvSpPr/>
          <p:nvPr/>
        </p:nvSpPr>
        <p:spPr>
          <a:xfrm>
            <a:off x="580104" y="2743200"/>
            <a:ext cx="8001000" cy="1676400"/>
          </a:xfrm>
          <a:prstGeom prst="rect">
            <a:avLst/>
          </a:prstGeom>
          <a:solidFill>
            <a:srgbClr val="FFFFCC"/>
          </a:solidFill>
          <a:ln w="3175"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1" hangingPunct="1">
              <a:spcBef>
                <a:spcPct val="20000"/>
              </a:spcBef>
              <a:spcAft>
                <a:spcPts val="600"/>
              </a:spcAft>
            </a:pPr>
            <a:r>
              <a:rPr lang="en-US" sz="3200" kern="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‘For whoever exalts himself will be abased, and he who humbles himself will be exalted’ </a:t>
            </a:r>
            <a:r>
              <a:rPr lang="en-US" sz="24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Lk.14:11.</a:t>
            </a:r>
            <a:endParaRPr lang="en-US" sz="3200" kern="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5653548"/>
            <a:ext cx="2438400" cy="8382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0066"/>
                </a:solidFill>
              </a:rPr>
              <a:t>Time</a:t>
            </a:r>
          </a:p>
        </p:txBody>
      </p:sp>
      <p:sp>
        <p:nvSpPr>
          <p:cNvPr id="6" name="Rectangle 5"/>
          <p:cNvSpPr/>
          <p:nvPr/>
        </p:nvSpPr>
        <p:spPr>
          <a:xfrm>
            <a:off x="3367548" y="5653548"/>
            <a:ext cx="2438400" cy="8382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0066"/>
                </a:solidFill>
              </a:rPr>
              <a:t>Talk / listen</a:t>
            </a:r>
          </a:p>
        </p:txBody>
      </p:sp>
      <p:sp>
        <p:nvSpPr>
          <p:cNvPr id="7" name="Rectangle 6"/>
          <p:cNvSpPr/>
          <p:nvPr/>
        </p:nvSpPr>
        <p:spPr>
          <a:xfrm>
            <a:off x="6019800" y="5653548"/>
            <a:ext cx="2438400" cy="8382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0066"/>
                </a:solidFill>
              </a:rPr>
              <a:t>Stay</a:t>
            </a:r>
          </a:p>
        </p:txBody>
      </p:sp>
    </p:spTree>
    <p:extLst>
      <p:ext uri="{BB962C8B-B14F-4D97-AF65-F5344CB8AC3E}">
        <p14:creationId xmlns:p14="http://schemas.microsoft.com/office/powerpoint/2010/main" val="53032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Some drift away from God.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What to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4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Family worship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Congregational worship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Godly friends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86348" y="1371600"/>
            <a:ext cx="6400800" cy="8382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0066"/>
                </a:solidFill>
              </a:rPr>
              <a:t>Time with God: personal studies</a:t>
            </a:r>
          </a:p>
        </p:txBody>
      </p:sp>
      <p:sp>
        <p:nvSpPr>
          <p:cNvPr id="8" name="Rectangle 7"/>
          <p:cNvSpPr/>
          <p:nvPr/>
        </p:nvSpPr>
        <p:spPr>
          <a:xfrm>
            <a:off x="1371600" y="2376948"/>
            <a:ext cx="6400800" cy="8382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0066"/>
                </a:solidFill>
              </a:rPr>
              <a:t>Talk to God: </a:t>
            </a:r>
            <a:r>
              <a:rPr lang="en-US" sz="3200" dirty="0">
                <a:solidFill>
                  <a:schemeClr val="tx1"/>
                </a:solidFill>
              </a:rPr>
              <a:t>1 Pt.5:7</a:t>
            </a:r>
          </a:p>
        </p:txBody>
      </p:sp>
      <p:sp>
        <p:nvSpPr>
          <p:cNvPr id="9" name="Rectangle 8"/>
          <p:cNvSpPr/>
          <p:nvPr/>
        </p:nvSpPr>
        <p:spPr>
          <a:xfrm>
            <a:off x="1356852" y="3382296"/>
            <a:ext cx="6400800" cy="8382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0066"/>
                </a:solidFill>
              </a:rPr>
              <a:t>Stay connected . . </a:t>
            </a:r>
            <a:r>
              <a:rPr lang="en-US" sz="3200">
                <a:solidFill>
                  <a:srgbClr val="000066"/>
                </a:solidFill>
              </a:rPr>
              <a:t>.</a:t>
            </a:r>
            <a:endParaRPr lang="en-US" sz="32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60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Songs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spcAft>
                <a:spcPts val="900"/>
              </a:spcAft>
            </a:pPr>
            <a:r>
              <a:rPr 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Nearer My God To Thee</a:t>
            </a:r>
          </a:p>
          <a:p>
            <a:pPr>
              <a:spcAft>
                <a:spcPts val="900"/>
              </a:spcAft>
            </a:pPr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Nearer Still Nearer</a:t>
            </a:r>
          </a:p>
          <a:p>
            <a:pPr>
              <a:spcAft>
                <a:spcPts val="900"/>
              </a:spcAft>
            </a:pPr>
            <a:r>
              <a:rPr 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Near To The Heart of God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Keep Me Near The Cross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58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7881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False 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spcAft>
                <a:spcPts val="9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Turn down lights, hold hands…</a:t>
            </a:r>
          </a:p>
          <a:p>
            <a:pPr>
              <a:spcAft>
                <a:spcPts val="9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‘We felt the presence of God during our worship’</a:t>
            </a:r>
          </a:p>
          <a:p>
            <a:pPr>
              <a:spcAft>
                <a:spcPts val="900"/>
              </a:spcAft>
            </a:pP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‘While I was praying somebody touched me . . .  It must have been the hand of the Lord’</a:t>
            </a:r>
          </a:p>
          <a:p>
            <a:pPr marL="0" indent="0" algn="ctr">
              <a:spcAft>
                <a:spcPts val="9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Contrast James 5:8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8161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  <a:t>I. WHO DRAWS NEAR?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752600"/>
            <a:ext cx="9158748" cy="51054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35626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does.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Jn.12:32.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Hb.7:19, hope brought in by better covenant</a:t>
            </a:r>
          </a:p>
          <a:p>
            <a:pPr marL="0" indent="0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1044" y="2743200"/>
            <a:ext cx="6934200" cy="1143000"/>
          </a:xfrm>
          <a:prstGeom prst="rect">
            <a:avLst/>
          </a:prstGeom>
          <a:solidFill>
            <a:srgbClr val="000066"/>
          </a:solidFill>
          <a:ln w="3175"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8738" lvl="2"/>
            <a:r>
              <a:rPr lang="en-US" sz="3200" dirty="0"/>
              <a:t>Levitical priesthood kept men at a distance.   </a:t>
            </a:r>
            <a:r>
              <a:rPr lang="en-US" sz="3200" dirty="0" err="1"/>
              <a:t>Uzziah</a:t>
            </a:r>
            <a:r>
              <a:rPr lang="en-US" sz="3200" dirty="0"/>
              <a:t>.   Lv.16, </a:t>
            </a:r>
            <a:r>
              <a:rPr lang="en-US" sz="3200" dirty="0">
                <a:solidFill>
                  <a:srgbClr val="FFFFCC"/>
                </a:solidFill>
              </a:rPr>
              <a:t>no access</a:t>
            </a:r>
            <a:endParaRPr lang="en-US" sz="4000" dirty="0">
              <a:solidFill>
                <a:srgbClr val="FFFF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3504" y="4114800"/>
            <a:ext cx="6934200" cy="1143000"/>
          </a:xfrm>
          <a:prstGeom prst="rect">
            <a:avLst/>
          </a:prstGeom>
          <a:solidFill>
            <a:srgbClr val="000066"/>
          </a:solidFill>
          <a:ln w="3175"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8738" lvl="2"/>
            <a:r>
              <a:rPr lang="en-US" sz="3200" dirty="0"/>
              <a:t>Mk.15:38</a:t>
            </a:r>
          </a:p>
          <a:p>
            <a:pPr marL="58738" lvl="2"/>
            <a:r>
              <a:rPr lang="en-US" sz="3200" dirty="0"/>
              <a:t>Access through Christ.  Hb.4:16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1424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35626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does.</a:t>
            </a:r>
            <a:b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God’s people do.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5626"/>
            <a:ext cx="8229600" cy="5265174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Hb.10:19-22, full assurance of faith</a:t>
            </a:r>
          </a:p>
          <a:p>
            <a:pPr marL="0" indent="0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720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816100"/>
          </a:xfrm>
          <a:solidFill>
            <a:schemeClr val="tx1"/>
          </a:solidFill>
        </p:spPr>
        <p:txBody>
          <a:bodyPr/>
          <a:lstStyle/>
          <a:p>
            <a:pPr algn="ctr">
              <a:spcAft>
                <a:spcPts val="1200"/>
              </a:spcAft>
            </a:pPr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I. WHO DRAWS NEAR?</a:t>
            </a:r>
            <a:b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  <a:t>II. WHY DRAW NEAR?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752600"/>
            <a:ext cx="9158748" cy="51054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437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 Hb.10:…24-25, love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800" b="1" dirty="0">
                <a:solidFill>
                  <a:srgbClr val="800000"/>
                </a:solidFill>
              </a:rPr>
              <a:t>1. </a:t>
            </a:r>
            <a:r>
              <a:rPr lang="en-US" sz="3600" dirty="0">
                <a:solidFill>
                  <a:srgbClr val="000066"/>
                </a:solidFill>
              </a:rPr>
              <a:t>Faith, hope, love </a:t>
            </a:r>
            <a:r>
              <a:rPr lang="en-US" sz="3600" dirty="0"/>
              <a:t>(22-24)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800" b="1" dirty="0">
                <a:solidFill>
                  <a:srgbClr val="800000"/>
                </a:solidFill>
              </a:rPr>
              <a:t>2. </a:t>
            </a:r>
            <a:r>
              <a:rPr lang="en-US" sz="3600" dirty="0"/>
              <a:t>1 Jn.4:19 – Hb.10:25</a:t>
            </a:r>
          </a:p>
        </p:txBody>
      </p:sp>
    </p:spTree>
    <p:extLst>
      <p:ext uri="{BB962C8B-B14F-4D97-AF65-F5344CB8AC3E}">
        <p14:creationId xmlns:p14="http://schemas.microsoft.com/office/powerpoint/2010/main" val="170460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 Hb.10:…24-25, love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Hb.10:38, avoid apostasy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38: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000066"/>
                </a:solidFill>
              </a:rPr>
              <a:t>draw back: withdraw, as </a:t>
            </a:r>
            <a:r>
              <a:rPr lang="en-US" sz="3600" dirty="0"/>
              <a:t>Ga.2:12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Times New Roman" panose="02020603050405020304" pitchFamily="18" charset="0"/>
              <a:buChar char="►"/>
            </a:pP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hesitant with regard to something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Times New Roman" panose="02020603050405020304" pitchFamily="18" charset="0"/>
              <a:buChar char="►"/>
            </a:pP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cease, stop, give up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39: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‘we do not belong to those who are timid, in ct. to those who are earnestly committed’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BDAG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649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2852</TotalTime>
  <Words>531</Words>
  <Application>Microsoft Office PowerPoint</Application>
  <PresentationFormat>On-screen Show (4:3)</PresentationFormat>
  <Paragraphs>85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Arial Black</vt:lpstr>
      <vt:lpstr>Times</vt:lpstr>
      <vt:lpstr>Times New Roman</vt:lpstr>
      <vt:lpstr>Verdana</vt:lpstr>
      <vt:lpstr>Wingdings</vt:lpstr>
      <vt:lpstr>Pixel</vt:lpstr>
      <vt:lpstr>1_Default Design</vt:lpstr>
      <vt:lpstr>Drawing Near To God</vt:lpstr>
      <vt:lpstr>Songs</vt:lpstr>
      <vt:lpstr>False Views</vt:lpstr>
      <vt:lpstr>I. WHO DRAWS NEAR?</vt:lpstr>
      <vt:lpstr>God does.</vt:lpstr>
      <vt:lpstr>God does. God’s people do.</vt:lpstr>
      <vt:lpstr>I. WHO DRAWS NEAR? II. WHY DRAW NEAR?</vt:lpstr>
      <vt:lpstr> Hb.10:…24-25, love</vt:lpstr>
      <vt:lpstr> Hb.10:…24-25, love Hb.10:38, avoid apostasy</vt:lpstr>
      <vt:lpstr> Hb.10:…24-25, love Hb.10:38, avoid apostasy</vt:lpstr>
      <vt:lpstr> Hb.10:…24-25, love Hb.10:38, avoid apostasy Gn.24, successful marriage</vt:lpstr>
      <vt:lpstr> Hb.10:…24-25, love Hb.10:38, avoid apostasy Gn.24, successful marriage 2 K.20, facing death</vt:lpstr>
      <vt:lpstr>I. WHO DRAWS NEAR? II. WHY DRAW NEAR? III. WAY TO DRAW NEAR?</vt:lpstr>
      <vt:lpstr> James 4:7, submit to God</vt:lpstr>
      <vt:lpstr> James 4:7a, submit to God Ja.4:7b, resist devil</vt:lpstr>
      <vt:lpstr> James 4:7a, submit to God Ja.4:7b, resist devil Ja.4:8, draw near to God</vt:lpstr>
      <vt:lpstr> James 4:7a, submit to God Ja.4:7b, resist devil Ja.4:8, draw near to God Ja.4:9, repent</vt:lpstr>
      <vt:lpstr> James 4:7a, submit to God Ja.4:7b, resist devil Ja.4:8, draw near to God Ja.4:9, repent Ja.4:10, humble</vt:lpstr>
      <vt:lpstr>Some drift away from God. What to do?</vt:lpstr>
      <vt:lpstr>PowerPoint Presentation</vt:lpstr>
    </vt:vector>
  </TitlesOfParts>
  <Company>閘]狴逄掘뿿��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tchtcj@gmail.com</cp:lastModifiedBy>
  <cp:revision>321</cp:revision>
  <dcterms:created xsi:type="dcterms:W3CDTF">2007-07-13T04:29:51Z</dcterms:created>
  <dcterms:modified xsi:type="dcterms:W3CDTF">2017-01-10T00:16:18Z</dcterms:modified>
</cp:coreProperties>
</file>