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85" r:id="rId20"/>
    <p:sldId id="273" r:id="rId21"/>
    <p:sldId id="276" r:id="rId22"/>
    <p:sldId id="274" r:id="rId23"/>
    <p:sldId id="275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CCFFFF"/>
    <a:srgbClr val="CCFFCC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9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7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9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5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4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3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3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Profit Or Loss?</a:t>
            </a:r>
          </a:p>
        </p:txBody>
      </p:sp>
    </p:spTree>
    <p:extLst>
      <p:ext uri="{BB962C8B-B14F-4D97-AF65-F5344CB8AC3E}">
        <p14:creationId xmlns:p14="http://schemas.microsoft.com/office/powerpoint/2010/main" val="125004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4.  </a:t>
            </a:r>
            <a:r>
              <a:rPr lang="en-US" altLang="en-US" sz="3600" b="1" dirty="0">
                <a:solidFill>
                  <a:srgbClr val="FFFFCC"/>
                </a:solidFill>
              </a:rPr>
              <a:t>Happiness,</a:t>
            </a:r>
            <a:r>
              <a:rPr lang="en-US" altLang="en-US" sz="3600" b="1" dirty="0">
                <a:solidFill>
                  <a:schemeClr val="bg1"/>
                </a:solidFill>
              </a:rPr>
              <a:t> 2:2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29600" cy="4373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b="1" i="1" dirty="0">
                <a:solidFill>
                  <a:schemeClr val="bg1"/>
                </a:solidFill>
              </a:rPr>
              <a:t>‘Everyone has the right to be happy, and I propose to claim that right’ </a:t>
            </a:r>
          </a:p>
          <a:p>
            <a:pPr>
              <a:spcAft>
                <a:spcPts val="600"/>
              </a:spcAft>
            </a:pPr>
            <a:r>
              <a:rPr lang="en-US" altLang="en-US" b="1" i="1" dirty="0">
                <a:solidFill>
                  <a:schemeClr val="bg1"/>
                </a:solidFill>
              </a:rPr>
              <a:t>‘God wants (me) to be happy’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5.  </a:t>
            </a:r>
            <a:r>
              <a:rPr lang="en-US" altLang="en-US" sz="3600" b="1" dirty="0">
                <a:solidFill>
                  <a:srgbClr val="FFFFCC"/>
                </a:solidFill>
              </a:rPr>
              <a:t>Wine, </a:t>
            </a:r>
            <a:r>
              <a:rPr lang="en-US" altLang="en-US" sz="3600" b="1" dirty="0">
                <a:solidFill>
                  <a:schemeClr val="bg1"/>
                </a:solidFill>
              </a:rPr>
              <a:t>2:3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Fraternities / Sororities / Commercials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600200"/>
            <a:ext cx="8229600" cy="5029200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</a:rPr>
              <a:t>Teenagers between ages 12 - 17 who say they drink heavily (five or more drinks on five or more occasions in the past month): </a:t>
            </a:r>
          </a:p>
          <a:p>
            <a:pPr>
              <a:spcAft>
                <a:spcPts val="200"/>
              </a:spcAft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</a:rPr>
              <a:t>77 percent had at least one serious problem related to drinking in the past year </a:t>
            </a:r>
          </a:p>
          <a:p>
            <a:pPr>
              <a:spcAft>
                <a:spcPts val="200"/>
              </a:spcAft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</a:rPr>
              <a:t>63 percent had built up tolerance to the effects of alcohol</a:t>
            </a:r>
          </a:p>
          <a:p>
            <a:pPr>
              <a:spcAft>
                <a:spcPts val="200"/>
              </a:spcAft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</a:rPr>
              <a:t>20 percent reported psychological problems related to their drinking</a:t>
            </a:r>
          </a:p>
          <a:p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</a:rPr>
              <a:t>12 percent reported health problems </a:t>
            </a:r>
            <a:r>
              <a:rPr lang="en-US" sz="3100" dirty="0">
                <a:solidFill>
                  <a:srgbClr val="000000"/>
                </a:solidFill>
                <a:latin typeface="Helvetica" panose="020B0604020202020204" pitchFamily="34" charset="0"/>
              </a:rPr>
              <a:t>. . .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6.  </a:t>
            </a:r>
            <a:r>
              <a:rPr lang="en-US" altLang="en-US" sz="3600" b="1" dirty="0">
                <a:solidFill>
                  <a:srgbClr val="FFFFCC"/>
                </a:solidFill>
              </a:rPr>
              <a:t>Ruling an Empire, </a:t>
            </a:r>
            <a:r>
              <a:rPr lang="en-US" altLang="en-US" sz="3600" b="1" dirty="0">
                <a:solidFill>
                  <a:schemeClr val="bg1"/>
                </a:solidFill>
              </a:rPr>
              <a:t>2:4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Ps.127:1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488" y="2133600"/>
            <a:ext cx="7467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the Lord builds the house,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labor in vain who build it;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the Lord guards the city,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watchman stays awake in vain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7. </a:t>
            </a:r>
            <a:r>
              <a:rPr lang="en-US" altLang="en-US" sz="3600" b="1" dirty="0">
                <a:solidFill>
                  <a:srgbClr val="FFFFCC"/>
                </a:solidFill>
              </a:rPr>
              <a:t>Nature,</a:t>
            </a:r>
            <a:r>
              <a:rPr lang="en-US" altLang="en-US" sz="3600" b="1" dirty="0">
                <a:solidFill>
                  <a:schemeClr val="bg1"/>
                </a:solidFill>
              </a:rPr>
              <a:t> 2:5-6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In all his gardens he could not grow the </a:t>
            </a:r>
            <a:r>
              <a:rPr lang="en-US" altLang="en-US" b="1" dirty="0">
                <a:solidFill>
                  <a:srgbClr val="FFFF00"/>
                </a:solidFill>
              </a:rPr>
              <a:t>tree of life</a:t>
            </a:r>
            <a:r>
              <a:rPr lang="en-US" altLang="en-US" b="1" dirty="0">
                <a:solidFill>
                  <a:schemeClr val="bg1"/>
                </a:solidFill>
              </a:rPr>
              <a:t> or the </a:t>
            </a:r>
            <a:r>
              <a:rPr lang="en-US" altLang="en-US" b="1" dirty="0">
                <a:solidFill>
                  <a:srgbClr val="FFFF00"/>
                </a:solidFill>
              </a:rPr>
              <a:t>plant of contentment</a:t>
            </a:r>
            <a:r>
              <a:rPr lang="en-US" altLang="en-US" dirty="0"/>
              <a:t> 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We must choose God or pantheism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8. </a:t>
            </a:r>
            <a:r>
              <a:rPr lang="en-US" altLang="en-US" sz="3600" b="1" dirty="0">
                <a:solidFill>
                  <a:srgbClr val="FFFFCC"/>
                </a:solidFill>
              </a:rPr>
              <a:t>Authority, </a:t>
            </a:r>
            <a:r>
              <a:rPr lang="en-US" altLang="en-US" sz="3600" b="1" dirty="0">
                <a:solidFill>
                  <a:schemeClr val="bg1"/>
                </a:solidFill>
              </a:rPr>
              <a:t>2:7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Wm. Tweed, boss of Tammany Hall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9. </a:t>
            </a:r>
            <a:r>
              <a:rPr lang="en-US" altLang="en-US" sz="3600" b="1" dirty="0">
                <a:solidFill>
                  <a:srgbClr val="FFFFCC"/>
                </a:solidFill>
              </a:rPr>
              <a:t>Possessions, </a:t>
            </a:r>
            <a:r>
              <a:rPr lang="en-US" altLang="en-US" sz="3600" b="1" dirty="0">
                <a:solidFill>
                  <a:schemeClr val="bg1"/>
                </a:solidFill>
              </a:rPr>
              <a:t>2:7-8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The problem with possessions: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FFFFCC"/>
                </a:solidFill>
              </a:rPr>
              <a:t>1) </a:t>
            </a:r>
            <a:r>
              <a:rPr lang="en-US" altLang="en-US" sz="3200" b="1" dirty="0">
                <a:solidFill>
                  <a:srgbClr val="FFFF00"/>
                </a:solidFill>
              </a:rPr>
              <a:t>Dictate.  </a:t>
            </a:r>
            <a:r>
              <a:rPr lang="en-US" altLang="en-US" sz="3200" b="1" dirty="0">
                <a:solidFill>
                  <a:srgbClr val="FFFFCC"/>
                </a:solidFill>
              </a:rPr>
              <a:t>Cost us precious time… 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FFFFCC"/>
                </a:solidFill>
              </a:rPr>
              <a:t>2) </a:t>
            </a:r>
            <a:r>
              <a:rPr lang="en-US" altLang="en-US" sz="3200" b="1" dirty="0">
                <a:solidFill>
                  <a:srgbClr val="FFFF00"/>
                </a:solidFill>
              </a:rPr>
              <a:t>Die.  </a:t>
            </a:r>
            <a:r>
              <a:rPr lang="en-US" altLang="en-US" sz="3200" b="1" dirty="0">
                <a:solidFill>
                  <a:schemeClr val="bg1"/>
                </a:solidFill>
              </a:rPr>
              <a:t>1 Jn.2:15-17</a:t>
            </a:r>
          </a:p>
          <a:p>
            <a:pPr marL="457200" lvl="1" indent="0">
              <a:buNone/>
            </a:pPr>
            <a:r>
              <a:rPr lang="en-US" altLang="en-US" sz="2400" b="1" dirty="0">
                <a:solidFill>
                  <a:srgbClr val="FFFFCC"/>
                </a:solidFill>
              </a:rPr>
              <a:t>3) </a:t>
            </a:r>
            <a:r>
              <a:rPr lang="en-US" altLang="en-US" sz="3200" b="1" dirty="0">
                <a:solidFill>
                  <a:srgbClr val="FFFF00"/>
                </a:solidFill>
              </a:rPr>
              <a:t>Disappoint.  </a:t>
            </a:r>
            <a:r>
              <a:rPr lang="en-US" altLang="en-US" sz="3200" b="1" dirty="0">
                <a:solidFill>
                  <a:schemeClr val="bg1"/>
                </a:solidFill>
              </a:rPr>
              <a:t>Hag.1:5-6</a:t>
            </a:r>
            <a:r>
              <a:rPr lang="en-US" altLang="en-US" sz="3200" b="1" dirty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882444" y="1752600"/>
            <a:ext cx="7391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Riches do not profit in the day of wrath,</a:t>
            </a:r>
          </a:p>
          <a:p>
            <a:r>
              <a:rPr lang="en-US" sz="3200" dirty="0">
                <a:solidFill>
                  <a:schemeClr val="tx1"/>
                </a:solidFill>
              </a:rPr>
              <a:t>But righteousness delivers from death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– Pr.11:4.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10. </a:t>
            </a:r>
            <a:r>
              <a:rPr lang="en-US" altLang="en-US" sz="3600" b="1" dirty="0">
                <a:solidFill>
                  <a:srgbClr val="FFFFCC"/>
                </a:solidFill>
              </a:rPr>
              <a:t>Entertainment,</a:t>
            </a:r>
            <a:r>
              <a:rPr lang="en-US" altLang="en-US" sz="3600" b="1" dirty="0">
                <a:solidFill>
                  <a:schemeClr val="bg1"/>
                </a:solidFill>
              </a:rPr>
              <a:t> 2:8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There is NO perfect, permanently satisfying song or pleasure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11. </a:t>
            </a:r>
            <a:r>
              <a:rPr lang="en-US" altLang="en-US" sz="3600" b="1" dirty="0">
                <a:solidFill>
                  <a:srgbClr val="FFFFCC"/>
                </a:solidFill>
              </a:rPr>
              <a:t>Immorality, </a:t>
            </a:r>
            <a:r>
              <a:rPr lang="en-US" altLang="en-US" sz="3600" b="1" dirty="0">
                <a:solidFill>
                  <a:schemeClr val="bg1"/>
                </a:solidFill>
              </a:rPr>
              <a:t>2:8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300" b="1" dirty="0">
                <a:solidFill>
                  <a:schemeClr val="bg1"/>
                </a:solidFill>
              </a:rPr>
              <a:t>Many “</a:t>
            </a:r>
            <a:r>
              <a:rPr lang="en-US" altLang="en-US" sz="3300" b="1" dirty="0">
                <a:solidFill>
                  <a:srgbClr val="FFFF00"/>
                </a:solidFill>
              </a:rPr>
              <a:t>concubines</a:t>
            </a:r>
            <a:r>
              <a:rPr lang="en-US" altLang="en-US" sz="2800" b="1" dirty="0">
                <a:solidFill>
                  <a:schemeClr val="bg1"/>
                </a:solidFill>
              </a:rPr>
              <a:t>” – NASB; ESV…  </a:t>
            </a:r>
            <a:r>
              <a:rPr lang="en-US" altLang="en-US" sz="3300" b="1" dirty="0">
                <a:solidFill>
                  <a:schemeClr val="bg1"/>
                </a:solidFill>
              </a:rPr>
              <a:t>   “</a:t>
            </a:r>
            <a:r>
              <a:rPr lang="en-US" altLang="en-US" sz="3300" b="1" dirty="0">
                <a:solidFill>
                  <a:srgbClr val="FFFF00"/>
                </a:solidFill>
              </a:rPr>
              <a:t>Harem</a:t>
            </a:r>
            <a:r>
              <a:rPr lang="en-US" altLang="en-US" sz="3300" b="1" dirty="0">
                <a:solidFill>
                  <a:schemeClr val="bg1"/>
                </a:solidFill>
              </a:rPr>
              <a:t>” </a:t>
            </a:r>
            <a:r>
              <a:rPr lang="en-US" altLang="en-US" sz="2800" b="1" dirty="0">
                <a:solidFill>
                  <a:schemeClr val="bg1"/>
                </a:solidFill>
              </a:rPr>
              <a:t>– NIV</a:t>
            </a:r>
            <a:endParaRPr lang="en-US" altLang="en-US" sz="3300" b="1" dirty="0">
              <a:solidFill>
                <a:schemeClr val="bg1"/>
              </a:solidFill>
            </a:endParaRPr>
          </a:p>
          <a:p>
            <a:r>
              <a:rPr lang="en-US" altLang="en-US" sz="3300" b="1" dirty="0">
                <a:solidFill>
                  <a:schemeClr val="bg1"/>
                </a:solidFill>
              </a:rPr>
              <a:t>1 K.1:1-4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12. </a:t>
            </a:r>
            <a:r>
              <a:rPr lang="en-US" altLang="en-US" sz="3600" b="1" dirty="0">
                <a:solidFill>
                  <a:srgbClr val="FFFFCC"/>
                </a:solidFill>
              </a:rPr>
              <a:t>Greatness, </a:t>
            </a:r>
            <a:r>
              <a:rPr lang="en-US" altLang="en-US" sz="3600" b="1" dirty="0">
                <a:solidFill>
                  <a:schemeClr val="bg1"/>
                </a:solidFill>
              </a:rPr>
              <a:t>2:9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Alexander the Great conquered every enemy . . . except </a:t>
            </a:r>
            <a:r>
              <a:rPr lang="en-US" altLang="en-US" b="1" dirty="0">
                <a:solidFill>
                  <a:srgbClr val="FFFF00"/>
                </a:solidFill>
              </a:rPr>
              <a:t>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65" y="304801"/>
            <a:ext cx="6423471" cy="457200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Profit Or Loss?  Mt.16:24-26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371600" y="1524000"/>
            <a:ext cx="6423471" cy="14700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 Evaluation:</a:t>
            </a:r>
            <a:br>
              <a:rPr lang="en-US" sz="3600" kern="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kern="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Was The Profit?</a:t>
            </a:r>
            <a:endParaRPr lang="en-US" sz="3600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1600" y="914400"/>
            <a:ext cx="6423471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Ecclesiastes: Solomon’s Search</a:t>
            </a:r>
          </a:p>
        </p:txBody>
      </p:sp>
    </p:spTree>
    <p:extLst>
      <p:ext uri="{BB962C8B-B14F-4D97-AF65-F5344CB8AC3E}">
        <p14:creationId xmlns:p14="http://schemas.microsoft.com/office/powerpoint/2010/main" val="28879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65" y="304800"/>
            <a:ext cx="6423471" cy="1470025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Profit Or Loss?</a:t>
            </a:r>
            <a:b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Mt.16:24-26</a:t>
            </a:r>
          </a:p>
        </p:txBody>
      </p:sp>
    </p:spTree>
    <p:extLst>
      <p:ext uri="{BB962C8B-B14F-4D97-AF65-F5344CB8AC3E}">
        <p14:creationId xmlns:p14="http://schemas.microsoft.com/office/powerpoint/2010/main" val="1606979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CCFFFF"/>
                </a:solidFill>
              </a:rPr>
              <a:t>Evaluation – </a:t>
            </a:r>
            <a:br>
              <a:rPr lang="en-US" altLang="en-US" sz="3600" b="1" dirty="0">
                <a:solidFill>
                  <a:srgbClr val="CCFFFF"/>
                </a:solidFill>
              </a:rPr>
            </a:br>
            <a:r>
              <a:rPr lang="en-US" altLang="en-US" sz="3600" b="1" dirty="0">
                <a:solidFill>
                  <a:srgbClr val="CCFFFF"/>
                </a:solidFill>
              </a:rPr>
              <a:t>What Was The Profit?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2:11, </a:t>
            </a:r>
            <a:r>
              <a:rPr lang="en-US" altLang="en-US" sz="3600" b="1" dirty="0">
                <a:solidFill>
                  <a:srgbClr val="FFFF00"/>
                </a:solidFill>
                <a:latin typeface="Calibri" panose="020F0502020204030204" pitchFamily="34" charset="0"/>
              </a:rPr>
              <a:t>all was vanity!</a:t>
            </a: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   False advertising.  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2:12, Loser; no profit. 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600" b="1" dirty="0">
                <a:solidFill>
                  <a:srgbClr val="FFFFCC"/>
                </a:solidFill>
                <a:latin typeface="Calibri" panose="020F0502020204030204" pitchFamily="34" charset="0"/>
              </a:rPr>
              <a:t>Solomon: great mind, vast resources  </a:t>
            </a:r>
          </a:p>
          <a:p>
            <a:pPr lvl="1"/>
            <a:r>
              <a:rPr lang="en-US" altLang="en-US" sz="3600" b="1" dirty="0">
                <a:solidFill>
                  <a:srgbClr val="FFFFCC"/>
                </a:solidFill>
                <a:latin typeface="Calibri" panose="020F0502020204030204" pitchFamily="34" charset="0"/>
              </a:rPr>
              <a:t>If he found no satisfaction when he had the whole world to ransack, how much hope for common men to find it in small assets and less knowledge?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CCFFFF"/>
                </a:solidFill>
              </a:rPr>
              <a:t>What Was The Profit?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2:13-15, no satisfaction.</a:t>
            </a:r>
          </a:p>
          <a:p>
            <a:pPr lvl="1">
              <a:spcAft>
                <a:spcPts val="60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Could not escape </a:t>
            </a:r>
            <a:r>
              <a:rPr lang="en-US" altLang="en-US" sz="3200" b="1" dirty="0">
                <a:solidFill>
                  <a:srgbClr val="FFFF00"/>
                </a:solidFill>
              </a:rPr>
              <a:t>death</a:t>
            </a:r>
            <a:r>
              <a:rPr lang="en-US" altLang="en-US" sz="3200" b="1" dirty="0">
                <a:solidFill>
                  <a:schemeClr val="bg1"/>
                </a:solidFill>
              </a:rPr>
              <a:t>, </a:t>
            </a:r>
            <a:r>
              <a:rPr lang="en-US" altLang="en-US" sz="3200" b="1" dirty="0">
                <a:solidFill>
                  <a:srgbClr val="FFFF00"/>
                </a:solidFill>
              </a:rPr>
              <a:t>vanity</a:t>
            </a:r>
            <a:r>
              <a:rPr lang="en-US" altLang="en-US" sz="3200" b="1" dirty="0">
                <a:solidFill>
                  <a:schemeClr val="bg1"/>
                </a:solidFill>
              </a:rPr>
              <a:t>, or </a:t>
            </a:r>
            <a:r>
              <a:rPr lang="en-US" altLang="en-US" sz="3200" b="1" dirty="0">
                <a:solidFill>
                  <a:srgbClr val="FFFF00"/>
                </a:solidFill>
              </a:rPr>
              <a:t>vexation</a:t>
            </a:r>
            <a:r>
              <a:rPr lang="en-US" altLang="en-US" sz="3200" b="1" dirty="0">
                <a:solidFill>
                  <a:schemeClr val="bg1"/>
                </a:solidFill>
              </a:rPr>
              <a:t> of spirit. </a:t>
            </a:r>
          </a:p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2:16, greatest man of his day… </a:t>
            </a:r>
            <a:r>
              <a:rPr lang="en-US" altLang="en-US" b="1" dirty="0">
                <a:solidFill>
                  <a:srgbClr val="FFFF00"/>
                </a:solidFill>
              </a:rPr>
              <a:t>forgotten</a:t>
            </a:r>
            <a:r>
              <a:rPr lang="en-US" altLang="en-US" b="1" dirty="0">
                <a:solidFill>
                  <a:schemeClr val="bg1"/>
                </a:solidFill>
              </a:rPr>
              <a:t>.   Sad legacy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2:17-20, </a:t>
            </a:r>
            <a:r>
              <a:rPr lang="en-US" altLang="en-US" b="1" dirty="0">
                <a:solidFill>
                  <a:srgbClr val="FFFF00"/>
                </a:solidFill>
              </a:rPr>
              <a:t>despair.  </a:t>
            </a:r>
            <a:r>
              <a:rPr lang="en-US" altLang="en-US" b="1" dirty="0">
                <a:solidFill>
                  <a:schemeClr val="bg1"/>
                </a:solidFill>
              </a:rPr>
              <a:t>What’s the use?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</a:rPr>
              <a:t>What’s The Use?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12837"/>
            <a:ext cx="8229600" cy="5287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21, </a:t>
            </a:r>
            <a:r>
              <a:rPr lang="en-US" altLang="en-US" sz="3400" b="1" i="1" dirty="0">
                <a:solidFill>
                  <a:srgbClr val="CCFFFF"/>
                </a:solidFill>
              </a:rPr>
              <a:t>LOSING</a:t>
            </a:r>
            <a:r>
              <a:rPr lang="en-US" altLang="en-US" sz="3400" dirty="0">
                <a:solidFill>
                  <a:srgbClr val="CCFFFF"/>
                </a:solidFill>
              </a:rPr>
              <a:t>.</a:t>
            </a:r>
            <a:r>
              <a:rPr lang="en-US" altLang="en-US" sz="3400" dirty="0">
                <a:solidFill>
                  <a:schemeClr val="bg1"/>
                </a:solidFill>
              </a:rPr>
              <a:t>   Lk.12:20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22, </a:t>
            </a:r>
            <a:r>
              <a:rPr lang="en-US" altLang="en-US" sz="3400" b="1" i="1" dirty="0">
                <a:solidFill>
                  <a:srgbClr val="CCFFFF"/>
                </a:solidFill>
              </a:rPr>
              <a:t>GETTING</a:t>
            </a:r>
            <a:r>
              <a:rPr lang="en-US" altLang="en-US" sz="3400" dirty="0">
                <a:solidFill>
                  <a:srgbClr val="CCFFFF"/>
                </a:solidFill>
              </a:rPr>
              <a:t>.</a:t>
            </a:r>
            <a:r>
              <a:rPr lang="en-US" altLang="en-US" sz="3400" dirty="0">
                <a:solidFill>
                  <a:schemeClr val="bg1"/>
                </a:solidFill>
              </a:rPr>
              <a:t>   Rat race </a:t>
            </a:r>
            <a:endParaRPr lang="en-US" altLang="en-US" sz="34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bg1"/>
                </a:solidFill>
              </a:rPr>
              <a:t>23, </a:t>
            </a:r>
            <a:r>
              <a:rPr lang="en-US" altLang="en-US" sz="3400" b="1" i="1" dirty="0">
                <a:solidFill>
                  <a:srgbClr val="CCFFFF"/>
                </a:solidFill>
              </a:rPr>
              <a:t>KEEPING</a:t>
            </a:r>
            <a:r>
              <a:rPr lang="en-US" altLang="en-US" sz="3400" dirty="0">
                <a:solidFill>
                  <a:srgbClr val="CCFFFF"/>
                </a:solidFill>
              </a:rPr>
              <a:t>.</a:t>
            </a:r>
            <a:r>
              <a:rPr lang="en-US" altLang="en-US" sz="3400" dirty="0">
                <a:solidFill>
                  <a:schemeClr val="bg1"/>
                </a:solidFill>
              </a:rPr>
              <a:t>  ‘Take it with us’??</a:t>
            </a:r>
            <a:endParaRPr lang="en-US" altLang="en-US" sz="3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276600"/>
            <a:ext cx="8229600" cy="3124200"/>
          </a:xfrm>
          <a:prstGeom prst="rect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3200" b="1" kern="0" baseline="30000" dirty="0">
                <a:solidFill>
                  <a:srgbClr val="8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Jesus answered and said to her, “Martha, Martha, you are worried and troubled about many things.</a:t>
            </a:r>
            <a:r>
              <a:rPr lang="en-US" sz="3200" kern="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kern="0" baseline="30000" dirty="0">
                <a:solidFill>
                  <a:srgbClr val="8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42</a:t>
            </a: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one thing is needed, and Mary has chosen that good part, which will not be taken away from her” </a:t>
            </a:r>
            <a:r>
              <a:rPr lang="en-US" sz="2000" kern="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Luke 10</a:t>
            </a:r>
            <a:r>
              <a:rPr lang="en-US" sz="3200" kern="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FFFFCC"/>
                </a:solidFill>
              </a:rPr>
              <a:t>Conclusion:  12:13-14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Simple; does not impress most</a:t>
            </a:r>
          </a:p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One who fails in everything else except this enjoys great, eternal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834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</a:rPr>
              <a:t>What will it profit a man…?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Mt.16:26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Cross: instrument of death, 21-24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</a:rPr>
              <a:t>Two crosses: as He…so we</a:t>
            </a:r>
          </a:p>
          <a:p>
            <a:pPr lvl="1">
              <a:spcAft>
                <a:spcPts val="1200"/>
              </a:spcAft>
            </a:pPr>
            <a:r>
              <a:rPr lang="en-US" altLang="en-US" sz="3200" b="1" i="1" dirty="0">
                <a:solidFill>
                  <a:schemeClr val="bg1"/>
                </a:solidFill>
              </a:rPr>
              <a:t>Total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en-US" sz="3200" b="1" i="1" dirty="0">
                <a:solidFill>
                  <a:schemeClr val="bg1"/>
                </a:solidFill>
              </a:rPr>
              <a:t>commitment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Paradoxes, 24-25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</a:rPr>
              <a:t>Self gains only when self loses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</a:rPr>
              <a:t>We lose by gaining, gain by losing  </a:t>
            </a:r>
          </a:p>
          <a:p>
            <a:pPr lvl="1"/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</a:rPr>
              <a:t>What will it profit a man…?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Mt.16:26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What can repay a man for losing his life and </a:t>
            </a:r>
            <a:r>
              <a:rPr lang="en-US" altLang="en-US" b="1" dirty="0">
                <a:solidFill>
                  <a:srgbClr val="FFFF00"/>
                </a:solidFill>
              </a:rPr>
              <a:t>leave him with a profit</a:t>
            </a:r>
            <a:r>
              <a:rPr lang="en-US" altLang="en-US" b="1" dirty="0">
                <a:solidFill>
                  <a:schemeClr val="bg1"/>
                </a:solidFill>
              </a:rPr>
              <a:t> (26)? 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If he loses real life, how can he profit –  </a:t>
            </a:r>
            <a:r>
              <a:rPr lang="en-US" altLang="en-US" b="1" i="1" dirty="0">
                <a:solidFill>
                  <a:srgbClr val="FFFF00"/>
                </a:solidFill>
              </a:rPr>
              <a:t>even if he gains the world</a:t>
            </a:r>
            <a:r>
              <a:rPr lang="en-US" altLang="en-US" b="1" dirty="0">
                <a:solidFill>
                  <a:srgbClr val="FFFF00"/>
                </a:solidFill>
              </a:rPr>
              <a:t>?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en-US" sz="3600" b="1" dirty="0">
                <a:solidFill>
                  <a:srgbClr val="CCFFFF"/>
                </a:solidFill>
              </a:rPr>
              <a:t>Ecclesiastes: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wise man’s attempt to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65" y="304801"/>
            <a:ext cx="6423471" cy="457200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Profit Or Loss?  Mt.16:24-26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371600" y="914400"/>
            <a:ext cx="6423471" cy="14700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Ecclesiastes:</a:t>
            </a:r>
          </a:p>
          <a:p>
            <a:r>
              <a:rPr lang="en-US" sz="3600" kern="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Solomon’s Search</a:t>
            </a:r>
            <a:endParaRPr lang="en-US" sz="3600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0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249362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1. </a:t>
            </a:r>
            <a:r>
              <a:rPr lang="en-US" altLang="en-US" sz="3600" b="1" dirty="0">
                <a:solidFill>
                  <a:srgbClr val="FFFFCC"/>
                </a:solidFill>
              </a:rPr>
              <a:t>Search for meaning (wisdom), </a:t>
            </a:r>
            <a:r>
              <a:rPr lang="en-US" altLang="en-US" sz="3600" b="1" dirty="0">
                <a:solidFill>
                  <a:schemeClr val="bg1"/>
                </a:solidFill>
              </a:rPr>
              <a:t>1:16,18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Universities cannot answer </a:t>
            </a:r>
          </a:p>
          <a:p>
            <a:pPr lvl="1">
              <a:spcAft>
                <a:spcPts val="60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Socrates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Physicist J. Robert Oppenheimer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89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2.  </a:t>
            </a:r>
            <a:r>
              <a:rPr lang="en-US" altLang="en-US" sz="3600" b="1" dirty="0">
                <a:solidFill>
                  <a:srgbClr val="FFFFCC"/>
                </a:solidFill>
              </a:rPr>
              <a:t>Ignorance (madness / folly), </a:t>
            </a:r>
            <a:r>
              <a:rPr lang="en-US" altLang="en-US" sz="3600" b="1" dirty="0">
                <a:solidFill>
                  <a:schemeClr val="bg1"/>
                </a:solidFill>
              </a:rPr>
              <a:t>1:17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“Ignorance is bliss”</a:t>
            </a:r>
          </a:p>
          <a:p>
            <a:pPr>
              <a:spcAft>
                <a:spcPts val="90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“What you don’t know can’t hurt you”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Bury head in sand…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3.  </a:t>
            </a:r>
            <a:r>
              <a:rPr lang="en-US" altLang="en-US" sz="3600" b="1" dirty="0">
                <a:solidFill>
                  <a:srgbClr val="FFFFCC"/>
                </a:solidFill>
              </a:rPr>
              <a:t>Pleasure,</a:t>
            </a:r>
            <a:r>
              <a:rPr lang="en-US" altLang="en-US" sz="3600" b="1" dirty="0">
                <a:solidFill>
                  <a:schemeClr val="bg1"/>
                </a:solidFill>
              </a:rPr>
              <a:t> 2:1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Solomon’s self-indulgence.   Lk.15 </a:t>
            </a:r>
          </a:p>
          <a:p>
            <a:pPr lvl="1">
              <a:spcAft>
                <a:spcPts val="60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Lord Byron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God made us to enjoy life on basis of spiritual things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4.  </a:t>
            </a:r>
            <a:r>
              <a:rPr lang="en-US" altLang="en-US" sz="3600" b="1" dirty="0">
                <a:solidFill>
                  <a:srgbClr val="FFFFCC"/>
                </a:solidFill>
              </a:rPr>
              <a:t>Happiness,</a:t>
            </a:r>
            <a:r>
              <a:rPr lang="en-US" altLang="en-US" sz="3600" b="1" dirty="0">
                <a:solidFill>
                  <a:schemeClr val="bg1"/>
                </a:solidFill>
              </a:rPr>
              <a:t> 2:2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229600" cy="4983163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Dennis </a:t>
            </a:r>
            <a:r>
              <a:rPr lang="en-US" altLang="en-US" b="1" dirty="0" err="1">
                <a:solidFill>
                  <a:schemeClr val="bg1"/>
                </a:solidFill>
              </a:rPr>
              <a:t>Wholey</a:t>
            </a:r>
            <a:r>
              <a:rPr lang="en-US" altLang="en-US" b="1" dirty="0">
                <a:solidFill>
                  <a:schemeClr val="bg1"/>
                </a:solidFill>
              </a:rPr>
              <a:t>: </a:t>
            </a:r>
            <a:r>
              <a:rPr lang="en-US" altLang="en-US" b="1" i="1" dirty="0">
                <a:solidFill>
                  <a:schemeClr val="bg1"/>
                </a:solidFill>
              </a:rPr>
              <a:t>Are You Happy?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</a:rPr>
              <a:t>Perhaps only twenty percent of Americans are happy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200400"/>
            <a:ext cx="7467600" cy="2514600"/>
          </a:xfrm>
          <a:prstGeom prst="rect">
            <a:avLst/>
          </a:prstGeom>
          <a:solidFill>
            <a:srgbClr val="CCFFFF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‘Happiness is an imaginary condition, formerly attributed by the living to the dead, now usually attributed</a:t>
            </a:r>
            <a:r>
              <a:rPr lang="en-US" sz="3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adults</a:t>
            </a:r>
            <a:b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children and by children to adults’ </a:t>
            </a:r>
            <a:b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Thomas Szasz</a:t>
            </a: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722</Words>
  <Application>Microsoft Office PowerPoint</Application>
  <PresentationFormat>On-screen Show (4:3)</PresentationFormat>
  <Paragraphs>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Georgia</vt:lpstr>
      <vt:lpstr>Helvetica</vt:lpstr>
      <vt:lpstr>Times New Roman</vt:lpstr>
      <vt:lpstr>Verdana</vt:lpstr>
      <vt:lpstr>4_Default Design</vt:lpstr>
      <vt:lpstr>Profit Or Loss?</vt:lpstr>
      <vt:lpstr>I Profit Or Loss? Mt.16:24-26</vt:lpstr>
      <vt:lpstr>What will it profit a man…? Mt.16:26</vt:lpstr>
      <vt:lpstr>What will it profit a man…? Mt.16:26</vt:lpstr>
      <vt:lpstr>I Profit Or Loss?  Mt.16:24-26</vt:lpstr>
      <vt:lpstr>1. Search for meaning (wisdom), 1:16,18</vt:lpstr>
      <vt:lpstr>2.  Ignorance (madness / folly), 1:17</vt:lpstr>
      <vt:lpstr>3.  Pleasure, 2:1</vt:lpstr>
      <vt:lpstr>4.  Happiness, 2:2</vt:lpstr>
      <vt:lpstr>4.  Happiness, 2:2</vt:lpstr>
      <vt:lpstr>5.  Wine, 2:3</vt:lpstr>
      <vt:lpstr>6.  Ruling an Empire, 2:4</vt:lpstr>
      <vt:lpstr>7. Nature, 2:5-6</vt:lpstr>
      <vt:lpstr>8. Authority, 2:7</vt:lpstr>
      <vt:lpstr>9. Possessions, 2:7-8</vt:lpstr>
      <vt:lpstr>10. Entertainment, 2:8</vt:lpstr>
      <vt:lpstr>11. Immorality, 2:8</vt:lpstr>
      <vt:lpstr>12. Greatness, 2:9</vt:lpstr>
      <vt:lpstr>I Profit Or Loss?  Mt.16:24-26</vt:lpstr>
      <vt:lpstr>Evaluation –  What Was The Profit?</vt:lpstr>
      <vt:lpstr>What Was The Profit?</vt:lpstr>
      <vt:lpstr>What’s The Use?</vt:lpstr>
      <vt:lpstr>Conclusion:  12:13-14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tchtcj@gmail.com</cp:lastModifiedBy>
  <cp:revision>75</cp:revision>
  <dcterms:created xsi:type="dcterms:W3CDTF">2003-12-26T16:53:04Z</dcterms:created>
  <dcterms:modified xsi:type="dcterms:W3CDTF">2017-01-10T00:15:24Z</dcterms:modified>
</cp:coreProperties>
</file>