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</p:sldMasterIdLst>
  <p:notesMasterIdLst>
    <p:notesMasterId r:id="rId23"/>
  </p:notesMasterIdLst>
  <p:sldIdLst>
    <p:sldId id="298" r:id="rId3"/>
    <p:sldId id="367" r:id="rId4"/>
    <p:sldId id="393" r:id="rId5"/>
    <p:sldId id="394" r:id="rId6"/>
    <p:sldId id="395" r:id="rId7"/>
    <p:sldId id="406" r:id="rId8"/>
    <p:sldId id="405" r:id="rId9"/>
    <p:sldId id="396" r:id="rId10"/>
    <p:sldId id="260" r:id="rId11"/>
    <p:sldId id="350" r:id="rId12"/>
    <p:sldId id="397" r:id="rId13"/>
    <p:sldId id="399" r:id="rId14"/>
    <p:sldId id="398" r:id="rId15"/>
    <p:sldId id="400" r:id="rId16"/>
    <p:sldId id="377" r:id="rId17"/>
    <p:sldId id="306" r:id="rId18"/>
    <p:sldId id="401" r:id="rId19"/>
    <p:sldId id="402" r:id="rId20"/>
    <p:sldId id="403" r:id="rId21"/>
    <p:sldId id="389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292929"/>
    <a:srgbClr val="000066"/>
    <a:srgbClr val="333333"/>
    <a:srgbClr val="800000"/>
    <a:srgbClr val="CCFFFF"/>
    <a:srgbClr val="4D4D4D"/>
    <a:srgbClr val="CC6600"/>
    <a:srgbClr val="FFFF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1EF3938-6E58-47D1-ADA4-CED2D9D4D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038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50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450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50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50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777565-6D42-467B-B8D3-CB8E6A935D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50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50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9AA6C1-2900-403C-A8A7-B4322A774D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66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D9A2E-2E70-49FE-8C21-C79DE3577B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371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085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62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3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337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251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092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461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2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3DD182-DE71-4D6C-925A-852FB99E3D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2382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053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296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66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B085C-537E-45C2-982A-C92FB2733A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67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3A68F3-2C62-4342-8CD9-4B7E3BC4D1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8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129167-431C-4EB1-AA15-666BA85D3F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519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69CA65-C9E9-4E54-92F6-216DF4E201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16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47C1A-F44E-425B-8DF5-CAED23AFD0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75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40E7BB-2C79-402E-9C2C-4D25209E33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80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BEE2C8-9216-48E1-8177-786757302E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9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392FB13-856B-4CE2-8004-801187B7181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40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0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Can Destroy</a:t>
            </a:r>
            <a:br>
              <a:rPr lang="en-US" alt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Local Church?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800" b="1" dirty="0">
                <a:solidFill>
                  <a:schemeClr val="bg1"/>
                </a:solidFill>
                <a:latin typeface="Verdana" pitchFamily="34" charset="0"/>
              </a:rPr>
              <a:t>1.</a:t>
            </a:r>
            <a:r>
              <a:rPr lang="en-US" altLang="en-US" sz="37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altLang="en-US" sz="4000" dirty="0">
                <a:solidFill>
                  <a:srgbClr val="FFFF00"/>
                </a:solidFill>
                <a:latin typeface="Verdana" pitchFamily="34" charset="0"/>
              </a:rPr>
              <a:t>Persecution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752600"/>
            <a:ext cx="9158748" cy="51054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Ac.5:40-42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Co.11:24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365990" y="3200400"/>
            <a:ext cx="6412021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17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0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alibri" panose="020F0502020204030204" pitchFamily="34" charset="0"/>
              </a:rPr>
              <a:t>▪ </a:t>
            </a:r>
            <a:r>
              <a:rPr kumimoji="0" lang="en-US" sz="3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Rejoice over pain and disgrace?</a:t>
            </a:r>
          </a:p>
          <a:p>
            <a:pPr algn="ctr"/>
            <a:r>
              <a:rPr lang="en-US" sz="3400" dirty="0">
                <a:solidFill>
                  <a:srgbClr val="800000"/>
                </a:solidFill>
                <a:latin typeface="Calibri" panose="020F0502020204030204" pitchFamily="34" charset="0"/>
              </a:rPr>
              <a:t>▪ </a:t>
            </a:r>
            <a:r>
              <a:rPr lang="en-US" sz="3400" dirty="0">
                <a:latin typeface="Calibri" panose="020F0502020204030204" pitchFamily="34" charset="0"/>
              </a:rPr>
              <a:t>Supports truth claims.</a:t>
            </a:r>
            <a:endParaRPr kumimoji="0" lang="en-US" sz="3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1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800" b="1" dirty="0">
                <a:solidFill>
                  <a:schemeClr val="bg1"/>
                </a:solidFill>
                <a:latin typeface="Verdana" pitchFamily="34" charset="0"/>
              </a:rPr>
              <a:t>2.</a:t>
            </a:r>
            <a:r>
              <a:rPr lang="en-US" altLang="en-US" sz="37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altLang="en-US" sz="4000" dirty="0">
                <a:solidFill>
                  <a:srgbClr val="FFFF00"/>
                </a:solidFill>
                <a:latin typeface="Verdana" pitchFamily="34" charset="0"/>
              </a:rPr>
              <a:t>Loss of building, property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752600"/>
            <a:ext cx="9158748" cy="51054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Co.11:22,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authorized, expedient, but not necessary</a:t>
            </a:r>
          </a:p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Col.4:15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Jn.4:21-24</a:t>
            </a:r>
            <a:endParaRPr kumimoji="0" lang="en-US" sz="3200" b="0" i="0" u="none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365990" y="4267200"/>
            <a:ext cx="6412021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17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▪</a:t>
            </a:r>
            <a:r>
              <a:rPr kumimoji="0" lang="en-US" sz="3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Church is people, not material.</a:t>
            </a:r>
          </a:p>
          <a:p>
            <a:pPr algn="ctr"/>
            <a:r>
              <a:rPr lang="en-US" sz="3400" dirty="0">
                <a:solidFill>
                  <a:srgbClr val="FFFF00"/>
                </a:solidFill>
                <a:latin typeface="Calibri" panose="020F0502020204030204" pitchFamily="34" charset="0"/>
              </a:rPr>
              <a:t>▪ 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</a:rPr>
              <a:t>Family still family if lose house.</a:t>
            </a:r>
            <a:endParaRPr kumimoji="0" lang="en-US" sz="3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95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800" b="1" dirty="0">
                <a:solidFill>
                  <a:schemeClr val="bg1"/>
                </a:solidFill>
                <a:latin typeface="Verdana" pitchFamily="34" charset="0"/>
              </a:rPr>
              <a:t>3.</a:t>
            </a:r>
            <a:r>
              <a:rPr lang="en-US" altLang="en-US" sz="37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altLang="en-US" sz="4000" dirty="0">
                <a:solidFill>
                  <a:srgbClr val="FFFF00"/>
                </a:solidFill>
                <a:latin typeface="Verdana" pitchFamily="34" charset="0"/>
              </a:rPr>
              <a:t>Lack of funds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752600"/>
            <a:ext cx="9158748" cy="51054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Rv.2:9-10</a:t>
            </a:r>
          </a:p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Rv.3:17</a:t>
            </a:r>
          </a:p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Co.9:6-7</a:t>
            </a: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74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800" b="1" dirty="0">
                <a:solidFill>
                  <a:schemeClr val="bg1"/>
                </a:solidFill>
                <a:latin typeface="Verdana" pitchFamily="34" charset="0"/>
              </a:rPr>
              <a:t>4.</a:t>
            </a:r>
            <a:r>
              <a:rPr lang="en-US" altLang="en-US" sz="37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altLang="en-US" sz="4000" dirty="0">
                <a:solidFill>
                  <a:srgbClr val="FFFF00"/>
                </a:solidFill>
                <a:latin typeface="Verdana" pitchFamily="34" charset="0"/>
              </a:rPr>
              <a:t>Becoming a minority</a:t>
            </a:r>
            <a:endParaRPr lang="en-US" altLang="en-US" sz="40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752600"/>
            <a:ext cx="9158748" cy="51054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Rv.3:4, 8</a:t>
            </a:r>
          </a:p>
          <a:p>
            <a:pPr marL="973138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“How is the church doing…?”</a:t>
            </a:r>
          </a:p>
          <a:p>
            <a:pPr marL="973138" lvl="1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 than Jerusalem, we don’t know size of NT churches.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73138" lvl="1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24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800" b="1" dirty="0">
                <a:solidFill>
                  <a:schemeClr val="bg1"/>
                </a:solidFill>
                <a:latin typeface="Verdana" pitchFamily="34" charset="0"/>
              </a:rPr>
              <a:t>5.</a:t>
            </a:r>
            <a:r>
              <a:rPr lang="en-US" altLang="en-US" sz="37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altLang="en-US" sz="4000" dirty="0">
                <a:solidFill>
                  <a:srgbClr val="FFFF00"/>
                </a:solidFill>
                <a:latin typeface="Verdana" pitchFamily="34" charset="0"/>
              </a:rPr>
              <a:t>Lack of popularity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752600"/>
            <a:ext cx="9158748" cy="51054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2:47, popularity did not last</a:t>
            </a:r>
          </a:p>
          <a:p>
            <a:pPr marL="973138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8:1-4, Jewish persecution</a:t>
            </a:r>
          </a:p>
          <a:p>
            <a:pPr marL="973138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12:1-3, civil persecution</a:t>
            </a: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ctangle: Rounded Corners 1"/>
          <p:cNvSpPr/>
          <p:nvPr/>
        </p:nvSpPr>
        <p:spPr bwMode="auto">
          <a:xfrm>
            <a:off x="730044" y="3810000"/>
            <a:ext cx="7696200" cy="1752600"/>
          </a:xfrm>
          <a:prstGeom prst="roundRect">
            <a:avLst/>
          </a:prstGeom>
          <a:solidFill>
            <a:srgbClr val="29292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400" dirty="0"/>
              <a:t> </a:t>
            </a:r>
            <a:r>
              <a:rPr lang="en-US" sz="3400" dirty="0">
                <a:solidFill>
                  <a:schemeClr val="bg1"/>
                </a:solidFill>
              </a:rPr>
              <a:t>Woe to you when all men speak well of you,  For so did their fathers to the false prophets </a:t>
            </a:r>
            <a:r>
              <a:rPr lang="en-US" sz="2800" dirty="0">
                <a:solidFill>
                  <a:schemeClr val="bg1"/>
                </a:solidFill>
              </a:rPr>
              <a:t>– Lk.6:26</a:t>
            </a:r>
            <a:endParaRPr lang="en-US" sz="34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55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What Cannot Destroy A Church?</a:t>
            </a:r>
            <a:br>
              <a:rPr lang="en-US" altLang="en-US" sz="40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4000" dirty="0">
                <a:solidFill>
                  <a:schemeClr val="bg1"/>
                </a:solidFill>
                <a:latin typeface="Verdana" pitchFamily="34" charset="0"/>
              </a:rPr>
              <a:t>II. What Can Destroy A Church?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215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200" b="1" dirty="0">
                <a:solidFill>
                  <a:schemeClr val="bg1"/>
                </a:solidFill>
                <a:latin typeface="Verdana" pitchFamily="34" charset="0"/>
              </a:rPr>
              <a:t>1. </a:t>
            </a:r>
            <a:r>
              <a:rPr lang="en-US" altLang="en-US" sz="3900" dirty="0">
                <a:solidFill>
                  <a:srgbClr val="FFFF00"/>
                </a:solidFill>
                <a:latin typeface="Verdana" pitchFamily="34" charset="0"/>
              </a:rPr>
              <a:t>False doctrine. </a:t>
            </a:r>
            <a:r>
              <a:rPr lang="en-US" altLang="en-US" sz="3900" dirty="0">
                <a:solidFill>
                  <a:schemeClr val="bg1"/>
                </a:solidFill>
                <a:latin typeface="Verdana" pitchFamily="34" charset="0"/>
              </a:rPr>
              <a:t>(Gal.4)</a:t>
            </a: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27254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1371600"/>
            <a:ext cx="8458200" cy="5181600"/>
          </a:xfrm>
          <a:solidFill>
            <a:schemeClr val="bg1">
              <a:lumMod val="95000"/>
              <a:alpha val="33000"/>
            </a:schemeClr>
          </a:solidFill>
        </p:spPr>
        <p:txBody>
          <a:bodyPr/>
          <a:lstStyle/>
          <a:p>
            <a:pPr marL="339725" indent="-276225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en-US" sz="3400" dirty="0">
                <a:latin typeface="Verdana" pitchFamily="34" charset="0"/>
              </a:rPr>
              <a:t>8-11, observing days…</a:t>
            </a:r>
          </a:p>
          <a:p>
            <a:pPr marL="920750" lvl="1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endParaRPr lang="en-US" altLang="en-US" sz="3200" dirty="0">
              <a:latin typeface="Verdana" pitchFamily="34" charset="0"/>
            </a:endParaRPr>
          </a:p>
          <a:p>
            <a:pPr marL="457200" indent="-393700">
              <a:buNone/>
              <a:tabLst>
                <a:tab pos="914400" algn="l"/>
              </a:tabLst>
            </a:pPr>
            <a:endParaRPr lang="en-US" altLang="en-US" sz="3200" dirty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399294" y="2711970"/>
            <a:ext cx="2362200" cy="685800"/>
          </a:xfrm>
          <a:prstGeom prst="rect">
            <a:avLst/>
          </a:prstGeom>
          <a:solidFill>
            <a:srgbClr val="FFFFCC"/>
          </a:solidFill>
          <a:ln w="31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GENTILES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976392" y="2196706"/>
            <a:ext cx="2362200" cy="177878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3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Once slaves of sin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820906" y="2199109"/>
            <a:ext cx="2362200" cy="177878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3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Now</a:t>
            </a:r>
            <a:br>
              <a:rPr kumimoji="0" lang="en-US" sz="33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kumimoji="0" lang="en-US" sz="33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slaves to Law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975102" y="4114800"/>
            <a:ext cx="2362200" cy="177878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3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Jews rejoice (10)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820906" y="4118317"/>
            <a:ext cx="2362200" cy="177878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3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Paul</a:t>
            </a:r>
            <a:br>
              <a:rPr kumimoji="0" lang="en-US" sz="33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kumimoji="0" lang="en-US" sz="33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fears (11)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399294" y="3505199"/>
            <a:ext cx="2362200" cy="2388389"/>
          </a:xfrm>
          <a:prstGeom prst="rect">
            <a:avLst/>
          </a:prstGeom>
          <a:solidFill>
            <a:srgbClr val="CCFFFF"/>
          </a:solidFill>
          <a:ln w="31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19: Paul, the mother.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/>
              <a:t>20, Paul, the doubter.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200" b="1" dirty="0">
                <a:solidFill>
                  <a:schemeClr val="bg1"/>
                </a:solidFill>
                <a:latin typeface="Verdana" pitchFamily="34" charset="0"/>
              </a:rPr>
              <a:t>2. </a:t>
            </a:r>
            <a:r>
              <a:rPr lang="en-US" altLang="en-US" sz="3900" dirty="0">
                <a:solidFill>
                  <a:srgbClr val="FFFF00"/>
                </a:solidFill>
                <a:latin typeface="Verdana" pitchFamily="34" charset="0"/>
              </a:rPr>
              <a:t>Brotherly hatred. </a:t>
            </a:r>
            <a:r>
              <a:rPr lang="en-US" altLang="en-US" sz="3900" dirty="0">
                <a:solidFill>
                  <a:schemeClr val="bg1"/>
                </a:solidFill>
                <a:latin typeface="Verdana" pitchFamily="34" charset="0"/>
              </a:rPr>
              <a:t>(Gal.5:15)</a:t>
            </a: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27254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1371600"/>
            <a:ext cx="8458200" cy="5181600"/>
          </a:xfrm>
          <a:solidFill>
            <a:schemeClr val="bg1">
              <a:lumMod val="95000"/>
              <a:alpha val="33000"/>
            </a:schemeClr>
          </a:solidFill>
        </p:spPr>
        <p:txBody>
          <a:bodyPr/>
          <a:lstStyle/>
          <a:p>
            <a:pPr marL="339725" indent="-276225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en-US" sz="360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Figure of jungle: </a:t>
            </a:r>
          </a:p>
          <a:p>
            <a:pPr marL="739775" lvl="1" indent="-276225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en-US" sz="360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Tooth and claw reign</a:t>
            </a:r>
          </a:p>
          <a:p>
            <a:pPr marL="739775" lvl="1" indent="-276225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en-US" sz="360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Wild animals devour</a:t>
            </a:r>
          </a:p>
          <a:p>
            <a:pPr marL="739775" lvl="1" indent="-276225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en-US" sz="360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Deadly struggle</a:t>
            </a:r>
          </a:p>
          <a:p>
            <a:pPr marL="457200" indent="-393700">
              <a:buNone/>
              <a:tabLst>
                <a:tab pos="914400" algn="l"/>
              </a:tabLst>
            </a:pPr>
            <a:endParaRPr lang="en-US" altLang="en-US" sz="3200" dirty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65694" y="4114800"/>
            <a:ext cx="6629400" cy="1455821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3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Disobedience always finds a way</a:t>
            </a:r>
            <a:br>
              <a:rPr kumimoji="0" lang="en-US" sz="33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kumimoji="0" lang="en-US" sz="33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. . . and an excuse.</a:t>
            </a:r>
          </a:p>
        </p:txBody>
      </p:sp>
    </p:spTree>
    <p:extLst>
      <p:ext uri="{BB962C8B-B14F-4D97-AF65-F5344CB8AC3E}">
        <p14:creationId xmlns:p14="http://schemas.microsoft.com/office/powerpoint/2010/main" val="164391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200" b="1" dirty="0">
                <a:solidFill>
                  <a:schemeClr val="bg1"/>
                </a:solidFill>
                <a:latin typeface="Verdana" pitchFamily="34" charset="0"/>
              </a:rPr>
              <a:t>3. </a:t>
            </a:r>
            <a:r>
              <a:rPr lang="en-US" altLang="en-US" sz="3900" dirty="0">
                <a:solidFill>
                  <a:srgbClr val="FFFF00"/>
                </a:solidFill>
                <a:latin typeface="Verdana" pitchFamily="34" charset="0"/>
              </a:rPr>
              <a:t>Impure lives. </a:t>
            </a:r>
            <a:r>
              <a:rPr lang="en-US" altLang="en-US" sz="3900" dirty="0">
                <a:solidFill>
                  <a:schemeClr val="bg1"/>
                </a:solidFill>
                <a:latin typeface="Verdana" pitchFamily="34" charset="0"/>
              </a:rPr>
              <a:t>(Gal.5:19-21)</a:t>
            </a: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27254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1371600"/>
            <a:ext cx="8458200" cy="5181600"/>
          </a:xfrm>
          <a:solidFill>
            <a:schemeClr val="bg1">
              <a:lumMod val="95000"/>
              <a:alpha val="33000"/>
            </a:schemeClr>
          </a:solidFill>
        </p:spPr>
        <p:txBody>
          <a:bodyPr/>
          <a:lstStyle/>
          <a:p>
            <a:pPr marL="339725" indent="-276225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en-US" sz="3400" dirty="0">
                <a:latin typeface="Verdana" pitchFamily="34" charset="0"/>
              </a:rPr>
              <a:t>Congregation may remain . . . but relation with Lord is finally severed</a:t>
            </a:r>
          </a:p>
          <a:p>
            <a:pPr marL="457200" indent="-393700">
              <a:buNone/>
              <a:tabLst>
                <a:tab pos="914400" algn="l"/>
              </a:tabLst>
            </a:pPr>
            <a:endParaRPr lang="en-US" altLang="en-US" sz="3200" dirty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57726" y="2743200"/>
            <a:ext cx="7848600" cy="3200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b="1" baseline="30000" dirty="0"/>
              <a:t>14</a:t>
            </a:r>
            <a:r>
              <a:rPr lang="en-US" sz="3200" baseline="30000" dirty="0"/>
              <a:t> </a:t>
            </a:r>
            <a:r>
              <a:rPr lang="en-US" sz="3200" dirty="0">
                <a:solidFill>
                  <a:schemeClr val="accent1">
                    <a:lumMod val="10000"/>
                  </a:schemeClr>
                </a:solidFill>
              </a:rPr>
              <a:t>Do all things without complaining and disputing, </a:t>
            </a:r>
            <a:r>
              <a:rPr lang="en-US" sz="3200" b="1" baseline="30000" dirty="0"/>
              <a:t>15</a:t>
            </a:r>
            <a:r>
              <a:rPr lang="en-US" sz="3200" dirty="0"/>
              <a:t> </a:t>
            </a:r>
            <a:r>
              <a:rPr lang="en-US" sz="3200" dirty="0">
                <a:solidFill>
                  <a:schemeClr val="accent1">
                    <a:lumMod val="10000"/>
                  </a:schemeClr>
                </a:solidFill>
              </a:rPr>
              <a:t>that you may become blame-less and harmless, children of God without fault in the midst of a crooked and per-verse generation, among whom you shine as lights in the world </a:t>
            </a:r>
            <a:r>
              <a:rPr lang="en-US" sz="3200" dirty="0"/>
              <a:t>– Ph.2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526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200" b="1" dirty="0">
                <a:solidFill>
                  <a:schemeClr val="bg1"/>
                </a:solidFill>
                <a:latin typeface="Verdana" pitchFamily="34" charset="0"/>
              </a:rPr>
              <a:t>4. </a:t>
            </a:r>
            <a:r>
              <a:rPr lang="en-US" altLang="en-US" sz="3900" dirty="0">
                <a:solidFill>
                  <a:srgbClr val="FFFF00"/>
                </a:solidFill>
                <a:latin typeface="Verdana" pitchFamily="34" charset="0"/>
              </a:rPr>
              <a:t>Laziness. </a:t>
            </a:r>
            <a:r>
              <a:rPr lang="en-US" altLang="en-US" sz="3900" dirty="0">
                <a:solidFill>
                  <a:schemeClr val="bg1"/>
                </a:solidFill>
                <a:latin typeface="Verdana" pitchFamily="34" charset="0"/>
              </a:rPr>
              <a:t>(Gal.6:7-10)</a:t>
            </a: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27254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1371600"/>
            <a:ext cx="8458200" cy="5181600"/>
          </a:xfrm>
          <a:solidFill>
            <a:schemeClr val="bg1">
              <a:lumMod val="95000"/>
              <a:alpha val="33000"/>
            </a:schemeClr>
          </a:solidFill>
        </p:spPr>
        <p:txBody>
          <a:bodyPr/>
          <a:lstStyle/>
          <a:p>
            <a:pPr marL="339725" indent="-276225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en-US" sz="3400" dirty="0">
                <a:latin typeface="Verdana" pitchFamily="34" charset="0"/>
              </a:rPr>
              <a:t>Mt.21:…41-43, faithlessness</a:t>
            </a:r>
          </a:p>
          <a:p>
            <a:pPr marL="339725" indent="-276225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en-US" sz="3400" dirty="0">
                <a:latin typeface="Verdana" pitchFamily="34" charset="0"/>
              </a:rPr>
              <a:t>Jn.15:…6, fruitlessness</a:t>
            </a:r>
          </a:p>
          <a:p>
            <a:pPr marL="739775" lvl="1" indent="-276225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en-US" sz="3200" dirty="0">
                <a:latin typeface="Verdana" pitchFamily="34" charset="0"/>
              </a:rPr>
              <a:t>Does indifference destroy more churches than anything?</a:t>
            </a:r>
          </a:p>
          <a:p>
            <a:pPr marL="739775" lvl="1" indent="-276225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en-US" sz="3200" dirty="0">
                <a:latin typeface="Verdana" pitchFamily="34" charset="0"/>
              </a:rPr>
              <a:t>Spectator syndrome?</a:t>
            </a:r>
          </a:p>
          <a:p>
            <a:pPr marL="863600" lvl="2" indent="0">
              <a:buNone/>
              <a:tabLst>
                <a:tab pos="914400" algn="l"/>
              </a:tabLst>
            </a:pPr>
            <a:endParaRPr lang="en-US" altLang="en-US" sz="3200" dirty="0">
              <a:latin typeface="Verdana" pitchFamily="34" charset="0"/>
            </a:endParaRPr>
          </a:p>
          <a:p>
            <a:pPr marL="457200" indent="-393700">
              <a:buNone/>
              <a:tabLst>
                <a:tab pos="914400" algn="l"/>
              </a:tabLst>
            </a:pPr>
            <a:endParaRPr lang="en-US" altLang="en-US" dirty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dirty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85800" y="4343400"/>
            <a:ext cx="7772400" cy="1752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accent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‘Be watchful, and strengthen the things which remain, that are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ready to die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, for I have not found your works perfect before God’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– Rv.3:2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20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Some things are indestructible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400" dirty="0"/>
              <a:t>God.  1 Tim.1:17</a:t>
            </a:r>
          </a:p>
          <a:p>
            <a:pPr marL="400050" lvl="1" indent="0">
              <a:buNone/>
            </a:pPr>
            <a:r>
              <a:rPr lang="en-US" sz="2400" dirty="0"/>
              <a:t>a. 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Eternal 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sz="3000" i="1" dirty="0">
                <a:solidFill>
                  <a:schemeClr val="accent2">
                    <a:lumMod val="50000"/>
                  </a:schemeClr>
                </a:solidFill>
              </a:rPr>
              <a:t>King of ages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 marL="400050" lvl="1" indent="0">
              <a:buNone/>
            </a:pPr>
            <a:r>
              <a:rPr lang="en-US" sz="2400" dirty="0"/>
              <a:t>b. 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Immortal 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sz="3000" i="1" dirty="0">
                <a:solidFill>
                  <a:schemeClr val="accent2">
                    <a:lumMod val="50000"/>
                  </a:schemeClr>
                </a:solidFill>
              </a:rPr>
              <a:t>imperishable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0737" y="1467468"/>
            <a:ext cx="1719263" cy="2273406"/>
          </a:xfrm>
          <a:prstGeom prst="rect">
            <a:avLst/>
          </a:prstGeom>
        </p:spPr>
      </p:pic>
      <p:sp>
        <p:nvSpPr>
          <p:cNvPr id="2" name="Rectangle: Rounded Corners 1"/>
          <p:cNvSpPr/>
          <p:nvPr/>
        </p:nvSpPr>
        <p:spPr>
          <a:xfrm>
            <a:off x="1463332" y="4021392"/>
            <a:ext cx="6234545" cy="23622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6350">
            <a:solidFill>
              <a:srgbClr val="0000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Earlier: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‘God is dead’ – Nietzsche.</a:t>
            </a:r>
          </a:p>
          <a:p>
            <a:pPr algn="ctr"/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years later:</a:t>
            </a:r>
            <a:b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tx1"/>
                </a:solidFill>
              </a:rPr>
              <a:t>‘Nietzsche is dead’ – God. </a:t>
            </a:r>
          </a:p>
        </p:txBody>
      </p:sp>
    </p:spTree>
    <p:extLst>
      <p:ext uri="{BB962C8B-B14F-4D97-AF65-F5344CB8AC3E}">
        <p14:creationId xmlns:p14="http://schemas.microsoft.com/office/powerpoint/2010/main" val="368544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How to live our best for Him?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0968"/>
            <a:ext cx="8229600" cy="5059363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Each . . . 	</a:t>
            </a:r>
          </a:p>
          <a:p>
            <a:pPr marL="574675" lvl="1" indent="-338138">
              <a:spcAft>
                <a:spcPts val="600"/>
              </a:spcAft>
            </a:pPr>
            <a:r>
              <a:rPr lang="en-US" sz="33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Enters to worship, with enthusiasm</a:t>
            </a:r>
          </a:p>
          <a:p>
            <a:pPr marL="574675" lvl="1" indent="-338138">
              <a:spcAft>
                <a:spcPts val="600"/>
              </a:spcAft>
            </a:pPr>
            <a:r>
              <a:rPr lang="en-US" sz="33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Leaves with servant mentality</a:t>
            </a:r>
          </a:p>
          <a:p>
            <a:pPr marL="574675" lvl="1" indent="-338138">
              <a:spcAft>
                <a:spcPts val="600"/>
              </a:spcAft>
            </a:pPr>
            <a:r>
              <a:rPr lang="en-US" sz="33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Hungers for more knowledge</a:t>
            </a:r>
          </a:p>
          <a:p>
            <a:pPr marL="574675" lvl="1" indent="-338138">
              <a:spcAft>
                <a:spcPts val="600"/>
              </a:spcAft>
            </a:pPr>
            <a:r>
              <a:rPr lang="en-US" sz="33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Deeply concerned for lost</a:t>
            </a:r>
          </a:p>
          <a:p>
            <a:pPr marL="574675" lvl="1" indent="-338138">
              <a:spcAft>
                <a:spcPts val="600"/>
              </a:spcAft>
            </a:pPr>
            <a:r>
              <a:rPr lang="en-US" sz="33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Filled with brotherly love</a:t>
            </a:r>
          </a:p>
          <a:p>
            <a:pPr marL="574675" lvl="1" indent="-338138"/>
            <a:r>
              <a:rPr lang="en-US" sz="33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Sets morally pure example</a:t>
            </a:r>
          </a:p>
        </p:txBody>
      </p:sp>
    </p:spTree>
    <p:extLst>
      <p:ext uri="{BB962C8B-B14F-4D97-AF65-F5344CB8AC3E}">
        <p14:creationId xmlns:p14="http://schemas.microsoft.com/office/powerpoint/2010/main" val="228911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Some things are indestructible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800" dirty="0"/>
              <a:t>God.  1 Tim.1:17</a:t>
            </a:r>
          </a:p>
          <a:p>
            <a:pPr marL="514350" indent="-514350">
              <a:buAutoNum type="arabicPeriod"/>
            </a:pPr>
            <a:r>
              <a:rPr lang="en-US" sz="3400" dirty="0"/>
              <a:t>Truth.  1 Pt.1:22-25</a:t>
            </a:r>
          </a:p>
          <a:p>
            <a:pPr marL="914400" lvl="1" indent="-457200"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3000" dirty="0"/>
              <a:t>Ask people which part of Bible they do not believe – 	</a:t>
            </a:r>
          </a:p>
          <a:p>
            <a:pPr marL="457200" lvl="1" indent="0">
              <a:buNone/>
              <a:tabLst>
                <a:tab pos="457200" algn="l"/>
              </a:tabLst>
            </a:pPr>
            <a:r>
              <a:rPr lang="en-US" sz="3000" dirty="0"/>
              <a:t>	 1. Adam and Eve</a:t>
            </a:r>
          </a:p>
          <a:p>
            <a:pPr marL="457200" lvl="1" indent="0">
              <a:buNone/>
              <a:tabLst>
                <a:tab pos="457200" algn="l"/>
              </a:tabLst>
            </a:pPr>
            <a:r>
              <a:rPr lang="en-US" sz="3000" dirty="0"/>
              <a:t>	 2. Noah and Flood</a:t>
            </a:r>
          </a:p>
          <a:p>
            <a:pPr marL="457200" lvl="1" indent="0">
              <a:buNone/>
              <a:tabLst>
                <a:tab pos="457200" algn="l"/>
              </a:tabLst>
            </a:pPr>
            <a:r>
              <a:rPr lang="en-US" sz="3000" dirty="0"/>
              <a:t>	 3. Jonah and Fish	</a:t>
            </a:r>
          </a:p>
          <a:p>
            <a:pPr marL="400050" lvl="1" indent="0">
              <a:buNone/>
            </a:pPr>
            <a:endParaRPr lang="en-US" sz="3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94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Some things are indestructible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800" dirty="0"/>
              <a:t>God.  1 Tim.1:17</a:t>
            </a:r>
          </a:p>
          <a:p>
            <a:pPr marL="514350" indent="-514350">
              <a:buAutoNum type="arabicPeriod"/>
            </a:pPr>
            <a:r>
              <a:rPr lang="en-US" sz="2800" dirty="0"/>
              <a:t>Truth.  1 Pt.1:22-25</a:t>
            </a:r>
          </a:p>
          <a:p>
            <a:pPr marL="514350" indent="-514350">
              <a:buAutoNum type="arabicPeriod"/>
            </a:pPr>
            <a:r>
              <a:rPr lang="en-US" sz="3400" dirty="0"/>
              <a:t>Soul.  Mt.10:28</a:t>
            </a:r>
            <a:r>
              <a:rPr lang="en-US" sz="3000" dirty="0"/>
              <a:t>	</a:t>
            </a:r>
          </a:p>
          <a:p>
            <a:pPr marL="400050" lvl="1" indent="0">
              <a:buNone/>
            </a:pPr>
            <a:endParaRPr lang="en-US" sz="3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3352800"/>
            <a:ext cx="6400800" cy="22098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‘And do not fear those who kill the body but cannot kill the soul.  But rather fear Him who is able to </a:t>
            </a:r>
            <a:br>
              <a:rPr lang="en-US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destroy both soul and body in hell’</a:t>
            </a:r>
          </a:p>
        </p:txBody>
      </p:sp>
    </p:spTree>
    <p:extLst>
      <p:ext uri="{BB962C8B-B14F-4D97-AF65-F5344CB8AC3E}">
        <p14:creationId xmlns:p14="http://schemas.microsoft.com/office/powerpoint/2010/main" val="2700657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Some things are indestructible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800" dirty="0"/>
              <a:t>God.  1 Tim.1:17</a:t>
            </a:r>
          </a:p>
          <a:p>
            <a:pPr marL="514350" indent="-514350">
              <a:buAutoNum type="arabicPeriod"/>
            </a:pPr>
            <a:r>
              <a:rPr lang="en-US" sz="2800" dirty="0"/>
              <a:t>Truth.  1 Pt.1:22-25</a:t>
            </a:r>
          </a:p>
          <a:p>
            <a:pPr marL="514350" indent="-514350">
              <a:buAutoNum type="arabicPeriod"/>
            </a:pPr>
            <a:r>
              <a:rPr lang="en-US" sz="2800" dirty="0"/>
              <a:t>Soul.  Mt.10:28</a:t>
            </a:r>
          </a:p>
          <a:p>
            <a:pPr marL="514350" indent="-514350">
              <a:buAutoNum type="arabicPeriod"/>
            </a:pPr>
            <a:r>
              <a:rPr lang="en-US" sz="3400" dirty="0"/>
              <a:t>Church universal  </a:t>
            </a:r>
          </a:p>
          <a:p>
            <a:pPr marL="0" indent="0" defTabSz="515938">
              <a:buNone/>
            </a:pPr>
            <a:r>
              <a:rPr lang="en-US" dirty="0"/>
              <a:t>	</a:t>
            </a:r>
            <a:r>
              <a:rPr lang="en-US" sz="2800" dirty="0"/>
              <a:t>a. </a:t>
            </a:r>
            <a:r>
              <a:rPr lang="en-US" dirty="0"/>
              <a:t>Mt.16:18, gates . . . Hades</a:t>
            </a:r>
          </a:p>
          <a:p>
            <a:pPr marL="0" indent="0" defTabSz="457200">
              <a:buNone/>
            </a:pPr>
            <a:r>
              <a:rPr lang="en-US" dirty="0"/>
              <a:t>		</a:t>
            </a:r>
            <a:r>
              <a:rPr lang="en-US" sz="2400" dirty="0"/>
              <a:t>1)</a:t>
            </a:r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Gates</a:t>
            </a:r>
            <a:r>
              <a:rPr lang="en-US" dirty="0">
                <a:solidFill>
                  <a:srgbClr val="000066"/>
                </a:solidFill>
              </a:rPr>
              <a:t>:</a:t>
            </a:r>
            <a:r>
              <a:rPr lang="en-US" dirty="0"/>
              <a:t> counsel; armies march forth</a:t>
            </a:r>
          </a:p>
          <a:p>
            <a:pPr marL="0" indent="0" defTabSz="457200">
              <a:buNone/>
              <a:tabLst>
                <a:tab pos="914400" algn="l"/>
                <a:tab pos="1312863" algn="l"/>
              </a:tabLs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sz="2400" dirty="0"/>
              <a:t>2)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Hades: conquered all things human 			</a:t>
            </a:r>
            <a:r>
              <a:rPr lang="en-US" dirty="0"/>
              <a:t>(Is.14);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will not prevail / overpower / 		defeat church…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3927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Some things are indestructible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800" dirty="0"/>
              <a:t>God.  1 Tim.1:17</a:t>
            </a:r>
          </a:p>
          <a:p>
            <a:pPr marL="514350" indent="-514350">
              <a:buAutoNum type="arabicPeriod"/>
            </a:pPr>
            <a:r>
              <a:rPr lang="en-US" sz="2800" dirty="0"/>
              <a:t>Truth.  1 Pt.1:22-25</a:t>
            </a:r>
          </a:p>
          <a:p>
            <a:pPr marL="514350" indent="-514350">
              <a:buAutoNum type="arabicPeriod"/>
            </a:pPr>
            <a:r>
              <a:rPr lang="en-US" sz="2800" dirty="0"/>
              <a:t>Soul.  Mt.10:28</a:t>
            </a:r>
          </a:p>
          <a:p>
            <a:pPr marL="514350" indent="-514350">
              <a:buAutoNum type="arabicPeriod"/>
            </a:pPr>
            <a:r>
              <a:rPr lang="en-US" sz="3400" dirty="0"/>
              <a:t>Church universal  </a:t>
            </a:r>
          </a:p>
          <a:p>
            <a:pPr marL="0" indent="0" defTabSz="515938">
              <a:buNone/>
            </a:pPr>
            <a:r>
              <a:rPr lang="en-US" dirty="0"/>
              <a:t>	</a:t>
            </a:r>
            <a:r>
              <a:rPr lang="en-US" sz="2800" dirty="0"/>
              <a:t>a. </a:t>
            </a:r>
            <a:r>
              <a:rPr lang="en-US" dirty="0"/>
              <a:t>Mt.16:18, gates . . . Hades</a:t>
            </a:r>
          </a:p>
          <a:p>
            <a:pPr marL="0" indent="0" defTabSz="457200">
              <a:buNone/>
            </a:pPr>
            <a:r>
              <a:rPr lang="en-US" dirty="0"/>
              <a:t>		</a:t>
            </a:r>
            <a:r>
              <a:rPr lang="en-US" sz="2400" dirty="0"/>
              <a:t>1)</a:t>
            </a:r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Gates</a:t>
            </a:r>
            <a:r>
              <a:rPr lang="en-US" dirty="0">
                <a:solidFill>
                  <a:srgbClr val="000066"/>
                </a:solidFill>
              </a:rPr>
              <a:t>:</a:t>
            </a:r>
            <a:r>
              <a:rPr lang="en-US" dirty="0"/>
              <a:t> counsel; armies march forth</a:t>
            </a:r>
          </a:p>
          <a:p>
            <a:pPr marL="0" indent="0" defTabSz="457200">
              <a:buNone/>
              <a:tabLst>
                <a:tab pos="914400" algn="l"/>
                <a:tab pos="1312863" algn="l"/>
              </a:tabLs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sz="2400" dirty="0"/>
              <a:t>2)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Hades: conquered all things human 			</a:t>
            </a:r>
            <a:r>
              <a:rPr lang="en-US" dirty="0"/>
              <a:t>(Is.14);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will not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prevail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/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overpower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/ 		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defeat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church… </a:t>
            </a:r>
            <a:r>
              <a:rPr lang="en-US" sz="3000" dirty="0"/>
              <a:t>[1 Co.15:55; Rv.1:18]</a:t>
            </a:r>
          </a:p>
        </p:txBody>
      </p:sp>
    </p:spTree>
    <p:extLst>
      <p:ext uri="{BB962C8B-B14F-4D97-AF65-F5344CB8AC3E}">
        <p14:creationId xmlns:p14="http://schemas.microsoft.com/office/powerpoint/2010/main" val="2516123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Some things are indestructible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800" dirty="0"/>
              <a:t>God.  1 Tim.1:17</a:t>
            </a:r>
          </a:p>
          <a:p>
            <a:pPr marL="514350" indent="-514350">
              <a:buAutoNum type="arabicPeriod"/>
            </a:pPr>
            <a:r>
              <a:rPr lang="en-US" sz="2800" dirty="0"/>
              <a:t>Truth.  1 Pt.1:22-25</a:t>
            </a:r>
          </a:p>
          <a:p>
            <a:pPr marL="514350" indent="-514350">
              <a:buAutoNum type="arabicPeriod"/>
            </a:pPr>
            <a:r>
              <a:rPr lang="en-US" sz="2800" dirty="0"/>
              <a:t>Soul.  Mt.10:28</a:t>
            </a:r>
          </a:p>
          <a:p>
            <a:pPr marL="514350" indent="-514350">
              <a:buAutoNum type="arabicPeriod"/>
            </a:pPr>
            <a:r>
              <a:rPr lang="en-US" sz="3400" dirty="0"/>
              <a:t>Church universal  </a:t>
            </a:r>
          </a:p>
          <a:p>
            <a:pPr marL="0" indent="0" defTabSz="515938">
              <a:buNone/>
            </a:pPr>
            <a:r>
              <a:rPr lang="en-US" dirty="0"/>
              <a:t>	</a:t>
            </a:r>
            <a:r>
              <a:rPr lang="en-US" sz="2800" dirty="0"/>
              <a:t>a. </a:t>
            </a:r>
            <a:r>
              <a:rPr lang="en-US" dirty="0"/>
              <a:t>Mt.16:18, gates . . . Hades</a:t>
            </a:r>
          </a:p>
          <a:p>
            <a:pPr marL="0" indent="0" defTabSz="515938">
              <a:buNone/>
            </a:pPr>
            <a:r>
              <a:rPr lang="en-US" dirty="0"/>
              <a:t>	</a:t>
            </a:r>
            <a:r>
              <a:rPr lang="en-US" sz="2800" dirty="0"/>
              <a:t>b. </a:t>
            </a:r>
            <a:r>
              <a:rPr lang="en-US" dirty="0"/>
              <a:t>Hb.12:25-28, things </a:t>
            </a:r>
            <a:r>
              <a:rPr lang="en-US" dirty="0" err="1"/>
              <a:t>shakeable</a:t>
            </a:r>
            <a:r>
              <a:rPr lang="en-US" dirty="0"/>
              <a:t> vs 			    things that cannot be shaken	</a:t>
            </a:r>
          </a:p>
          <a:p>
            <a:pPr marL="400050" lvl="1" indent="0">
              <a:buNone/>
            </a:pPr>
            <a:endParaRPr lang="en-US" sz="3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156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Local churches </a:t>
            </a:r>
            <a:r>
              <a:rPr lang="en-US" sz="4000" u="sng" dirty="0"/>
              <a:t>can</a:t>
            </a:r>
            <a:r>
              <a:rPr lang="en-US" sz="4000" dirty="0"/>
              <a:t> </a:t>
            </a:r>
            <a:r>
              <a:rPr lang="en-US" sz="4000" u="sng" dirty="0"/>
              <a:t>be</a:t>
            </a:r>
            <a:r>
              <a:rPr lang="en-US" sz="4000" dirty="0"/>
              <a:t> </a:t>
            </a:r>
            <a:r>
              <a:rPr lang="en-US" sz="4000" u="sng" dirty="0"/>
              <a:t>destroyed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400" dirty="0"/>
              <a:t>Their usefulness lost</a:t>
            </a:r>
          </a:p>
          <a:p>
            <a:pPr marL="514350" indent="-514350">
              <a:buAutoNum type="arabicPeriod"/>
            </a:pPr>
            <a:r>
              <a:rPr lang="en-US" sz="3400" dirty="0"/>
              <a:t>Their relation to Christ severed</a:t>
            </a:r>
          </a:p>
          <a:p>
            <a:pPr marL="0" indent="0" defTabSz="515938">
              <a:buNone/>
            </a:pPr>
            <a:r>
              <a:rPr lang="en-US" dirty="0"/>
              <a:t>	</a:t>
            </a:r>
            <a:r>
              <a:rPr lang="en-US" sz="2800" dirty="0"/>
              <a:t>a. </a:t>
            </a:r>
            <a:r>
              <a:rPr lang="en-US" sz="3400" dirty="0"/>
              <a:t>Corinth</a:t>
            </a:r>
          </a:p>
          <a:p>
            <a:pPr marL="0" indent="0" defTabSz="515938">
              <a:buNone/>
            </a:pPr>
            <a:r>
              <a:rPr lang="en-US" dirty="0"/>
              <a:t>	</a:t>
            </a:r>
            <a:r>
              <a:rPr lang="en-US" sz="2800" dirty="0"/>
              <a:t>b. </a:t>
            </a:r>
            <a:r>
              <a:rPr lang="en-US" sz="3400" dirty="0"/>
              <a:t>Galatia</a:t>
            </a:r>
          </a:p>
          <a:p>
            <a:pPr marL="0" indent="0" defTabSz="515938">
              <a:buNone/>
            </a:pPr>
            <a:r>
              <a:rPr lang="en-US" dirty="0"/>
              <a:t>	</a:t>
            </a:r>
            <a:r>
              <a:rPr lang="en-US" sz="2800" dirty="0"/>
              <a:t>c. </a:t>
            </a:r>
            <a:r>
              <a:rPr lang="en-US" sz="3400" dirty="0"/>
              <a:t>Revelation</a:t>
            </a:r>
          </a:p>
          <a:p>
            <a:pPr marL="400050" lvl="1" indent="0">
              <a:buNone/>
            </a:pPr>
            <a:endParaRPr lang="en-US" sz="3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55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4000" dirty="0">
                <a:solidFill>
                  <a:schemeClr val="bg1"/>
                </a:solidFill>
                <a:latin typeface="Verdana" pitchFamily="34" charset="0"/>
              </a:rPr>
              <a:t>I. What Cannot Destroy A Church?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2420</TotalTime>
  <Words>524</Words>
  <Application>Microsoft Office PowerPoint</Application>
  <PresentationFormat>On-screen Show (4:3)</PresentationFormat>
  <Paragraphs>113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Arial Black</vt:lpstr>
      <vt:lpstr>Calibri</vt:lpstr>
      <vt:lpstr>Times</vt:lpstr>
      <vt:lpstr>Times New Roman</vt:lpstr>
      <vt:lpstr>Verdana</vt:lpstr>
      <vt:lpstr>Wingdings</vt:lpstr>
      <vt:lpstr>Pixel</vt:lpstr>
      <vt:lpstr>1_Default Design</vt:lpstr>
      <vt:lpstr>What Can Destroy A Local Church?</vt:lpstr>
      <vt:lpstr>Some things are indestructible </vt:lpstr>
      <vt:lpstr>Some things are indestructible </vt:lpstr>
      <vt:lpstr>Some things are indestructible </vt:lpstr>
      <vt:lpstr>Some things are indestructible </vt:lpstr>
      <vt:lpstr>Some things are indestructible </vt:lpstr>
      <vt:lpstr>Some things are indestructible </vt:lpstr>
      <vt:lpstr>Local churches can be destroyed</vt:lpstr>
      <vt:lpstr>I. What Cannot Destroy A Church?</vt:lpstr>
      <vt:lpstr>1. Persecution</vt:lpstr>
      <vt:lpstr>2. Loss of building, property</vt:lpstr>
      <vt:lpstr>3. Lack of funds</vt:lpstr>
      <vt:lpstr>4. Becoming a minority</vt:lpstr>
      <vt:lpstr>5. Lack of popularity</vt:lpstr>
      <vt:lpstr>I. What Cannot Destroy A Church? II. What Can Destroy A Church?</vt:lpstr>
      <vt:lpstr>1. False doctrine. (Gal.4)</vt:lpstr>
      <vt:lpstr>2. Brotherly hatred. (Gal.5:15)</vt:lpstr>
      <vt:lpstr>3. Impure lives. (Gal.5:19-21)</vt:lpstr>
      <vt:lpstr>4. Laziness. (Gal.6:7-10)</vt:lpstr>
      <vt:lpstr>How to live our best for Him? </vt:lpstr>
    </vt:vector>
  </TitlesOfParts>
  <Company>閘]狴逄掘뿿��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tchtcj@gmail.com</cp:lastModifiedBy>
  <cp:revision>306</cp:revision>
  <dcterms:created xsi:type="dcterms:W3CDTF">2007-07-13T04:29:51Z</dcterms:created>
  <dcterms:modified xsi:type="dcterms:W3CDTF">2017-01-10T00:11:06Z</dcterms:modified>
</cp:coreProperties>
</file>