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0"/>
  </p:notesMasterIdLst>
  <p:sldIdLst>
    <p:sldId id="298" r:id="rId3"/>
    <p:sldId id="361" r:id="rId4"/>
    <p:sldId id="260" r:id="rId5"/>
    <p:sldId id="362" r:id="rId6"/>
    <p:sldId id="388" r:id="rId7"/>
    <p:sldId id="380" r:id="rId8"/>
    <p:sldId id="381" r:id="rId9"/>
    <p:sldId id="370" r:id="rId10"/>
    <p:sldId id="382" r:id="rId11"/>
    <p:sldId id="383" r:id="rId12"/>
    <p:sldId id="389" r:id="rId13"/>
    <p:sldId id="384" r:id="rId14"/>
    <p:sldId id="363" r:id="rId15"/>
    <p:sldId id="385" r:id="rId16"/>
    <p:sldId id="386" r:id="rId17"/>
    <p:sldId id="387" r:id="rId18"/>
    <p:sldId id="35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5F5F5F"/>
    <a:srgbClr val="4D4D4D"/>
    <a:srgbClr val="333333"/>
    <a:srgbClr val="66FFFF"/>
    <a:srgbClr val="FFFF3E"/>
    <a:srgbClr val="FFFF9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About Time (II)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Ephesians 5:15-16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we here?</a:t>
            </a:r>
            <a:endParaRPr lang="en-US" sz="360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rgbClr val="000066"/>
                </a:solidFill>
              </a:rPr>
              <a:t>Sensualist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:  </a:t>
            </a:r>
            <a:r>
              <a:rPr lang="en-US" sz="3400" dirty="0"/>
              <a:t>Ep.4:19.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00" dirty="0"/>
              <a:t>Hb.5:14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752600"/>
            <a:ext cx="6248400" cy="2133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‘…who being past feeling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have given themselves over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to licentiousness, to work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all uncleanness with greediness.’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890252" y="2328457"/>
            <a:ext cx="5334000" cy="554182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Double Bent Line with No Border 6"/>
          <p:cNvSpPr/>
          <p:nvPr/>
        </p:nvSpPr>
        <p:spPr>
          <a:xfrm>
            <a:off x="1295400" y="4191000"/>
            <a:ext cx="6553200" cy="1524000"/>
          </a:xfrm>
          <a:prstGeom prst="callout3">
            <a:avLst>
              <a:gd name="adj1" fmla="val 14049"/>
              <a:gd name="adj2" fmla="val 10206"/>
              <a:gd name="adj3" fmla="val 9072"/>
              <a:gd name="adj4" fmla="val 2238"/>
              <a:gd name="adj5" fmla="val -28571"/>
              <a:gd name="adj6" fmla="val -6002"/>
              <a:gd name="adj7" fmla="val -97036"/>
              <a:gd name="adj8" fmla="val 3320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Give over into another’s hands,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as a hostage; surrender; concede</a:t>
            </a:r>
          </a:p>
        </p:txBody>
      </p:sp>
    </p:spTree>
    <p:extLst>
      <p:ext uri="{BB962C8B-B14F-4D97-AF65-F5344CB8AC3E}">
        <p14:creationId xmlns:p14="http://schemas.microsoft.com/office/powerpoint/2010/main" val="33617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we here?</a:t>
            </a:r>
            <a:endParaRPr lang="en-US" sz="360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rgbClr val="000066"/>
                </a:solidFill>
              </a:rPr>
              <a:t>Sensualist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:  </a:t>
            </a:r>
            <a:r>
              <a:rPr lang="en-US" sz="3400" dirty="0"/>
              <a:t>Ep.4:19.   Hb.5:14.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rgbClr val="000066"/>
                </a:solidFill>
              </a:rPr>
              <a:t>Businessman: </a:t>
            </a:r>
            <a:r>
              <a:rPr lang="en-US" sz="3400" dirty="0"/>
              <a:t> Lk.2:49; Jn.17:4.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rgbClr val="000066"/>
                </a:solidFill>
              </a:rPr>
              <a:t>Student:   Newton; Kepler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>
                <a:solidFill>
                  <a:srgbClr val="000066"/>
                </a:solidFill>
              </a:rPr>
              <a:t>Christian:  </a:t>
            </a:r>
            <a:r>
              <a:rPr lang="en-US" sz="3400" dirty="0"/>
              <a:t>Ep.4:14.</a:t>
            </a:r>
          </a:p>
        </p:txBody>
      </p:sp>
    </p:spTree>
    <p:extLst>
      <p:ext uri="{BB962C8B-B14F-4D97-AF65-F5344CB8AC3E}">
        <p14:creationId xmlns:p14="http://schemas.microsoft.com/office/powerpoint/2010/main" val="406315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983248"/>
          </a:xfrm>
          <a:solidFill>
            <a:schemeClr val="accent1">
              <a:lumMod val="10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How Are We To Walk? (15)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What Are We To Do With Our Time? (16)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III. Motives For Obeying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These Commands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905000"/>
            <a:ext cx="9158748" cy="4953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786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Ep.5:15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solidFill>
            <a:srgbClr val="000066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400" dirty="0">
                <a:solidFill>
                  <a:schemeClr val="bg1"/>
                </a:solidFill>
              </a:rPr>
              <a:t>Wasted life; folly to keep temporal, fading pleasures and fail to acquire eternal ones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</a:rPr>
              <a:t>Mt.25 – accountability:  </a:t>
            </a:r>
            <a:r>
              <a:rPr lang="en-US" sz="3400" dirty="0">
                <a:solidFill>
                  <a:srgbClr val="FFFF00"/>
                </a:solidFill>
              </a:rPr>
              <a:t>what did you do with your life?</a:t>
            </a:r>
          </a:p>
          <a:p>
            <a:pPr lvl="1" defTabSz="398463"/>
            <a:r>
              <a:rPr lang="en-US" sz="3400" dirty="0">
                <a:solidFill>
                  <a:schemeClr val="bg1"/>
                </a:solidFill>
              </a:rPr>
              <a:t>Fun?  </a:t>
            </a:r>
          </a:p>
          <a:p>
            <a:pPr lvl="1" defTabSz="398463"/>
            <a:r>
              <a:rPr lang="en-US" sz="3400" dirty="0">
                <a:solidFill>
                  <a:schemeClr val="bg1"/>
                </a:solidFill>
              </a:rPr>
              <a:t>Business?   Made money?</a:t>
            </a:r>
          </a:p>
          <a:p>
            <a:pPr lvl="1" defTabSz="398463"/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882444" y="4953000"/>
            <a:ext cx="73914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tx1"/>
                </a:solidFill>
              </a:rPr>
              <a:t>Spend years packing for a trip . . . then leave it all behind.</a:t>
            </a:r>
          </a:p>
        </p:txBody>
      </p:sp>
    </p:spTree>
    <p:extLst>
      <p:ext uri="{BB962C8B-B14F-4D97-AF65-F5344CB8AC3E}">
        <p14:creationId xmlns:p14="http://schemas.microsoft.com/office/powerpoint/2010/main" val="14508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Ep.5:16, </a:t>
            </a:r>
            <a:r>
              <a:rPr lang="en-US" sz="3600" i="1" dirty="0">
                <a:solidFill>
                  <a:schemeClr val="bg1"/>
                </a:solidFill>
              </a:rPr>
              <a:t>days are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We have enemies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Self is often our worse enemy</a:t>
            </a:r>
          </a:p>
          <a:p>
            <a:pPr lvl="1" defTabSz="398463"/>
            <a:r>
              <a:rPr lang="en-US" sz="3500" dirty="0">
                <a:solidFill>
                  <a:schemeClr val="bg1"/>
                </a:solidFill>
              </a:rPr>
              <a:t>Lack of effort</a:t>
            </a:r>
          </a:p>
          <a:p>
            <a:pPr lvl="1" defTabSz="398463"/>
            <a:r>
              <a:rPr lang="en-US" sz="3500" dirty="0">
                <a:solidFill>
                  <a:schemeClr val="bg1"/>
                </a:solidFill>
              </a:rPr>
              <a:t>Distractions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4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Ep.5:16, </a:t>
            </a:r>
            <a:r>
              <a:rPr lang="en-US" sz="3600" i="1" dirty="0">
                <a:solidFill>
                  <a:schemeClr val="bg1"/>
                </a:solidFill>
              </a:rPr>
              <a:t>time is limited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Once past, irrecoverable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Gk. Myth: Caerus, personification of Opportunity </a:t>
            </a:r>
          </a:p>
          <a:p>
            <a:pPr marL="0" indent="0">
              <a:spcAft>
                <a:spcPts val="600"/>
              </a:spcAft>
              <a:buNone/>
              <a:tabLst>
                <a:tab pos="339725" algn="l"/>
              </a:tabLst>
            </a:pPr>
            <a:r>
              <a:rPr lang="en-US" sz="3500" dirty="0">
                <a:solidFill>
                  <a:schemeClr val="bg1"/>
                </a:solidFill>
              </a:rPr>
              <a:t>	Bald except for one lock of hair on 	forehead.</a:t>
            </a:r>
          </a:p>
          <a:p>
            <a:pPr marL="0" indent="0" defTabSz="339725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	Must be grasped by forelock.</a:t>
            </a:r>
          </a:p>
          <a:p>
            <a:pPr marL="0" indent="0" defTabSz="339725">
              <a:spcAft>
                <a:spcPts val="600"/>
              </a:spcAft>
              <a:buNone/>
            </a:pPr>
            <a:r>
              <a:rPr lang="en-US" sz="3500" dirty="0">
                <a:solidFill>
                  <a:schemeClr val="bg1"/>
                </a:solidFill>
              </a:rPr>
              <a:t>		1 Pt.4:3</a:t>
            </a:r>
          </a:p>
        </p:txBody>
      </p:sp>
    </p:spTree>
    <p:extLst>
      <p:ext uri="{BB962C8B-B14F-4D97-AF65-F5344CB8AC3E}">
        <p14:creationId xmlns:p14="http://schemas.microsoft.com/office/powerpoint/2010/main" val="24035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983248"/>
          </a:xfrm>
          <a:solidFill>
            <a:schemeClr val="accent1">
              <a:lumMod val="10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How Are We To Walk? (15)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What Are We To Do With Our Time? (16)</a:t>
            </a:r>
            <a:b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III. Motives For Obeying These Commands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IV. Make The Most Of The Season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905000"/>
            <a:ext cx="9158748" cy="4953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47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This is the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1. </a:t>
            </a:r>
            <a:r>
              <a:rPr lang="en-US" sz="3500" dirty="0">
                <a:solidFill>
                  <a:srgbClr val="FFFF00"/>
                </a:solidFill>
              </a:rPr>
              <a:t>Understand will of God,</a:t>
            </a:r>
            <a:r>
              <a:rPr lang="en-US" sz="3500" dirty="0">
                <a:solidFill>
                  <a:srgbClr val="66FFFF"/>
                </a:solidFill>
              </a:rPr>
              <a:t> </a:t>
            </a:r>
            <a:r>
              <a:rPr lang="en-US" sz="3500" dirty="0">
                <a:solidFill>
                  <a:schemeClr val="bg1"/>
                </a:solidFill>
              </a:rPr>
              <a:t>17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2. </a:t>
            </a:r>
            <a:r>
              <a:rPr lang="en-US" sz="3500" dirty="0">
                <a:solidFill>
                  <a:srgbClr val="FFFF00"/>
                </a:solidFill>
              </a:rPr>
              <a:t>Filled with Spirit, </a:t>
            </a:r>
            <a:r>
              <a:rPr lang="en-US" sz="3500" dirty="0">
                <a:solidFill>
                  <a:schemeClr val="bg1"/>
                </a:solidFill>
              </a:rPr>
              <a:t>18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3. </a:t>
            </a:r>
            <a:r>
              <a:rPr lang="en-US" sz="3500" dirty="0">
                <a:solidFill>
                  <a:srgbClr val="FFFF00"/>
                </a:solidFill>
              </a:rPr>
              <a:t>Under the influence… </a:t>
            </a:r>
            <a:r>
              <a:rPr lang="en-US" sz="3500" dirty="0">
                <a:solidFill>
                  <a:schemeClr val="bg1"/>
                </a:solidFill>
              </a:rPr>
              <a:t>19-21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4. </a:t>
            </a:r>
            <a:r>
              <a:rPr lang="en-US" sz="3500" dirty="0">
                <a:solidFill>
                  <a:srgbClr val="FFFF00"/>
                </a:solidFill>
              </a:rPr>
              <a:t>Family, </a:t>
            </a:r>
            <a:r>
              <a:rPr lang="en-US" sz="3500" dirty="0">
                <a:solidFill>
                  <a:schemeClr val="bg1"/>
                </a:solidFill>
              </a:rPr>
              <a:t>5:22-6:4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5. </a:t>
            </a:r>
            <a:r>
              <a:rPr lang="en-US" sz="3500" dirty="0">
                <a:solidFill>
                  <a:srgbClr val="FFFF00"/>
                </a:solidFill>
              </a:rPr>
              <a:t>Work, </a:t>
            </a:r>
            <a:r>
              <a:rPr lang="en-US" sz="3500" dirty="0">
                <a:solidFill>
                  <a:schemeClr val="bg1"/>
                </a:solidFill>
              </a:rPr>
              <a:t>6:5-9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6. </a:t>
            </a:r>
            <a:r>
              <a:rPr lang="en-US" sz="3500" dirty="0">
                <a:solidFill>
                  <a:srgbClr val="FFFF00"/>
                </a:solidFill>
              </a:rPr>
              <a:t>Warfare, </a:t>
            </a:r>
            <a:r>
              <a:rPr lang="en-US" sz="3500" dirty="0">
                <a:solidFill>
                  <a:schemeClr val="bg1"/>
                </a:solidFill>
              </a:rPr>
              <a:t>6:10-17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66FFFF"/>
                </a:solidFill>
              </a:rPr>
              <a:t>7. </a:t>
            </a:r>
            <a:r>
              <a:rPr lang="en-US" sz="3500" dirty="0">
                <a:solidFill>
                  <a:srgbClr val="FFFF00"/>
                </a:solidFill>
              </a:rPr>
              <a:t>Prayer, </a:t>
            </a:r>
            <a:r>
              <a:rPr lang="en-US" sz="3500" dirty="0">
                <a:solidFill>
                  <a:schemeClr val="bg1"/>
                </a:solidFill>
              </a:rPr>
              <a:t>6:18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66FFFF"/>
                </a:solidFill>
              </a:rPr>
              <a:t>8. </a:t>
            </a:r>
            <a:r>
              <a:rPr lang="en-US" sz="3500" dirty="0">
                <a:solidFill>
                  <a:srgbClr val="FFFF00"/>
                </a:solidFill>
              </a:rPr>
              <a:t>Lost, </a:t>
            </a:r>
            <a:r>
              <a:rPr lang="en-US" sz="3500" dirty="0">
                <a:solidFill>
                  <a:schemeClr val="bg1"/>
                </a:solidFill>
              </a:rPr>
              <a:t>6:19-20</a:t>
            </a:r>
          </a:p>
        </p:txBody>
      </p:sp>
    </p:spTree>
    <p:extLst>
      <p:ext uri="{BB962C8B-B14F-4D97-AF65-F5344CB8AC3E}">
        <p14:creationId xmlns:p14="http://schemas.microsoft.com/office/powerpoint/2010/main" val="25015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Thoughts on January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Romans: the first time-recorders to start with January.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Julius Caesar wanted to begin new year at winter solstice (Dec.21).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Coincided too closely with Saturnalia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He gave people ten days to sober up</a:t>
            </a:r>
          </a:p>
        </p:txBody>
      </p:sp>
    </p:spTree>
    <p:extLst>
      <p:ext uri="{BB962C8B-B14F-4D97-AF65-F5344CB8AC3E}">
        <p14:creationId xmlns:p14="http://schemas.microsoft.com/office/powerpoint/2010/main" val="3824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accent1">
              <a:lumMod val="10000"/>
            </a:schemeClr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I. How Are We To Walk? 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(15)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</a:rPr>
              <a:t>Walk (live) as wise men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[N]KJV: circumspectly. </a:t>
            </a:r>
          </a:p>
          <a:p>
            <a:pPr marL="0" indent="0">
              <a:buNone/>
            </a:pPr>
            <a:r>
              <a:rPr lang="en-US" sz="2400" dirty="0"/>
              <a:t>  1.</a:t>
            </a:r>
            <a:r>
              <a:rPr lang="en-US" dirty="0"/>
              <a:t> </a:t>
            </a:r>
            <a:r>
              <a:rPr lang="en-US" dirty="0">
                <a:solidFill>
                  <a:srgbClr val="000066"/>
                </a:solidFill>
              </a:rPr>
              <a:t>See </a:t>
            </a:r>
            <a:r>
              <a:rPr 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dirty="0">
                <a:solidFill>
                  <a:srgbClr val="000066"/>
                </a:solidFill>
              </a:rPr>
              <a:t> you walk accurately, carefully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2400" dirty="0"/>
              <a:t>2. </a:t>
            </a:r>
            <a:r>
              <a:rPr lang="en-US" dirty="0">
                <a:solidFill>
                  <a:srgbClr val="000066"/>
                </a:solidFill>
              </a:rPr>
              <a:t>See (watch) </a:t>
            </a:r>
            <a:r>
              <a:rPr 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i="1" dirty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you walk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9840" y="1204452"/>
            <a:ext cx="314876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circum▪spectly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</a:rPr>
              <a:t>Walk (live) as wise men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5F5F5F"/>
                </a:solidFill>
              </a:rPr>
              <a:t>[N]KJV: circumspectly.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F5F5F"/>
                </a:solidFill>
              </a:rPr>
              <a:t>  1.</a:t>
            </a:r>
            <a:r>
              <a:rPr lang="en-US" dirty="0">
                <a:solidFill>
                  <a:srgbClr val="5F5F5F"/>
                </a:solidFill>
              </a:rPr>
              <a:t> See </a:t>
            </a:r>
            <a:r>
              <a:rPr lang="en-US" i="1" dirty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dirty="0">
                <a:solidFill>
                  <a:srgbClr val="5F5F5F"/>
                </a:solidFill>
              </a:rPr>
              <a:t> you walk accurately, carefully</a:t>
            </a:r>
          </a:p>
          <a:p>
            <a:pPr marL="0" indent="0">
              <a:buNone/>
            </a:pPr>
            <a:r>
              <a:rPr lang="en-US" dirty="0">
                <a:solidFill>
                  <a:srgbClr val="5F5F5F"/>
                </a:solidFill>
              </a:rPr>
              <a:t>  </a:t>
            </a:r>
            <a:r>
              <a:rPr lang="en-US" sz="2400" dirty="0">
                <a:solidFill>
                  <a:srgbClr val="5F5F5F"/>
                </a:solidFill>
              </a:rPr>
              <a:t>2. </a:t>
            </a:r>
            <a:r>
              <a:rPr lang="en-US" dirty="0">
                <a:solidFill>
                  <a:srgbClr val="5F5F5F"/>
                </a:solidFill>
              </a:rPr>
              <a:t>See (watch) </a:t>
            </a:r>
            <a:r>
              <a:rPr lang="en-US" i="1" dirty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i="1" dirty="0">
                <a:solidFill>
                  <a:srgbClr val="5F5F5F"/>
                </a:solidFill>
              </a:rPr>
              <a:t> </a:t>
            </a:r>
            <a:r>
              <a:rPr lang="en-US" dirty="0">
                <a:solidFill>
                  <a:srgbClr val="5F5F5F"/>
                </a:solidFill>
              </a:rPr>
              <a:t>you walk </a:t>
            </a:r>
          </a:p>
          <a:p>
            <a:pPr marL="0" indent="0">
              <a:buNone/>
            </a:pPr>
            <a:r>
              <a:rPr lang="en-US" sz="3400" dirty="0"/>
              <a:t>What is wise walking?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Jer.6:16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Know; ask; MUST be right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Prov.4:27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Do not wander off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/>
              <a:t>Mt.7:13-14,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strait</a:t>
            </a:r>
            <a:r>
              <a:rPr lang="en-US" sz="3200" dirty="0">
                <a:solidFill>
                  <a:srgbClr val="000066"/>
                </a:solidFill>
              </a:rPr>
              <a:t> (narrow)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/>
              <a:t>Mt.3:3; Ac.8:21; 13:10,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9840" y="1204452"/>
            <a:ext cx="314876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5F5F5F"/>
                </a:solidFill>
              </a:rPr>
              <a:t>circum▪spectly</a:t>
            </a:r>
            <a:r>
              <a:rPr lang="en-US" sz="3200" dirty="0">
                <a:solidFill>
                  <a:srgbClr val="5F5F5F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578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</a:rPr>
              <a:t>Walk (live) as wise men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4D4D4D"/>
                </a:solidFill>
              </a:rPr>
              <a:t>[N]KJV: circumspectly.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D4D4D"/>
                </a:solidFill>
              </a:rPr>
              <a:t>  1.</a:t>
            </a:r>
            <a:r>
              <a:rPr lang="en-US" dirty="0">
                <a:solidFill>
                  <a:srgbClr val="4D4D4D"/>
                </a:solidFill>
              </a:rPr>
              <a:t> See </a:t>
            </a:r>
            <a:r>
              <a:rPr lang="en-US" i="1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dirty="0">
                <a:solidFill>
                  <a:srgbClr val="4D4D4D"/>
                </a:solidFill>
              </a:rPr>
              <a:t> you walk accurately, carefully</a:t>
            </a:r>
          </a:p>
          <a:p>
            <a:pPr marL="0" indent="0">
              <a:buNone/>
            </a:pPr>
            <a:r>
              <a:rPr lang="en-US" dirty="0">
                <a:solidFill>
                  <a:srgbClr val="4D4D4D"/>
                </a:solidFill>
              </a:rPr>
              <a:t>  </a:t>
            </a:r>
            <a:r>
              <a:rPr lang="en-US" sz="2400" dirty="0">
                <a:solidFill>
                  <a:srgbClr val="4D4D4D"/>
                </a:solidFill>
              </a:rPr>
              <a:t>2. </a:t>
            </a:r>
            <a:r>
              <a:rPr lang="en-US" dirty="0">
                <a:solidFill>
                  <a:srgbClr val="4D4D4D"/>
                </a:solidFill>
              </a:rPr>
              <a:t>See (watch) </a:t>
            </a:r>
            <a:r>
              <a:rPr lang="en-US" i="1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i="1" dirty="0">
                <a:solidFill>
                  <a:srgbClr val="4D4D4D"/>
                </a:solidFill>
              </a:rPr>
              <a:t> </a:t>
            </a:r>
            <a:r>
              <a:rPr lang="en-US" dirty="0">
                <a:solidFill>
                  <a:srgbClr val="4D4D4D"/>
                </a:solidFill>
              </a:rPr>
              <a:t>you walk. </a:t>
            </a:r>
          </a:p>
          <a:p>
            <a:pPr marL="0" indent="0">
              <a:buNone/>
            </a:pPr>
            <a:r>
              <a:rPr lang="en-US" sz="3400" dirty="0"/>
              <a:t>What is wise walking?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Jer.6:16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Know; ask; MUST be right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Prov.4:27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Do not wander off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Prov.22:3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Pay attention to warnings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Gn.5:22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Right Companion.  </a:t>
            </a:r>
            <a:r>
              <a:rPr lang="en-US" sz="3200" dirty="0"/>
              <a:t>Amos 3:3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Pt.1:9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000066"/>
                </a:solidFill>
              </a:rPr>
              <a:t>keep eye on goal.</a:t>
            </a:r>
            <a:r>
              <a:rPr lang="en-US" sz="3200" dirty="0"/>
              <a:t>  Ph.3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9840" y="1204452"/>
            <a:ext cx="314876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4D4D4D"/>
                </a:solidFill>
              </a:rPr>
              <a:t>circum▪spectly</a:t>
            </a:r>
            <a:endParaRPr lang="en-US" sz="3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accent1">
              <a:lumMod val="10000"/>
            </a:schemeClr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How Are We To Walk? (15)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II. What Are We To Do</a:t>
            </a:r>
            <a:b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With Our Time? </a:t>
            </a:r>
            <a:r>
              <a:rPr lang="en-US" altLang="en-US" sz="3700" dirty="0">
                <a:solidFill>
                  <a:schemeClr val="bg1"/>
                </a:solidFill>
                <a:latin typeface="Verdana" pitchFamily="34" charset="0"/>
              </a:rPr>
              <a:t>(16)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0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000066"/>
                </a:solidFill>
              </a:rPr>
              <a:t>Redeeming </a:t>
            </a:r>
            <a:r>
              <a:rPr lang="en-US" sz="36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600" dirty="0"/>
              <a:t>Definite portion of time;</a:t>
            </a:r>
            <a:br>
              <a:rPr lang="en-US" sz="3600" dirty="0"/>
            </a:br>
            <a:r>
              <a:rPr lang="en-US" sz="3600" dirty="0"/>
              <a:t>season; opportunity.  </a:t>
            </a:r>
          </a:p>
          <a:p>
            <a:pPr marL="515938" indent="-515938">
              <a:spcAft>
                <a:spcPts val="0"/>
              </a:spcAft>
              <a:buAutoNum type="arabicPeriod"/>
            </a:pPr>
            <a:r>
              <a:rPr lang="en-US" sz="3600" u="sng" dirty="0">
                <a:solidFill>
                  <a:srgbClr val="000066"/>
                </a:solidFill>
              </a:rPr>
              <a:t>THE</a:t>
            </a:r>
            <a:r>
              <a:rPr lang="en-US" sz="3600" dirty="0">
                <a:solidFill>
                  <a:srgbClr val="000066"/>
                </a:solidFill>
              </a:rPr>
              <a:t> time: each moment gives opportunity for some work.</a:t>
            </a:r>
          </a:p>
          <a:p>
            <a:pPr marL="515938" indent="-515938">
              <a:spcAft>
                <a:spcPts val="0"/>
              </a:spcAft>
              <a:buAutoNum type="arabicPeriod"/>
            </a:pPr>
            <a:r>
              <a:rPr lang="en-US" sz="3600" dirty="0">
                <a:solidFill>
                  <a:srgbClr val="000066"/>
                </a:solidFill>
              </a:rPr>
              <a:t>The </a:t>
            </a:r>
            <a:r>
              <a:rPr lang="en-US" sz="3600" u="sng" dirty="0">
                <a:solidFill>
                  <a:srgbClr val="000066"/>
                </a:solidFill>
              </a:rPr>
              <a:t>TIME</a:t>
            </a:r>
            <a:r>
              <a:rPr lang="en-US" sz="3600" dirty="0">
                <a:solidFill>
                  <a:srgbClr val="000066"/>
                </a:solidFill>
              </a:rPr>
              <a:t> (sg.): as if our whole life is an opportunity.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219200" y="4648200"/>
            <a:ext cx="6705600" cy="1752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‘Americans have more time-saving devices and less time than any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other people in the world!’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Redeeming</a:t>
            </a:r>
            <a:r>
              <a:rPr lang="en-US" sz="3600" dirty="0">
                <a:solidFill>
                  <a:srgbClr val="000066"/>
                </a:solidFill>
              </a:rPr>
              <a:t> the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600" dirty="0"/>
              <a:t>Lay hold of, understand special significance of life as a whole; attitude toward circumstances.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/>
              <a:t>1. </a:t>
            </a:r>
            <a:r>
              <a:rPr lang="en-US" sz="3400" dirty="0">
                <a:solidFill>
                  <a:srgbClr val="000066"/>
                </a:solidFill>
              </a:rPr>
              <a:t>Must buy, exchange something for it.</a:t>
            </a:r>
          </a:p>
          <a:p>
            <a:pPr marL="398463" indent="-398463">
              <a:spcAft>
                <a:spcPts val="0"/>
              </a:spcAft>
              <a:buNone/>
            </a:pPr>
            <a:r>
              <a:rPr lang="en-US" sz="2800" dirty="0"/>
              <a:t>2. </a:t>
            </a:r>
            <a:r>
              <a:rPr lang="en-US" sz="3400" dirty="0">
                <a:solidFill>
                  <a:srgbClr val="000066"/>
                </a:solidFill>
              </a:rPr>
              <a:t>Merchant knows value of item; buys it at best time (opportunity).  Costs him time and effort.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/>
              <a:t>3.</a:t>
            </a:r>
            <a:r>
              <a:rPr lang="en-US" sz="3600" dirty="0"/>
              <a:t> </a:t>
            </a:r>
            <a:r>
              <a:rPr lang="en-US" sz="3400" dirty="0"/>
              <a:t>Col.4:5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/>
              <a:t>4. </a:t>
            </a:r>
            <a:r>
              <a:rPr lang="en-US" sz="3400" dirty="0"/>
              <a:t>Dn.2:8</a:t>
            </a:r>
          </a:p>
        </p:txBody>
      </p:sp>
    </p:spTree>
    <p:extLst>
      <p:ext uri="{BB962C8B-B14F-4D97-AF65-F5344CB8AC3E}">
        <p14:creationId xmlns:p14="http://schemas.microsoft.com/office/powerpoint/2010/main" val="33163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2583</TotalTime>
  <Words>592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Times</vt:lpstr>
      <vt:lpstr>Times New Roman</vt:lpstr>
      <vt:lpstr>Verdana</vt:lpstr>
      <vt:lpstr>Wingdings</vt:lpstr>
      <vt:lpstr>Pixel</vt:lpstr>
      <vt:lpstr>1_Default Design</vt:lpstr>
      <vt:lpstr>It’s About Time (II)</vt:lpstr>
      <vt:lpstr>Thoughts on January</vt:lpstr>
      <vt:lpstr>I. How Are We To Walk? (15)</vt:lpstr>
      <vt:lpstr>Walk (live) as wise men</vt:lpstr>
      <vt:lpstr>Walk (live) as wise men</vt:lpstr>
      <vt:lpstr>Walk (live) as wise men</vt:lpstr>
      <vt:lpstr>I. How Are We To Walk? (15) II. What Are We To Do With Our Time? (16)</vt:lpstr>
      <vt:lpstr>Redeeming the time</vt:lpstr>
      <vt:lpstr>Redeeming the time</vt:lpstr>
      <vt:lpstr>Why are we here?</vt:lpstr>
      <vt:lpstr>Why are we here?</vt:lpstr>
      <vt:lpstr>I. How Are We To Walk? (15) II. What Are We To Do With Our Time? (16) III. Motives For Obeying These Commands</vt:lpstr>
      <vt:lpstr>Ep.5:15</vt:lpstr>
      <vt:lpstr>Ep.5:16, days are evil</vt:lpstr>
      <vt:lpstr>Ep.5:16, time is limited</vt:lpstr>
      <vt:lpstr>I. How Are We To Walk? (15) II. What Are We To Do With Our Time? (16) III. Motives For Obeying These Commands IV. Make The Most Of The Season</vt:lpstr>
      <vt:lpstr>This is the Time 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316</cp:revision>
  <dcterms:created xsi:type="dcterms:W3CDTF">2007-07-13T04:29:51Z</dcterms:created>
  <dcterms:modified xsi:type="dcterms:W3CDTF">2017-01-10T00:13:11Z</dcterms:modified>
</cp:coreProperties>
</file>