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sldIdLst>
    <p:sldId id="280" r:id="rId3"/>
    <p:sldId id="258" r:id="rId4"/>
    <p:sldId id="259" r:id="rId5"/>
    <p:sldId id="282" r:id="rId6"/>
    <p:sldId id="277" r:id="rId7"/>
    <p:sldId id="283" r:id="rId8"/>
    <p:sldId id="263" r:id="rId9"/>
    <p:sldId id="264" r:id="rId10"/>
    <p:sldId id="284" r:id="rId11"/>
    <p:sldId id="265" r:id="rId12"/>
    <p:sldId id="267" r:id="rId13"/>
    <p:sldId id="285" r:id="rId14"/>
    <p:sldId id="289" r:id="rId15"/>
    <p:sldId id="270" r:id="rId16"/>
    <p:sldId id="287" r:id="rId17"/>
    <p:sldId id="286" r:id="rId18"/>
    <p:sldId id="275" r:id="rId19"/>
    <p:sldId id="276"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A50021"/>
    <a:srgbClr val="000066"/>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Objects="1" showGuides="1">
      <p:cViewPr varScale="1">
        <p:scale>
          <a:sx n="101" d="100"/>
          <a:sy n="101" d="100"/>
        </p:scale>
        <p:origin x="21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4000" cy="6858000"/>
            <a:chOff x="0" y="0"/>
            <a:chExt cx="5760" cy="4320"/>
          </a:xfrm>
        </p:grpSpPr>
        <p:sp>
          <p:nvSpPr>
            <p:cNvPr id="819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anose="02020603050405020304" pitchFamily="18" charset="0"/>
              </a:endParaRPr>
            </a:p>
          </p:txBody>
        </p:sp>
        <p:sp>
          <p:nvSpPr>
            <p:cNvPr id="819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grpSp>
          <p:nvGrpSpPr>
            <p:cNvPr id="8197" name="Group 5"/>
            <p:cNvGrpSpPr>
              <a:grpSpLocks/>
            </p:cNvGrpSpPr>
            <p:nvPr/>
          </p:nvGrpSpPr>
          <p:grpSpPr bwMode="auto">
            <a:xfrm>
              <a:off x="0" y="672"/>
              <a:ext cx="1806" cy="1989"/>
              <a:chOff x="0" y="672"/>
              <a:chExt cx="1806" cy="1989"/>
            </a:xfrm>
          </p:grpSpPr>
          <p:sp>
            <p:nvSpPr>
              <p:cNvPr id="819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819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820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820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820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820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820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820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820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820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grpSp>
      </p:grpSp>
      <p:sp>
        <p:nvSpPr>
          <p:cNvPr id="8208" name="Rectangle 16"/>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8209" name="Rectangle 17"/>
          <p:cNvSpPr>
            <a:spLocks noGrp="1" noChangeArrowheads="1"/>
          </p:cNvSpPr>
          <p:nvPr>
            <p:ph type="ftr" sz="quarter" idx="3"/>
          </p:nvPr>
        </p:nvSpPr>
        <p:spPr/>
        <p:txBody>
          <a:bodyPr/>
          <a:lstStyle>
            <a:lvl1pPr>
              <a:defRPr/>
            </a:lvl1pPr>
          </a:lstStyle>
          <a:p>
            <a:endParaRPr lang="en-US" altLang="en-US"/>
          </a:p>
        </p:txBody>
      </p:sp>
      <p:sp>
        <p:nvSpPr>
          <p:cNvPr id="8210" name="Rectangle 18"/>
          <p:cNvSpPr>
            <a:spLocks noGrp="1" noChangeArrowheads="1"/>
          </p:cNvSpPr>
          <p:nvPr>
            <p:ph type="sldNum" sz="quarter" idx="4"/>
          </p:nvPr>
        </p:nvSpPr>
        <p:spPr/>
        <p:txBody>
          <a:bodyPr/>
          <a:lstStyle>
            <a:lvl1pPr>
              <a:defRPr/>
            </a:lvl1pPr>
          </a:lstStyle>
          <a:p>
            <a:fld id="{4BAC4A16-4AB1-4BF7-A052-25183512896F}" type="slidenum">
              <a:rPr lang="en-US" altLang="en-US"/>
              <a:pPr/>
              <a:t>‹#›</a:t>
            </a:fld>
            <a:endParaRPr lang="en-US" altLang="en-US"/>
          </a:p>
        </p:txBody>
      </p:sp>
      <p:sp>
        <p:nvSpPr>
          <p:cNvPr id="8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a:t>Click to edit Master title style</a:t>
            </a:r>
          </a:p>
        </p:txBody>
      </p:sp>
      <p:sp>
        <p:nvSpPr>
          <p:cNvPr id="8212"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alt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39015412-4FB0-46F9-A698-7734DF276FAE}"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86256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FA3F9831-B962-4F0A-B9E9-E64A808712BD}"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4021504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D834BDA7-6D4F-461C-BC3E-4B3859A52FD6}" type="slidenum">
              <a:rPr lang="en-US" altLang="en-US"/>
              <a:pPr/>
              <a:t>‹#›</a:t>
            </a:fld>
            <a:endParaRPr lang="en-US" alt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endParaRPr lang="en-US" altLang="en-US"/>
          </a:p>
        </p:txBody>
      </p:sp>
    </p:spTree>
    <p:extLst>
      <p:ext uri="{BB962C8B-B14F-4D97-AF65-F5344CB8AC3E}">
        <p14:creationId xmlns:p14="http://schemas.microsoft.com/office/powerpoint/2010/main" val="2074504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15369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70611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91557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15493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21526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03765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4986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38BCFB4F-0372-4227-ACFE-A90144B2CD06}"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580753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57166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39248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992194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8927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4994B1E0-55B8-45F8-9F41-AC2914F7538C}"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709947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32DE9862-9F00-43BC-97B4-7EFC2CB753DA}"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56336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3A31A5A2-4403-4182-9D27-C88B9493F79B}" type="slidenum">
              <a:rPr lang="en-US" altLang="en-US"/>
              <a:pPr/>
              <a:t>‹#›</a:t>
            </a:fld>
            <a:endParaRPr lang="en-US" altLang="en-US"/>
          </a:p>
        </p:txBody>
      </p:sp>
      <p:sp>
        <p:nvSpPr>
          <p:cNvPr id="9" name="Date Placeholder 8"/>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52471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DF402225-E3A6-42BB-B570-D0241EE5F3A9}" type="slidenum">
              <a:rPr lang="en-US" altLang="en-US"/>
              <a:pPr/>
              <a:t>‹#›</a:t>
            </a:fld>
            <a:endParaRPr lang="en-US" altLang="en-US"/>
          </a:p>
        </p:txBody>
      </p:sp>
      <p:sp>
        <p:nvSpPr>
          <p:cNvPr id="5" name="Date Placeholder 4"/>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95550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470D4609-80B7-4710-ACED-CD92EAF15CAF}" type="slidenum">
              <a:rPr lang="en-US" altLang="en-US"/>
              <a:pPr/>
              <a:t>‹#›</a:t>
            </a:fld>
            <a:endParaRPr lang="en-US" altLang="en-US"/>
          </a:p>
        </p:txBody>
      </p:sp>
      <p:sp>
        <p:nvSpPr>
          <p:cNvPr id="4" name="Date Placeholder 3"/>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199549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7F512697-27D1-4D83-A933-18B23D1C08CA}"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92516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AB5AA752-CED1-4C1E-A519-6AEC4D4D56E0}"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25316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717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fld id="{AEEE3B26-3A43-4C60-A74E-5B2793EC24D4}" type="slidenum">
              <a:rPr lang="en-US" altLang="en-US"/>
              <a:pPr/>
              <a:t>‹#›</a:t>
            </a:fld>
            <a:endParaRPr lang="en-US" altLang="en-US"/>
          </a:p>
        </p:txBody>
      </p:sp>
      <p:grpSp>
        <p:nvGrpSpPr>
          <p:cNvPr id="7172" name="Group 4"/>
          <p:cNvGrpSpPr>
            <a:grpSpLocks/>
          </p:cNvGrpSpPr>
          <p:nvPr/>
        </p:nvGrpSpPr>
        <p:grpSpPr bwMode="auto">
          <a:xfrm>
            <a:off x="0" y="0"/>
            <a:ext cx="9144000" cy="546100"/>
            <a:chOff x="0" y="0"/>
            <a:chExt cx="5760" cy="344"/>
          </a:xfrm>
        </p:grpSpPr>
        <p:sp>
          <p:nvSpPr>
            <p:cNvPr id="71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anose="02020603050405020304" pitchFamily="18" charset="0"/>
              </a:endParaRPr>
            </a:p>
          </p:txBody>
        </p:sp>
        <p:sp>
          <p:nvSpPr>
            <p:cNvPr id="71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7175"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7176"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7177"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7178"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7179"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7180"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7181"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grpSp>
      <p:sp>
        <p:nvSpPr>
          <p:cNvPr id="7182"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83"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8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3214435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5400" dirty="0"/>
              <a:t>Grace</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086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990600"/>
          </a:xfrm>
        </p:spPr>
        <p:txBody>
          <a:bodyPr/>
          <a:lstStyle/>
          <a:p>
            <a:pPr algn="ctr"/>
            <a:r>
              <a:rPr lang="en-US" altLang="en-US" sz="3600" b="1" dirty="0"/>
              <a:t>Lk.4:…22</a:t>
            </a:r>
          </a:p>
        </p:txBody>
      </p:sp>
      <p:sp>
        <p:nvSpPr>
          <p:cNvPr id="14339" name="Rectangle 3"/>
          <p:cNvSpPr>
            <a:spLocks noGrp="1" noChangeArrowheads="1"/>
          </p:cNvSpPr>
          <p:nvPr>
            <p:ph type="body" sz="half" idx="1"/>
          </p:nvPr>
        </p:nvSpPr>
        <p:spPr>
          <a:xfrm>
            <a:off x="457200" y="1447800"/>
            <a:ext cx="8229600" cy="4876800"/>
          </a:xfrm>
        </p:spPr>
        <p:txBody>
          <a:bodyPr/>
          <a:lstStyle/>
          <a:p>
            <a:r>
              <a:rPr lang="en-US" altLang="en-US" b="1" dirty="0"/>
              <a:t>Could refer to His charm, winsome words, oratory  </a:t>
            </a:r>
          </a:p>
          <a:p>
            <a:r>
              <a:rPr lang="en-US" altLang="en-US" b="1" dirty="0"/>
              <a:t>Context goes deeper</a:t>
            </a:r>
            <a:r>
              <a:rPr lang="en-US" altLang="en-US" sz="2800" b="1" dirty="0"/>
              <a:t> </a:t>
            </a:r>
          </a:p>
          <a:p>
            <a:pPr>
              <a:buFont typeface="Wingdings" panose="05000000000000000000" pitchFamily="2" charset="2"/>
              <a:buNone/>
            </a:pPr>
            <a:endParaRPr lang="en-US" altLang="en-US" sz="2800" b="1" dirty="0"/>
          </a:p>
          <a:p>
            <a:endParaRPr lang="en-US" altLang="en-US" sz="2800" b="1" dirty="0"/>
          </a:p>
          <a:p>
            <a:endParaRPr lang="en-US" altLang="en-US" sz="2800" b="1" dirty="0"/>
          </a:p>
          <a:p>
            <a:pPr>
              <a:spcBef>
                <a:spcPct val="50000"/>
              </a:spcBef>
            </a:pPr>
            <a:endParaRPr lang="en-US" altLang="en-US" sz="2800" b="1" dirty="0"/>
          </a:p>
          <a:p>
            <a:pPr>
              <a:spcBef>
                <a:spcPct val="50000"/>
              </a:spcBef>
            </a:pPr>
            <a:r>
              <a:rPr lang="en-US" altLang="en-US" b="1" dirty="0">
                <a:effectLst>
                  <a:outerShdw blurRad="38100" dist="38100" dir="2700000" algn="tl">
                    <a:srgbClr val="C0C0C0"/>
                  </a:outerShdw>
                </a:effectLst>
              </a:rPr>
              <a:t>Words of grace about grace</a:t>
            </a:r>
          </a:p>
        </p:txBody>
      </p:sp>
      <p:sp>
        <p:nvSpPr>
          <p:cNvPr id="14343" name="AutoShape 7"/>
          <p:cNvSpPr>
            <a:spLocks noChangeArrowheads="1"/>
          </p:cNvSpPr>
          <p:nvPr/>
        </p:nvSpPr>
        <p:spPr bwMode="auto">
          <a:xfrm>
            <a:off x="1143000" y="3352800"/>
            <a:ext cx="2667000" cy="1828800"/>
          </a:xfrm>
          <a:prstGeom prst="horizontalScroll">
            <a:avLst>
              <a:gd name="adj" fmla="val 12500"/>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Is.61:1-3</a:t>
            </a:r>
          </a:p>
        </p:txBody>
      </p:sp>
      <p:sp>
        <p:nvSpPr>
          <p:cNvPr id="14344" name="Rectangle 8"/>
          <p:cNvSpPr>
            <a:spLocks noChangeArrowheads="1"/>
          </p:cNvSpPr>
          <p:nvPr/>
        </p:nvSpPr>
        <p:spPr bwMode="auto">
          <a:xfrm>
            <a:off x="3886200" y="3276600"/>
            <a:ext cx="914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1700"/>
              <a:t>}</a:t>
            </a:r>
          </a:p>
        </p:txBody>
      </p:sp>
      <p:sp>
        <p:nvSpPr>
          <p:cNvPr id="14354" name="Rectangle 18"/>
          <p:cNvSpPr>
            <a:spLocks noChangeArrowheads="1"/>
          </p:cNvSpPr>
          <p:nvPr/>
        </p:nvSpPr>
        <p:spPr bwMode="auto">
          <a:xfrm>
            <a:off x="4800600" y="3505200"/>
            <a:ext cx="3886200" cy="1447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000" b="1" dirty="0">
                <a:solidFill>
                  <a:srgbClr val="000066"/>
                </a:solidFill>
              </a:rPr>
              <a:t>Today this Scripture </a:t>
            </a:r>
          </a:p>
          <a:p>
            <a:pPr algn="ctr"/>
            <a:r>
              <a:rPr lang="en-US" altLang="en-US" sz="3000" b="1" dirty="0">
                <a:solidFill>
                  <a:srgbClr val="000066"/>
                </a:solidFill>
              </a:rPr>
              <a:t>is fulfilled in </a:t>
            </a:r>
          </a:p>
          <a:p>
            <a:pPr algn="ctr"/>
            <a:r>
              <a:rPr lang="en-US" altLang="en-US" sz="3000" b="1" dirty="0">
                <a:solidFill>
                  <a:srgbClr val="000066"/>
                </a:solidFill>
              </a:rPr>
              <a:t>your hearing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4"/>
                                        </p:tgtEl>
                                        <p:attrNameLst>
                                          <p:attrName>style.visibility</p:attrName>
                                        </p:attrNameLst>
                                      </p:cBhvr>
                                      <p:to>
                                        <p:strVal val="visible"/>
                                      </p:to>
                                    </p:set>
                                  </p:childTnLst>
                                </p:cTn>
                              </p:par>
                            </p:childTnLst>
                          </p:cTn>
                        </p:par>
                        <p:par>
                          <p:cTn id="19" fill="hold" nodeType="withGroup">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4354"/>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4" grpId="0"/>
      <p:bldP spid="143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8229600" cy="990600"/>
          </a:xfrm>
        </p:spPr>
        <p:txBody>
          <a:bodyPr/>
          <a:lstStyle/>
          <a:p>
            <a:r>
              <a:rPr lang="en-US" altLang="en-US" sz="3800" b="1"/>
              <a:t>Luke illustrates meaning of Lk.4:22</a:t>
            </a:r>
          </a:p>
        </p:txBody>
      </p:sp>
      <p:sp>
        <p:nvSpPr>
          <p:cNvPr id="16387" name="Rectangle 3"/>
          <p:cNvSpPr>
            <a:spLocks noGrp="1" noChangeArrowheads="1"/>
          </p:cNvSpPr>
          <p:nvPr>
            <p:ph type="body" idx="1"/>
          </p:nvPr>
        </p:nvSpPr>
        <p:spPr>
          <a:xfrm>
            <a:off x="457200" y="1371600"/>
            <a:ext cx="8229600" cy="4572000"/>
          </a:xfrm>
        </p:spPr>
        <p:txBody>
          <a:bodyPr/>
          <a:lstStyle/>
          <a:p>
            <a:pPr marL="465138" indent="-465138"/>
            <a:r>
              <a:rPr lang="en-US" altLang="en-US" b="1" dirty="0"/>
              <a:t>7:36-50  </a:t>
            </a:r>
          </a:p>
          <a:p>
            <a:pPr marL="465138" indent="-465138"/>
            <a:r>
              <a:rPr lang="en-US" altLang="en-US" b="1" dirty="0"/>
              <a:t>8:26-56  </a:t>
            </a:r>
          </a:p>
          <a:p>
            <a:pPr marL="465138" indent="-465138"/>
            <a:r>
              <a:rPr lang="en-US" altLang="en-US" b="1" dirty="0"/>
              <a:t>15:17-20          </a:t>
            </a:r>
          </a:p>
          <a:p>
            <a:pPr marL="465138" indent="-465138"/>
            <a:r>
              <a:rPr lang="en-US" altLang="en-US" b="1" dirty="0"/>
              <a:t>18:9-14  </a:t>
            </a:r>
          </a:p>
          <a:p>
            <a:pPr marL="465138" indent="-465138"/>
            <a:r>
              <a:rPr lang="en-US" altLang="en-US" b="1" dirty="0"/>
              <a:t>22:31-34, 54-62  </a:t>
            </a:r>
          </a:p>
          <a:p>
            <a:pPr marL="465138" indent="-465138"/>
            <a:r>
              <a:rPr lang="en-US" altLang="en-US" b="1" dirty="0"/>
              <a:t>23:39-43  </a:t>
            </a:r>
          </a:p>
          <a:p>
            <a:pPr marL="465138" indent="-465138"/>
            <a:r>
              <a:rPr lang="en-US" altLang="en-US" b="1" dirty="0"/>
              <a:t>23:34 (1 Tim.1:13-15) </a:t>
            </a:r>
          </a:p>
        </p:txBody>
      </p:sp>
      <p:sp>
        <p:nvSpPr>
          <p:cNvPr id="16388" name="Rectangle 4"/>
          <p:cNvSpPr>
            <a:spLocks noChangeArrowheads="1"/>
          </p:cNvSpPr>
          <p:nvPr/>
        </p:nvSpPr>
        <p:spPr bwMode="auto">
          <a:xfrm>
            <a:off x="5410200" y="1828800"/>
            <a:ext cx="2971800" cy="3048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dirty="0"/>
              <a:t>Lk.19:10</a:t>
            </a:r>
          </a:p>
          <a:p>
            <a:pPr algn="ctr"/>
            <a:r>
              <a:rPr lang="en-US" altLang="en-US" sz="3200" b="1" dirty="0">
                <a:solidFill>
                  <a:srgbClr val="000066"/>
                </a:solidFill>
              </a:rPr>
              <a:t>He took</a:t>
            </a:r>
            <a:br>
              <a:rPr lang="en-US" altLang="en-US" sz="3200" b="1" dirty="0">
                <a:solidFill>
                  <a:srgbClr val="000066"/>
                </a:solidFill>
              </a:rPr>
            </a:br>
            <a:r>
              <a:rPr lang="en-US" altLang="en-US" sz="3200" b="1" dirty="0">
                <a:solidFill>
                  <a:srgbClr val="000066"/>
                </a:solidFill>
              </a:rPr>
              <a:t>the lead;</a:t>
            </a:r>
          </a:p>
          <a:p>
            <a:pPr algn="ctr"/>
            <a:r>
              <a:rPr lang="en-US" altLang="en-US" sz="3200" b="1" dirty="0">
                <a:solidFill>
                  <a:srgbClr val="000066"/>
                </a:solidFill>
              </a:rPr>
              <a:t>we had</a:t>
            </a:r>
            <a:br>
              <a:rPr lang="en-US" altLang="en-US" sz="3200" b="1" dirty="0">
                <a:solidFill>
                  <a:srgbClr val="000066"/>
                </a:solidFill>
              </a:rPr>
            </a:br>
            <a:r>
              <a:rPr lang="en-US" altLang="en-US" sz="3200" b="1" dirty="0">
                <a:solidFill>
                  <a:srgbClr val="000066"/>
                </a:solidFill>
              </a:rPr>
              <a:t>the need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0" end="0"/>
                                            </p:txEl>
                                          </p:spTgt>
                                        </p:tgtEl>
                                        <p:attrNameLst>
                                          <p:attrName>ppt_c</p:attrName>
                                        </p:attrNameLst>
                                      </p:cBhvr>
                                      <p:to>
                                        <a:srgbClr val="99330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1" end="1"/>
                                            </p:txEl>
                                          </p:spTgt>
                                        </p:tgtEl>
                                        <p:attrNameLst>
                                          <p:attrName>ppt_c</p:attrName>
                                        </p:attrNameLst>
                                      </p:cBhvr>
                                      <p:to>
                                        <a:srgbClr val="99330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2" end="2"/>
                                            </p:txEl>
                                          </p:spTgt>
                                        </p:tgtEl>
                                        <p:attrNameLst>
                                          <p:attrName>ppt_c</p:attrName>
                                        </p:attrNameLst>
                                      </p:cBhvr>
                                      <p:to>
                                        <a:srgbClr val="99330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3" end="3"/>
                                            </p:txEl>
                                          </p:spTgt>
                                        </p:tgtEl>
                                        <p:attrNameLst>
                                          <p:attrName>ppt_c</p:attrName>
                                        </p:attrNameLst>
                                      </p:cBhvr>
                                      <p:to>
                                        <a:srgbClr val="993300"/>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4" end="4"/>
                                            </p:txEl>
                                          </p:spTgt>
                                        </p:tgtEl>
                                        <p:attrNameLst>
                                          <p:attrName>ppt_c</p:attrName>
                                        </p:attrNameLst>
                                      </p:cBhvr>
                                      <p:to>
                                        <a:srgbClr val="99330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5" end="5"/>
                                            </p:txEl>
                                          </p:spTgt>
                                        </p:tgtEl>
                                        <p:attrNameLst>
                                          <p:attrName>ppt_c</p:attrName>
                                        </p:attrNameLst>
                                      </p:cBhvr>
                                      <p:to>
                                        <a:srgbClr val="993300"/>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6" end="6"/>
                                            </p:txEl>
                                          </p:spTgt>
                                        </p:tgtEl>
                                        <p:attrNameLst>
                                          <p:attrName>ppt_c</p:attrName>
                                        </p:attrNameLst>
                                      </p:cBhvr>
                                      <p:to>
                                        <a:srgbClr val="993300"/>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8">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388">
                                            <p:txEl>
                                              <p:pRg st="0" end="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388">
                                            <p:txEl>
                                              <p:pRg st="1" end="1"/>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3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uiExpand="1"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AutoShape 4"/>
          <p:cNvSpPr txBox="1">
            <a:spLocks noChangeArrowheads="1"/>
          </p:cNvSpPr>
          <p:nvPr/>
        </p:nvSpPr>
        <p:spPr bwMode="auto">
          <a:xfrm>
            <a:off x="457200" y="4572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 The Basis Of Grace</a:t>
            </a:r>
          </a:p>
        </p:txBody>
      </p:sp>
      <p:sp>
        <p:nvSpPr>
          <p:cNvPr id="3" name="AutoShape 4"/>
          <p:cNvSpPr txBox="1">
            <a:spLocks noChangeArrowheads="1"/>
          </p:cNvSpPr>
          <p:nvPr/>
        </p:nvSpPr>
        <p:spPr bwMode="auto">
          <a:xfrm>
            <a:off x="457200" y="2286000"/>
            <a:ext cx="8229600" cy="9906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000066"/>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cs typeface="Verdana" panose="020B0604030504040204" pitchFamily="34" charset="0"/>
              </a:rPr>
              <a:t>IV. The Book Of Grace</a:t>
            </a:r>
          </a:p>
        </p:txBody>
      </p:sp>
      <p:sp>
        <p:nvSpPr>
          <p:cNvPr id="4" name="AutoShape 4"/>
          <p:cNvSpPr txBox="1">
            <a:spLocks noChangeArrowheads="1"/>
          </p:cNvSpPr>
          <p:nvPr/>
        </p:nvSpPr>
        <p:spPr bwMode="auto">
          <a:xfrm>
            <a:off x="457200" y="10668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II. The Blessings Of Grace</a:t>
            </a:r>
          </a:p>
        </p:txBody>
      </p:sp>
      <p:sp>
        <p:nvSpPr>
          <p:cNvPr id="5" name="AutoShape 4"/>
          <p:cNvSpPr txBox="1">
            <a:spLocks noChangeArrowheads="1"/>
          </p:cNvSpPr>
          <p:nvPr/>
        </p:nvSpPr>
        <p:spPr bwMode="auto">
          <a:xfrm>
            <a:off x="471948" y="16764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III. The Beauty Of Grace</a:t>
            </a:r>
          </a:p>
        </p:txBody>
      </p:sp>
    </p:spTree>
    <p:extLst>
      <p:ext uri="{BB962C8B-B14F-4D97-AF65-F5344CB8AC3E}">
        <p14:creationId xmlns:p14="http://schemas.microsoft.com/office/powerpoint/2010/main" val="1539775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altLang="en-US" sz="4000" b="1" dirty="0"/>
              <a:t>Lk.4:22</a:t>
            </a:r>
          </a:p>
        </p:txBody>
      </p:sp>
      <p:sp>
        <p:nvSpPr>
          <p:cNvPr id="17411" name="Rectangle 3"/>
          <p:cNvSpPr>
            <a:spLocks noGrp="1" noChangeArrowheads="1"/>
          </p:cNvSpPr>
          <p:nvPr>
            <p:ph type="body" idx="1"/>
          </p:nvPr>
        </p:nvSpPr>
        <p:spPr>
          <a:xfrm>
            <a:off x="457200" y="1676400"/>
            <a:ext cx="8229600" cy="4648200"/>
          </a:xfrm>
        </p:spPr>
        <p:txBody>
          <a:bodyPr/>
          <a:lstStyle/>
          <a:p>
            <a:pPr marL="465138" indent="-465138"/>
            <a:r>
              <a:rPr lang="en-US" altLang="en-US" b="1" dirty="0">
                <a:solidFill>
                  <a:schemeClr val="bg2">
                    <a:lumMod val="50000"/>
                  </a:schemeClr>
                </a:solidFill>
              </a:rPr>
              <a:t>Audience heard words of grace</a:t>
            </a:r>
          </a:p>
          <a:p>
            <a:pPr marL="865188" lvl="1" indent="-465138"/>
            <a:r>
              <a:rPr lang="en-US" altLang="en-US" sz="3200" b="1" dirty="0">
                <a:solidFill>
                  <a:schemeClr val="bg2">
                    <a:lumMod val="50000"/>
                  </a:schemeClr>
                </a:solidFill>
              </a:rPr>
              <a:t>It did them no good</a:t>
            </a:r>
          </a:p>
          <a:p>
            <a:pPr marL="465138" indent="-465138"/>
            <a:r>
              <a:rPr lang="en-US" altLang="en-US" b="1" dirty="0">
                <a:solidFill>
                  <a:schemeClr val="bg2">
                    <a:lumMod val="50000"/>
                  </a:schemeClr>
                </a:solidFill>
              </a:rPr>
              <a:t>Salvation is conditional</a:t>
            </a:r>
          </a:p>
          <a:p>
            <a:pPr marL="865188" lvl="1" indent="-465138"/>
            <a:r>
              <a:rPr lang="en-US" altLang="en-US" sz="3200" b="1" dirty="0"/>
              <a:t>Ac.15:11</a:t>
            </a:r>
            <a:endParaRPr lang="en-US" altLang="en-US" b="1" dirty="0"/>
          </a:p>
        </p:txBody>
      </p:sp>
      <p:sp>
        <p:nvSpPr>
          <p:cNvPr id="2" name="Rectangle 1"/>
          <p:cNvSpPr/>
          <p:nvPr/>
        </p:nvSpPr>
        <p:spPr bwMode="auto">
          <a:xfrm>
            <a:off x="1036820" y="4114800"/>
            <a:ext cx="7086600" cy="1752600"/>
          </a:xfrm>
          <a:prstGeom prst="rect">
            <a:avLst/>
          </a:prstGeom>
          <a:blipFill>
            <a:blip r:embed="rId2"/>
            <a:tile tx="0" ty="0" sx="100000" sy="100000" flip="none" algn="tl"/>
          </a:blip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r>
              <a:rPr lang="en-US" sz="3200" dirty="0"/>
              <a:t>‘But we believe that through the grace</a:t>
            </a:r>
            <a:br>
              <a:rPr lang="en-US" sz="3200" dirty="0"/>
            </a:br>
            <a:r>
              <a:rPr lang="en-US" sz="3200" dirty="0"/>
              <a:t>of the Lord Jesus Christ we shall be saved in the same manner as they.’</a:t>
            </a:r>
            <a:endParaRPr lang="en-US" dirty="0"/>
          </a:p>
        </p:txBody>
      </p:sp>
      <p:sp>
        <p:nvSpPr>
          <p:cNvPr id="3" name="Callout: Bent Line with Accent Bar 2"/>
          <p:cNvSpPr/>
          <p:nvPr/>
        </p:nvSpPr>
        <p:spPr bwMode="auto">
          <a:xfrm>
            <a:off x="4724400" y="3424084"/>
            <a:ext cx="2057400" cy="641555"/>
          </a:xfrm>
          <a:prstGeom prst="accentCallout2">
            <a:avLst>
              <a:gd name="adj1" fmla="val 308405"/>
              <a:gd name="adj2" fmla="val -2803"/>
              <a:gd name="adj3" fmla="val 46337"/>
              <a:gd name="adj4" fmla="val -82259"/>
              <a:gd name="adj5" fmla="val 45833"/>
              <a:gd name="adj6" fmla="val 3819"/>
            </a:avLst>
          </a:prstGeom>
          <a:solidFill>
            <a:schemeClr val="tx1"/>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bg1"/>
                </a:solidFill>
                <a:effectLst/>
                <a:latin typeface="Arial" panose="020B0604020202020204" pitchFamily="34" charset="0"/>
              </a:rPr>
              <a:t>Acts 2:38</a:t>
            </a:r>
          </a:p>
        </p:txBody>
      </p:sp>
    </p:spTree>
    <p:extLst>
      <p:ext uri="{BB962C8B-B14F-4D97-AF65-F5344CB8AC3E}">
        <p14:creationId xmlns:p14="http://schemas.microsoft.com/office/powerpoint/2010/main" val="3772110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57200"/>
            <a:ext cx="8229600" cy="990600"/>
          </a:xfrm>
        </p:spPr>
        <p:txBody>
          <a:bodyPr/>
          <a:lstStyle/>
          <a:p>
            <a:pPr algn="ctr"/>
            <a:r>
              <a:rPr lang="en-US" altLang="en-US" sz="3800" b="1"/>
              <a:t>God’s part; man’s part</a:t>
            </a:r>
          </a:p>
        </p:txBody>
      </p:sp>
      <p:sp>
        <p:nvSpPr>
          <p:cNvPr id="19459" name="Rectangle 3"/>
          <p:cNvSpPr>
            <a:spLocks noGrp="1" noChangeArrowheads="1"/>
          </p:cNvSpPr>
          <p:nvPr>
            <p:ph type="body" idx="1"/>
          </p:nvPr>
        </p:nvSpPr>
        <p:spPr>
          <a:xfrm>
            <a:off x="457200" y="1447800"/>
            <a:ext cx="8229600" cy="4419600"/>
          </a:xfrm>
          <a:ln>
            <a:solidFill>
              <a:schemeClr val="bg1"/>
            </a:solidFill>
            <a:miter lim="800000"/>
            <a:headEnd/>
            <a:tailEnd/>
          </a:ln>
        </p:spPr>
        <p:txBody>
          <a:bodyPr/>
          <a:lstStyle/>
          <a:p>
            <a:pPr>
              <a:buFont typeface="Wingdings" panose="05000000000000000000" pitchFamily="2" charset="2"/>
              <a:buNone/>
            </a:pPr>
            <a:endParaRPr lang="en-US" altLang="en-US"/>
          </a:p>
        </p:txBody>
      </p:sp>
      <p:sp>
        <p:nvSpPr>
          <p:cNvPr id="19460" name="Rectangle 4"/>
          <p:cNvSpPr>
            <a:spLocks noChangeArrowheads="1"/>
          </p:cNvSpPr>
          <p:nvPr/>
        </p:nvSpPr>
        <p:spPr bwMode="auto">
          <a:xfrm>
            <a:off x="762000" y="1981200"/>
            <a:ext cx="16002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Ep.2:8</a:t>
            </a:r>
          </a:p>
        </p:txBody>
      </p:sp>
      <p:sp>
        <p:nvSpPr>
          <p:cNvPr id="19461" name="Rectangle 5"/>
          <p:cNvSpPr>
            <a:spLocks noChangeArrowheads="1"/>
          </p:cNvSpPr>
          <p:nvPr/>
        </p:nvSpPr>
        <p:spPr bwMode="auto">
          <a:xfrm>
            <a:off x="2971800" y="1981200"/>
            <a:ext cx="16764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dirty="0"/>
              <a:t>Ep.5:26</a:t>
            </a:r>
          </a:p>
        </p:txBody>
      </p:sp>
      <p:sp>
        <p:nvSpPr>
          <p:cNvPr id="19462" name="Rectangle 6"/>
          <p:cNvSpPr>
            <a:spLocks noChangeArrowheads="1"/>
          </p:cNvSpPr>
          <p:nvPr/>
        </p:nvSpPr>
        <p:spPr bwMode="auto">
          <a:xfrm>
            <a:off x="2438400" y="1981200"/>
            <a:ext cx="457200" cy="914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600" b="1"/>
              <a:t>+</a:t>
            </a:r>
          </a:p>
        </p:txBody>
      </p:sp>
      <p:sp>
        <p:nvSpPr>
          <p:cNvPr id="19463" name="Rectangle 7"/>
          <p:cNvSpPr>
            <a:spLocks noChangeArrowheads="1"/>
          </p:cNvSpPr>
          <p:nvPr/>
        </p:nvSpPr>
        <p:spPr bwMode="auto">
          <a:xfrm>
            <a:off x="4648200" y="1981200"/>
            <a:ext cx="609600" cy="914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600" b="1"/>
              <a:t>=</a:t>
            </a:r>
          </a:p>
        </p:txBody>
      </p:sp>
      <p:sp>
        <p:nvSpPr>
          <p:cNvPr id="19464" name="Rectangle 8"/>
          <p:cNvSpPr>
            <a:spLocks noChangeArrowheads="1"/>
          </p:cNvSpPr>
          <p:nvPr/>
        </p:nvSpPr>
        <p:spPr bwMode="auto">
          <a:xfrm>
            <a:off x="5334000" y="1981200"/>
            <a:ext cx="30480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dirty="0">
                <a:solidFill>
                  <a:srgbClr val="000066"/>
                </a:solidFill>
              </a:rPr>
              <a:t>Grace, Faith</a:t>
            </a:r>
            <a:br>
              <a:rPr lang="en-US" altLang="en-US" sz="3200" b="1" dirty="0">
                <a:solidFill>
                  <a:srgbClr val="000066"/>
                </a:solidFill>
              </a:rPr>
            </a:br>
            <a:r>
              <a:rPr lang="en-US" altLang="en-US" sz="3200" b="1" dirty="0">
                <a:solidFill>
                  <a:srgbClr val="000066"/>
                </a:solidFill>
              </a:rPr>
              <a:t> Word, Baptism</a:t>
            </a:r>
          </a:p>
        </p:txBody>
      </p:sp>
      <p:sp>
        <p:nvSpPr>
          <p:cNvPr id="19465" name="Rectangle 9"/>
          <p:cNvSpPr>
            <a:spLocks noChangeArrowheads="1"/>
          </p:cNvSpPr>
          <p:nvPr/>
        </p:nvSpPr>
        <p:spPr bwMode="auto">
          <a:xfrm>
            <a:off x="609600" y="3276600"/>
            <a:ext cx="23622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Tit.2:11-12</a:t>
            </a:r>
          </a:p>
        </p:txBody>
      </p:sp>
      <p:sp>
        <p:nvSpPr>
          <p:cNvPr id="19466" name="Rectangle 10"/>
          <p:cNvSpPr>
            <a:spLocks noChangeArrowheads="1"/>
          </p:cNvSpPr>
          <p:nvPr/>
        </p:nvSpPr>
        <p:spPr bwMode="auto">
          <a:xfrm>
            <a:off x="3352800" y="3276600"/>
            <a:ext cx="29718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dirty="0">
                <a:solidFill>
                  <a:srgbClr val="000066"/>
                </a:solidFill>
              </a:rPr>
              <a:t>Grace teaches;</a:t>
            </a:r>
            <a:br>
              <a:rPr lang="en-US" altLang="en-US" sz="3200" b="1" dirty="0">
                <a:solidFill>
                  <a:srgbClr val="000066"/>
                </a:solidFill>
              </a:rPr>
            </a:br>
            <a:r>
              <a:rPr lang="en-US" altLang="en-US" sz="3200" b="1" dirty="0">
                <a:solidFill>
                  <a:srgbClr val="000066"/>
                </a:solidFill>
              </a:rPr>
              <a:t>they respond</a:t>
            </a:r>
          </a:p>
        </p:txBody>
      </p:sp>
      <p:sp>
        <p:nvSpPr>
          <p:cNvPr id="19467" name="Rectangle 11"/>
          <p:cNvSpPr>
            <a:spLocks noChangeArrowheads="1"/>
          </p:cNvSpPr>
          <p:nvPr/>
        </p:nvSpPr>
        <p:spPr bwMode="auto">
          <a:xfrm>
            <a:off x="6324600" y="3276600"/>
            <a:ext cx="23622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Tit.3:5-7</a:t>
            </a:r>
          </a:p>
        </p:txBody>
      </p:sp>
      <p:sp>
        <p:nvSpPr>
          <p:cNvPr id="19468" name="Rectangle 12"/>
          <p:cNvSpPr>
            <a:spLocks noChangeArrowheads="1"/>
          </p:cNvSpPr>
          <p:nvPr/>
        </p:nvSpPr>
        <p:spPr bwMode="auto">
          <a:xfrm>
            <a:off x="457200" y="4572000"/>
            <a:ext cx="23622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1 Pt.5:12</a:t>
            </a:r>
          </a:p>
        </p:txBody>
      </p:sp>
      <p:sp>
        <p:nvSpPr>
          <p:cNvPr id="19469" name="Rectangle 13"/>
          <p:cNvSpPr>
            <a:spLocks noChangeArrowheads="1"/>
          </p:cNvSpPr>
          <p:nvPr/>
        </p:nvSpPr>
        <p:spPr bwMode="auto">
          <a:xfrm>
            <a:off x="3048000" y="4572000"/>
            <a:ext cx="29718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dirty="0">
                <a:solidFill>
                  <a:srgbClr val="000066"/>
                </a:solidFill>
              </a:rPr>
              <a:t>True Grace</a:t>
            </a:r>
          </a:p>
        </p:txBody>
      </p:sp>
      <p:sp>
        <p:nvSpPr>
          <p:cNvPr id="19470" name="Rectangle 14"/>
          <p:cNvSpPr>
            <a:spLocks noChangeArrowheads="1"/>
          </p:cNvSpPr>
          <p:nvPr/>
        </p:nvSpPr>
        <p:spPr bwMode="auto">
          <a:xfrm>
            <a:off x="6172200" y="4572000"/>
            <a:ext cx="23622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1 Pt.3:21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6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6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46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46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46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46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4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animBg="1"/>
      <p:bldP spid="19462" grpId="0" animBg="1"/>
      <p:bldP spid="19463" grpId="0" animBg="1"/>
      <p:bldP spid="19464" grpId="0" animBg="1"/>
      <p:bldP spid="19465" grpId="0" animBg="1"/>
      <p:bldP spid="19466" grpId="0" animBg="1"/>
      <p:bldP spid="19467" grpId="0" animBg="1"/>
      <p:bldP spid="19468" grpId="0" animBg="1"/>
      <p:bldP spid="19469" grpId="0" animBg="1"/>
      <p:bldP spid="1947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609600"/>
          </a:xfrm>
        </p:spPr>
        <p:txBody>
          <a:bodyPr/>
          <a:lstStyle/>
          <a:p>
            <a:pPr algn="ctr"/>
            <a:r>
              <a:rPr lang="en-US" altLang="en-US" sz="3800" b="1"/>
              <a:t>Jude 4: grace vs license</a:t>
            </a:r>
          </a:p>
        </p:txBody>
      </p:sp>
      <p:sp>
        <p:nvSpPr>
          <p:cNvPr id="20483" name="Rectangle 3"/>
          <p:cNvSpPr>
            <a:spLocks noGrp="1" noChangeArrowheads="1"/>
          </p:cNvSpPr>
          <p:nvPr>
            <p:ph type="body" idx="1"/>
          </p:nvPr>
        </p:nvSpPr>
        <p:spPr>
          <a:xfrm>
            <a:off x="457200" y="1295400"/>
            <a:ext cx="8229600" cy="5029200"/>
          </a:xfrm>
        </p:spPr>
        <p:txBody>
          <a:bodyPr/>
          <a:lstStyle/>
          <a:p>
            <a:pPr>
              <a:buFont typeface="Wingdings" panose="05000000000000000000" pitchFamily="2" charset="2"/>
              <a:buNone/>
            </a:pPr>
            <a:r>
              <a:rPr lang="en-US" altLang="en-US" b="1" dirty="0"/>
              <a:t>   </a:t>
            </a:r>
          </a:p>
          <a:p>
            <a:pPr>
              <a:buFont typeface="Wingdings" panose="05000000000000000000" pitchFamily="2" charset="2"/>
              <a:buNone/>
            </a:pPr>
            <a:endParaRPr lang="en-US" altLang="en-US" b="1" dirty="0">
              <a:solidFill>
                <a:srgbClr val="000066"/>
              </a:solidFill>
            </a:endParaRPr>
          </a:p>
          <a:p>
            <a:pPr>
              <a:buFont typeface="Wingdings" panose="05000000000000000000" pitchFamily="2" charset="2"/>
              <a:buNone/>
            </a:pPr>
            <a:endParaRPr lang="en-US" altLang="en-US" b="1" dirty="0">
              <a:solidFill>
                <a:srgbClr val="000066"/>
              </a:solidFill>
            </a:endParaRPr>
          </a:p>
          <a:p>
            <a:pPr>
              <a:buFont typeface="Wingdings" panose="05000000000000000000" pitchFamily="2" charset="2"/>
              <a:buNone/>
            </a:pPr>
            <a:endParaRPr lang="en-US" altLang="en-US" b="1" dirty="0">
              <a:solidFill>
                <a:srgbClr val="000066"/>
              </a:solidFill>
            </a:endParaRPr>
          </a:p>
          <a:p>
            <a:pPr>
              <a:buFont typeface="Wingdings" panose="05000000000000000000" pitchFamily="2" charset="2"/>
              <a:buNone/>
            </a:pPr>
            <a:endParaRPr lang="en-US" altLang="en-US" dirty="0">
              <a:solidFill>
                <a:srgbClr val="000066"/>
              </a:solidFill>
            </a:endParaRPr>
          </a:p>
          <a:p>
            <a:endParaRPr lang="en-US" altLang="en-US" b="1" dirty="0"/>
          </a:p>
          <a:p>
            <a:endParaRPr lang="en-US" altLang="en-US" b="1" dirty="0"/>
          </a:p>
          <a:p>
            <a:r>
              <a:rPr lang="en-US" altLang="en-US" b="1" dirty="0"/>
              <a:t>Ro.6:1-2</a:t>
            </a:r>
          </a:p>
        </p:txBody>
      </p:sp>
      <p:sp>
        <p:nvSpPr>
          <p:cNvPr id="2" name="Rectangle 1"/>
          <p:cNvSpPr/>
          <p:nvPr/>
        </p:nvSpPr>
        <p:spPr bwMode="auto">
          <a:xfrm>
            <a:off x="503904" y="1524000"/>
            <a:ext cx="8153400" cy="3505200"/>
          </a:xfrm>
          <a:prstGeom prst="rect">
            <a:avLst/>
          </a:prstGeom>
          <a:blipFill>
            <a:blip r:embed="rId2"/>
            <a:tile tx="0" ty="0" sx="100000" sy="100000" flip="none" algn="tl"/>
          </a:blipFill>
          <a:ln w="9525" cap="flat" cmpd="sng" algn="ctr">
            <a:solidFill>
              <a:schemeClr val="tx1"/>
            </a:solidFill>
            <a:prstDash val="solid"/>
            <a:round/>
            <a:headEnd type="none" w="med" len="med"/>
            <a:tailEnd type="none" w="med" len="med"/>
          </a:ln>
          <a:effectLst/>
          <a:scene3d>
            <a:camera prst="orthographicFront"/>
            <a:lightRig rig="threePt" dir="t"/>
          </a:scene3d>
          <a:sp3d>
            <a:bevelT prst="angle"/>
          </a:sp3d>
          <a:extLst/>
        </p:spPr>
        <p:txBody>
          <a:bodyPr vert="horz" wrap="square" lIns="91440" tIns="45720" rIns="91440" bIns="45720" numCol="1" rtlCol="0" anchor="t" anchorCtr="0" compatLnSpc="1">
            <a:prstTxWarp prst="textNoShape">
              <a:avLst/>
            </a:prstTxWarp>
          </a:bodyPr>
          <a:lstStyle/>
          <a:p>
            <a:r>
              <a:rPr lang="en-US" altLang="en-US" sz="3200" b="1" dirty="0">
                <a:solidFill>
                  <a:srgbClr val="000066"/>
                </a:solidFill>
                <a:latin typeface="Arial"/>
              </a:rPr>
              <a:t>“Be a sinner and sin vigorously…It is sufficient that we recognize through the wealth of God’s glory, the lamb who bears the sin of the world; from this, sin does not sever us, even if thousands, thousands of times in one day we should fornicate or murder”</a:t>
            </a: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p:nvPr/>
        </p:nvSpPr>
        <p:spPr bwMode="auto">
          <a:xfrm>
            <a:off x="4648200" y="4586748"/>
            <a:ext cx="3810000" cy="381000"/>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dirty="0"/>
              <a:t>– Luther to </a:t>
            </a:r>
            <a:r>
              <a:rPr lang="en-US" dirty="0" err="1"/>
              <a:t>Melancthon</a:t>
            </a: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116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AutoShape 4"/>
          <p:cNvSpPr txBox="1">
            <a:spLocks noChangeArrowheads="1"/>
          </p:cNvSpPr>
          <p:nvPr/>
        </p:nvSpPr>
        <p:spPr bwMode="auto">
          <a:xfrm>
            <a:off x="457200" y="4572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rPr>
              <a:t>I. The Basis Of Grace</a:t>
            </a:r>
          </a:p>
        </p:txBody>
      </p:sp>
      <p:sp>
        <p:nvSpPr>
          <p:cNvPr id="3" name="AutoShape 4"/>
          <p:cNvSpPr txBox="1">
            <a:spLocks noChangeArrowheads="1"/>
          </p:cNvSpPr>
          <p:nvPr/>
        </p:nvSpPr>
        <p:spPr bwMode="auto">
          <a:xfrm>
            <a:off x="457200" y="2895600"/>
            <a:ext cx="8229600" cy="9906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000066"/>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cs typeface="Verdana" panose="020B0604030504040204" pitchFamily="34" charset="0"/>
              </a:rPr>
              <a:t>V. The Behavior Of Grace</a:t>
            </a:r>
          </a:p>
        </p:txBody>
      </p:sp>
      <p:sp>
        <p:nvSpPr>
          <p:cNvPr id="4" name="AutoShape 4"/>
          <p:cNvSpPr txBox="1">
            <a:spLocks noChangeArrowheads="1"/>
          </p:cNvSpPr>
          <p:nvPr/>
        </p:nvSpPr>
        <p:spPr bwMode="auto">
          <a:xfrm>
            <a:off x="457200" y="10668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rPr>
              <a:t>II. The Blessings Of Grace</a:t>
            </a:r>
          </a:p>
        </p:txBody>
      </p:sp>
      <p:sp>
        <p:nvSpPr>
          <p:cNvPr id="5" name="AutoShape 4"/>
          <p:cNvSpPr txBox="1">
            <a:spLocks noChangeArrowheads="1"/>
          </p:cNvSpPr>
          <p:nvPr/>
        </p:nvSpPr>
        <p:spPr bwMode="auto">
          <a:xfrm>
            <a:off x="471948" y="16764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rPr>
              <a:t>III. The Beauty Of Grace</a:t>
            </a:r>
          </a:p>
        </p:txBody>
      </p:sp>
      <p:sp>
        <p:nvSpPr>
          <p:cNvPr id="6" name="AutoShape 4"/>
          <p:cNvSpPr txBox="1">
            <a:spLocks noChangeArrowheads="1"/>
          </p:cNvSpPr>
          <p:nvPr/>
        </p:nvSpPr>
        <p:spPr bwMode="auto">
          <a:xfrm>
            <a:off x="457200" y="22860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rPr>
              <a:t>IV. The Book Of Grace</a:t>
            </a:r>
          </a:p>
        </p:txBody>
      </p:sp>
    </p:spTree>
    <p:extLst>
      <p:ext uri="{BB962C8B-B14F-4D97-AF65-F5344CB8AC3E}">
        <p14:creationId xmlns:p14="http://schemas.microsoft.com/office/powerpoint/2010/main" val="2725520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4294967295"/>
          </p:nvPr>
        </p:nvSpPr>
        <p:spPr>
          <a:xfrm>
            <a:off x="732504" y="685800"/>
            <a:ext cx="7696200" cy="5638800"/>
          </a:xfrm>
        </p:spPr>
        <p:txBody>
          <a:bodyPr/>
          <a:lstStyle/>
          <a:p>
            <a:pPr marL="465138" indent="-465138">
              <a:buFont typeface="Wingdings" panose="05000000000000000000" pitchFamily="2" charset="2"/>
              <a:buNone/>
            </a:pPr>
            <a:r>
              <a:rPr lang="en-US" altLang="en-US" sz="3400" b="1" dirty="0"/>
              <a:t>Gratitude, 1 T.1:14, 17 </a:t>
            </a:r>
            <a:endParaRPr lang="en-US" altLang="en-US" sz="3400" b="1" u="sng" dirty="0"/>
          </a:p>
          <a:p>
            <a:pPr marL="465138" indent="-465138">
              <a:buFont typeface="Wingdings" panose="05000000000000000000" pitchFamily="2" charset="2"/>
              <a:buNone/>
            </a:pPr>
            <a:r>
              <a:rPr lang="en-US" altLang="en-US" sz="3400" b="1" dirty="0"/>
              <a:t>Rejoicing, Ac.13:43, 48   </a:t>
            </a:r>
            <a:endParaRPr lang="en-US" altLang="en-US" sz="3400" b="1" u="sng" dirty="0"/>
          </a:p>
          <a:p>
            <a:pPr marL="465138" indent="-465138">
              <a:buFont typeface="Wingdings" panose="05000000000000000000" pitchFamily="2" charset="2"/>
              <a:buNone/>
            </a:pPr>
            <a:r>
              <a:rPr lang="en-US" altLang="en-US" sz="3400" b="1" dirty="0"/>
              <a:t>Adoration, Lk.17:15-16   </a:t>
            </a:r>
            <a:endParaRPr lang="en-US" altLang="en-US" sz="3400" b="1" u="sng" dirty="0"/>
          </a:p>
          <a:p>
            <a:pPr marL="465138" indent="-465138">
              <a:buFont typeface="Wingdings" panose="05000000000000000000" pitchFamily="2" charset="2"/>
              <a:buNone/>
            </a:pPr>
            <a:r>
              <a:rPr lang="en-US" altLang="en-US" sz="3400" b="1" dirty="0"/>
              <a:t>Charity, Lk.15:20 </a:t>
            </a:r>
          </a:p>
          <a:p>
            <a:pPr marL="465138" indent="-465138">
              <a:buFont typeface="Wingdings" panose="05000000000000000000" pitchFamily="2" charset="2"/>
              <a:buNone/>
            </a:pPr>
            <a:r>
              <a:rPr lang="en-US" altLang="en-US" sz="3400" b="1" dirty="0"/>
              <a:t>Edification, 2 Pt.3:18 (1:5-11)</a:t>
            </a:r>
          </a:p>
        </p:txBody>
      </p:sp>
    </p:spTree>
    <p:extLst>
      <p:ext uri="{BB962C8B-B14F-4D97-AF65-F5344CB8AC3E}">
        <p14:creationId xmlns:p14="http://schemas.microsoft.com/office/powerpoint/2010/main" val="2558561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4294967295"/>
          </p:nvPr>
        </p:nvSpPr>
        <p:spPr>
          <a:xfrm>
            <a:off x="732504" y="685800"/>
            <a:ext cx="7696200" cy="5638800"/>
          </a:xfrm>
        </p:spPr>
        <p:txBody>
          <a:bodyPr/>
          <a:lstStyle/>
          <a:p>
            <a:pPr marL="465138" indent="-465138">
              <a:buFont typeface="Wingdings" panose="05000000000000000000" pitchFamily="2" charset="2"/>
              <a:buNone/>
            </a:pPr>
            <a:r>
              <a:rPr lang="en-US" altLang="en-US" sz="3400" b="1" dirty="0">
                <a:solidFill>
                  <a:srgbClr val="A50021"/>
                </a:solidFill>
                <a:effectLst>
                  <a:outerShdw blurRad="38100" dist="38100" dir="2700000" algn="tl">
                    <a:srgbClr val="000000">
                      <a:alpha val="43137"/>
                    </a:srgbClr>
                  </a:outerShdw>
                </a:effectLst>
              </a:rPr>
              <a:t>G</a:t>
            </a:r>
            <a:r>
              <a:rPr lang="en-US" altLang="en-US" sz="3400" b="1" dirty="0"/>
              <a:t>ratitude, 1 T.1:14, 17 </a:t>
            </a:r>
            <a:endParaRPr lang="en-US" altLang="en-US" sz="3400" b="1" u="sng" dirty="0"/>
          </a:p>
          <a:p>
            <a:pPr marL="465138" indent="-465138">
              <a:buFont typeface="Wingdings" panose="05000000000000000000" pitchFamily="2" charset="2"/>
              <a:buNone/>
            </a:pPr>
            <a:r>
              <a:rPr lang="en-US" altLang="en-US" sz="3400" b="1" dirty="0">
                <a:solidFill>
                  <a:srgbClr val="A50021"/>
                </a:solidFill>
                <a:effectLst>
                  <a:outerShdw blurRad="38100" dist="38100" dir="2700000" algn="tl">
                    <a:srgbClr val="000000">
                      <a:alpha val="43137"/>
                    </a:srgbClr>
                  </a:outerShdw>
                </a:effectLst>
              </a:rPr>
              <a:t>R</a:t>
            </a:r>
            <a:r>
              <a:rPr lang="en-US" altLang="en-US" sz="3400" b="1" dirty="0"/>
              <a:t>ejoicing, Ac.13:43, 48   </a:t>
            </a:r>
            <a:endParaRPr lang="en-US" altLang="en-US" sz="3400" b="1" u="sng" dirty="0"/>
          </a:p>
          <a:p>
            <a:pPr marL="465138" indent="-465138">
              <a:buFont typeface="Wingdings" panose="05000000000000000000" pitchFamily="2" charset="2"/>
              <a:buNone/>
            </a:pPr>
            <a:r>
              <a:rPr lang="en-US" altLang="en-US" sz="3400" b="1" dirty="0">
                <a:solidFill>
                  <a:srgbClr val="A50021"/>
                </a:solidFill>
                <a:effectLst>
                  <a:outerShdw blurRad="38100" dist="38100" dir="2700000" algn="tl">
                    <a:srgbClr val="000000">
                      <a:alpha val="43137"/>
                    </a:srgbClr>
                  </a:outerShdw>
                </a:effectLst>
              </a:rPr>
              <a:t>A</a:t>
            </a:r>
            <a:r>
              <a:rPr lang="en-US" altLang="en-US" sz="3400" b="1" dirty="0"/>
              <a:t>doration, Lk.17:15-16   </a:t>
            </a:r>
            <a:endParaRPr lang="en-US" altLang="en-US" sz="3400" b="1" u="sng" dirty="0"/>
          </a:p>
          <a:p>
            <a:pPr marL="465138" indent="-465138">
              <a:buFont typeface="Wingdings" panose="05000000000000000000" pitchFamily="2" charset="2"/>
              <a:buNone/>
            </a:pPr>
            <a:r>
              <a:rPr lang="en-US" altLang="en-US" sz="3400" b="1" dirty="0">
                <a:solidFill>
                  <a:srgbClr val="A50021"/>
                </a:solidFill>
                <a:effectLst>
                  <a:outerShdw blurRad="38100" dist="38100" dir="2700000" algn="tl">
                    <a:srgbClr val="000000">
                      <a:alpha val="43137"/>
                    </a:srgbClr>
                  </a:outerShdw>
                </a:effectLst>
              </a:rPr>
              <a:t>C</a:t>
            </a:r>
            <a:r>
              <a:rPr lang="en-US" altLang="en-US" sz="3400" b="1" dirty="0"/>
              <a:t>harity, Lk.15:20 </a:t>
            </a:r>
          </a:p>
          <a:p>
            <a:pPr marL="465138" indent="-465138">
              <a:buFont typeface="Wingdings" panose="05000000000000000000" pitchFamily="2" charset="2"/>
              <a:buNone/>
            </a:pPr>
            <a:r>
              <a:rPr lang="en-US" altLang="en-US" sz="3400" b="1" dirty="0">
                <a:solidFill>
                  <a:srgbClr val="A50021"/>
                </a:solidFill>
                <a:effectLst>
                  <a:outerShdw blurRad="38100" dist="38100" dir="2700000" algn="tl">
                    <a:srgbClr val="000000">
                      <a:alpha val="43137"/>
                    </a:srgbClr>
                  </a:outerShdw>
                </a:effectLst>
              </a:rPr>
              <a:t>E</a:t>
            </a:r>
            <a:r>
              <a:rPr lang="en-US" altLang="en-US" sz="3400" b="1" dirty="0"/>
              <a:t>dification, 2 Pt.3:18 (1:5-11)</a:t>
            </a:r>
          </a:p>
        </p:txBody>
      </p:sp>
    </p:spTree>
    <p:extLst>
      <p:ext uri="{BB962C8B-B14F-4D97-AF65-F5344CB8AC3E}">
        <p14:creationId xmlns:p14="http://schemas.microsoft.com/office/powerpoint/2010/main" val="1068694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838200"/>
          </a:xfrm>
        </p:spPr>
        <p:txBody>
          <a:bodyPr/>
          <a:lstStyle/>
          <a:p>
            <a:pPr algn="ctr"/>
            <a:r>
              <a:rPr lang="en-US" altLang="en-US" sz="3600" b="1" dirty="0"/>
              <a:t>A Short History Of “Grace”</a:t>
            </a:r>
          </a:p>
        </p:txBody>
      </p:sp>
      <p:sp>
        <p:nvSpPr>
          <p:cNvPr id="4099" name="Rectangle 3"/>
          <p:cNvSpPr>
            <a:spLocks noGrp="1" noChangeArrowheads="1"/>
          </p:cNvSpPr>
          <p:nvPr>
            <p:ph type="body" idx="1"/>
          </p:nvPr>
        </p:nvSpPr>
        <p:spPr>
          <a:xfrm>
            <a:off x="457200" y="1447800"/>
            <a:ext cx="8229600" cy="4800600"/>
          </a:xfrm>
        </p:spPr>
        <p:txBody>
          <a:bodyPr/>
          <a:lstStyle/>
          <a:p>
            <a:pPr marL="406400" indent="-406400">
              <a:buFont typeface="Wingdings" panose="05000000000000000000" pitchFamily="2" charset="2"/>
              <a:buNone/>
            </a:pPr>
            <a:r>
              <a:rPr lang="en-US" altLang="en-US" sz="2800" b="1" dirty="0"/>
              <a:t>1. </a:t>
            </a:r>
            <a:r>
              <a:rPr lang="en-US" altLang="en-US" b="1" dirty="0">
                <a:solidFill>
                  <a:schemeClr val="accent1">
                    <a:lumMod val="25000"/>
                  </a:schemeClr>
                </a:solidFill>
                <a:effectLst>
                  <a:outerShdw blurRad="38100" dist="38100" dir="2700000" algn="tl">
                    <a:srgbClr val="C0C0C0"/>
                  </a:outerShdw>
                </a:effectLst>
              </a:rPr>
              <a:t>Secular:</a:t>
            </a:r>
            <a:r>
              <a:rPr lang="en-US" altLang="en-US" b="1" dirty="0"/>
              <a:t> attractiveness, charm, favor</a:t>
            </a:r>
          </a:p>
          <a:p>
            <a:pPr marL="406400" indent="-406400"/>
            <a:endParaRPr lang="en-US" altLang="en-US" b="1" dirty="0"/>
          </a:p>
          <a:p>
            <a:pPr marL="406400" indent="-406400"/>
            <a:endParaRPr lang="en-US" altLang="en-US" b="1" dirty="0"/>
          </a:p>
          <a:p>
            <a:pPr marL="406400" indent="-406400"/>
            <a:endParaRPr lang="en-US" altLang="en-US" b="1" dirty="0"/>
          </a:p>
          <a:p>
            <a:pPr marL="406400" indent="-406400">
              <a:buFont typeface="Wingdings" panose="05000000000000000000" pitchFamily="2" charset="2"/>
              <a:buNone/>
            </a:pPr>
            <a:r>
              <a:rPr lang="en-US" altLang="en-US" b="1" dirty="0"/>
              <a:t> </a:t>
            </a:r>
          </a:p>
          <a:p>
            <a:pPr marL="406400" indent="-406400">
              <a:spcBef>
                <a:spcPts val="1800"/>
              </a:spcBef>
              <a:buFont typeface="Wingdings" panose="05000000000000000000" pitchFamily="2" charset="2"/>
              <a:buNone/>
            </a:pPr>
            <a:r>
              <a:rPr lang="en-US" altLang="en-US" sz="2800" b="1" dirty="0"/>
              <a:t>2. </a:t>
            </a:r>
            <a:r>
              <a:rPr lang="en-US" altLang="en-US" b="1" dirty="0">
                <a:solidFill>
                  <a:schemeClr val="accent1">
                    <a:lumMod val="25000"/>
                  </a:schemeClr>
                </a:solidFill>
                <a:effectLst>
                  <a:outerShdw blurRad="38100" dist="38100" dir="2700000" algn="tl">
                    <a:srgbClr val="C0C0C0"/>
                  </a:outerShdw>
                </a:effectLst>
              </a:rPr>
              <a:t>OT:</a:t>
            </a:r>
            <a:r>
              <a:rPr lang="en-US" altLang="en-US" b="1" dirty="0"/>
              <a:t> supreme example: redemption from Egyptian bondage…Dt.7:7-8; 9:5-6</a:t>
            </a:r>
          </a:p>
        </p:txBody>
      </p:sp>
      <p:sp>
        <p:nvSpPr>
          <p:cNvPr id="4100" name="Rectangle 4"/>
          <p:cNvSpPr>
            <a:spLocks noChangeArrowheads="1"/>
          </p:cNvSpPr>
          <p:nvPr/>
        </p:nvSpPr>
        <p:spPr bwMode="auto">
          <a:xfrm>
            <a:off x="838200" y="2057400"/>
            <a:ext cx="7467600" cy="2362200"/>
          </a:xfrm>
          <a:prstGeom prst="rect">
            <a:avLst/>
          </a:prstGeom>
          <a:solidFill>
            <a:srgbClr val="FFFFCC"/>
          </a:solidFill>
          <a:ln w="28575">
            <a:solidFill>
              <a:srgbClr val="000066"/>
            </a:solidFill>
            <a:miter lim="800000"/>
            <a:headEnd/>
            <a:tailEnd/>
          </a:ln>
          <a:effectLst/>
          <a:scene3d>
            <a:camera prst="orthographicFront"/>
            <a:lightRig rig="threePt" dir="t"/>
          </a:scene3d>
          <a:sp3d>
            <a:bevelT prst="angle"/>
          </a:sp3d>
          <a:extLst/>
        </p:spPr>
        <p:txBody>
          <a:bodyPr wrap="none" anchor="ctr"/>
          <a:lstStyle/>
          <a:p>
            <a:r>
              <a:rPr lang="en-US" altLang="en-US" sz="3000" b="1" dirty="0"/>
              <a:t>‘Helpfulness towards someone in need,</a:t>
            </a:r>
            <a:br>
              <a:rPr lang="en-US" altLang="en-US" sz="3000" b="1" dirty="0"/>
            </a:br>
            <a:r>
              <a:rPr lang="en-US" altLang="en-US" sz="3000" b="1" dirty="0"/>
              <a:t>not in return for anything or that the</a:t>
            </a:r>
            <a:br>
              <a:rPr lang="en-US" altLang="en-US" sz="3000" b="1" dirty="0"/>
            </a:br>
            <a:r>
              <a:rPr lang="en-US" altLang="en-US" sz="3000" b="1" dirty="0"/>
              <a:t>helper may get anything, but for the </a:t>
            </a:r>
            <a:br>
              <a:rPr lang="en-US" altLang="en-US" sz="3000" b="1" dirty="0"/>
            </a:br>
            <a:r>
              <a:rPr lang="en-US" altLang="en-US" sz="3000" b="1" dirty="0"/>
              <a:t>sake of the person who is helped’</a:t>
            </a:r>
            <a:br>
              <a:rPr lang="en-US" altLang="en-US" sz="3000" b="1" dirty="0"/>
            </a:br>
            <a:r>
              <a:rPr lang="en-US" altLang="en-US" sz="2000" dirty="0"/>
              <a:t>– Aristotle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marL="115888" indent="-115888"/>
            <a:r>
              <a:rPr lang="en-US" altLang="en-US" sz="3200" b="1" dirty="0"/>
              <a:t>3. </a:t>
            </a:r>
            <a:r>
              <a:rPr lang="en-US" altLang="en-US" sz="3600" b="1" dirty="0">
                <a:solidFill>
                  <a:srgbClr val="000066"/>
                </a:solidFill>
                <a:effectLst>
                  <a:outerShdw blurRad="38100" dist="38100" dir="2700000" algn="tl">
                    <a:srgbClr val="C0C0C0"/>
                  </a:outerShdw>
                </a:effectLst>
              </a:rPr>
              <a:t>NT:</a:t>
            </a:r>
          </a:p>
        </p:txBody>
      </p:sp>
      <p:sp>
        <p:nvSpPr>
          <p:cNvPr id="5123" name="Rectangle 3"/>
          <p:cNvSpPr>
            <a:spLocks noGrp="1" noChangeArrowheads="1"/>
          </p:cNvSpPr>
          <p:nvPr>
            <p:ph type="body" idx="1"/>
          </p:nvPr>
        </p:nvSpPr>
        <p:spPr>
          <a:xfrm>
            <a:off x="457200" y="1676400"/>
            <a:ext cx="8229600" cy="3886200"/>
          </a:xfrm>
          <a:solidFill>
            <a:srgbClr val="FFFFCC"/>
          </a:solidFill>
          <a:ln>
            <a:solidFill>
              <a:srgbClr val="000066"/>
            </a:solidFill>
          </a:ln>
          <a:scene3d>
            <a:camera prst="orthographicFront"/>
            <a:lightRig rig="threePt" dir="t"/>
          </a:scene3d>
          <a:sp3d>
            <a:bevelT prst="angle"/>
          </a:sp3d>
        </p:spPr>
        <p:txBody>
          <a:bodyPr/>
          <a:lstStyle/>
          <a:p>
            <a:pPr marL="0" indent="0">
              <a:buNone/>
            </a:pPr>
            <a:r>
              <a:rPr lang="en-US" altLang="en-US" b="1" i="1" dirty="0">
                <a:solidFill>
                  <a:srgbClr val="000066"/>
                </a:solidFill>
              </a:rPr>
              <a:t>  “…used of the merciful kindness by which God, exerting his holy influence upon souls, turns them to Christ, keeps, strengthens, increases them in Christian faith, knowledge, affection, and kindles them in the exercise of the Christian virtues”</a:t>
            </a:r>
            <a:r>
              <a:rPr lang="en-US" altLang="en-US" b="1" dirty="0">
                <a:solidFill>
                  <a:srgbClr val="000066"/>
                </a:solidFill>
              </a:rPr>
              <a:t> </a:t>
            </a:r>
            <a:r>
              <a:rPr lang="en-US" altLang="en-US" sz="2400" dirty="0"/>
              <a:t>– Th. 666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AutoShape 4"/>
          <p:cNvSpPr txBox="1">
            <a:spLocks noChangeArrowheads="1"/>
          </p:cNvSpPr>
          <p:nvPr/>
        </p:nvSpPr>
        <p:spPr bwMode="auto">
          <a:xfrm>
            <a:off x="457200" y="457200"/>
            <a:ext cx="8229600" cy="9906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i="0" u="none" strike="noStrike" kern="1200" cap="none" spc="0" normalizeH="0" baseline="0" noProof="0" dirty="0">
                <a:ln>
                  <a:noFill/>
                </a:ln>
                <a:solidFill>
                  <a:srgbClr val="000066"/>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cs typeface="Verdana" panose="020B0604030504040204" pitchFamily="34" charset="0"/>
              </a:rPr>
              <a:t>I. The Basis Of Grace</a:t>
            </a:r>
          </a:p>
        </p:txBody>
      </p:sp>
    </p:spTree>
    <p:extLst>
      <p:ext uri="{BB962C8B-B14F-4D97-AF65-F5344CB8AC3E}">
        <p14:creationId xmlns:p14="http://schemas.microsoft.com/office/powerpoint/2010/main" val="2006454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1752600"/>
            <a:ext cx="8229600" cy="4419600"/>
          </a:xfrm>
        </p:spPr>
        <p:txBody>
          <a:bodyPr/>
          <a:lstStyle/>
          <a:p>
            <a:pPr marL="465138" indent="-465138">
              <a:buFont typeface="Wingdings" panose="05000000000000000000" pitchFamily="2" charset="2"/>
              <a:buNone/>
            </a:pPr>
            <a:r>
              <a:rPr lang="en-US" altLang="en-US" sz="3000" b="1" dirty="0"/>
              <a:t>1. </a:t>
            </a:r>
            <a:r>
              <a:rPr lang="en-US" altLang="en-US" sz="3600" b="1" dirty="0">
                <a:solidFill>
                  <a:srgbClr val="000066"/>
                </a:solidFill>
                <a:effectLst>
                  <a:outerShdw blurRad="38100" dist="38100" dir="2700000" algn="tl">
                    <a:srgbClr val="C0C0C0"/>
                  </a:outerShdw>
                </a:effectLst>
              </a:rPr>
              <a:t>Father</a:t>
            </a:r>
            <a:r>
              <a:rPr lang="en-US" altLang="en-US" sz="3600" b="1" dirty="0">
                <a:solidFill>
                  <a:srgbClr val="000066"/>
                </a:solidFill>
              </a:rPr>
              <a:t>,</a:t>
            </a:r>
            <a:r>
              <a:rPr lang="en-US" altLang="en-US" sz="3600" b="1" dirty="0"/>
              <a:t> Ex.34:6</a:t>
            </a:r>
            <a:endParaRPr lang="en-US" altLang="en-US" b="1" dirty="0"/>
          </a:p>
          <a:p>
            <a:pPr marL="465138" indent="-465138">
              <a:buFont typeface="Wingdings" panose="05000000000000000000" pitchFamily="2" charset="2"/>
              <a:buNone/>
            </a:pPr>
            <a:endParaRPr lang="en-US" altLang="en-US" b="1" dirty="0"/>
          </a:p>
          <a:p>
            <a:pPr marL="465138" indent="-465138">
              <a:buFont typeface="Wingdings" panose="05000000000000000000" pitchFamily="2" charset="2"/>
              <a:buNone/>
            </a:pPr>
            <a:r>
              <a:rPr lang="en-US" altLang="en-US" b="1" dirty="0"/>
              <a:t>  </a:t>
            </a:r>
          </a:p>
          <a:p>
            <a:pPr marL="465138" indent="-465138">
              <a:buFont typeface="Wingdings" panose="05000000000000000000" pitchFamily="2" charset="2"/>
              <a:buNone/>
            </a:pPr>
            <a:endParaRPr lang="en-US" altLang="en-US" b="1" dirty="0"/>
          </a:p>
          <a:p>
            <a:pPr marL="465138" indent="-465138">
              <a:spcBef>
                <a:spcPts val="600"/>
              </a:spcBef>
              <a:buFont typeface="Wingdings" panose="05000000000000000000" pitchFamily="2" charset="2"/>
              <a:buNone/>
            </a:pPr>
            <a:r>
              <a:rPr lang="en-US" altLang="en-US" sz="3000" b="1" dirty="0"/>
              <a:t>2. </a:t>
            </a:r>
            <a:r>
              <a:rPr lang="en-US" altLang="en-US" sz="3600" b="1" dirty="0">
                <a:solidFill>
                  <a:srgbClr val="000066"/>
                </a:solidFill>
                <a:effectLst>
                  <a:outerShdw blurRad="38100" dist="38100" dir="2700000" algn="tl">
                    <a:srgbClr val="C0C0C0"/>
                  </a:outerShdw>
                </a:effectLst>
              </a:rPr>
              <a:t>Son</a:t>
            </a:r>
            <a:r>
              <a:rPr lang="en-US" altLang="en-US" sz="3600" b="1" dirty="0">
                <a:solidFill>
                  <a:srgbClr val="000066"/>
                </a:solidFill>
              </a:rPr>
              <a:t>,</a:t>
            </a:r>
            <a:r>
              <a:rPr lang="en-US" altLang="en-US" sz="3600" b="1" dirty="0"/>
              <a:t> 2 Co.8:9</a:t>
            </a:r>
            <a:endParaRPr lang="en-US" altLang="en-US" b="1" dirty="0"/>
          </a:p>
          <a:p>
            <a:pPr marL="465138" indent="-465138">
              <a:buFont typeface="Wingdings" panose="05000000000000000000" pitchFamily="2" charset="2"/>
              <a:buNone/>
            </a:pPr>
            <a:r>
              <a:rPr lang="en-US" altLang="en-US" sz="3000" b="1" dirty="0"/>
              <a:t>3. </a:t>
            </a:r>
            <a:r>
              <a:rPr lang="en-US" altLang="en-US" sz="3600" b="1" dirty="0">
                <a:solidFill>
                  <a:srgbClr val="000066"/>
                </a:solidFill>
                <a:effectLst>
                  <a:outerShdw blurRad="38100" dist="38100" dir="2700000" algn="tl">
                    <a:srgbClr val="C0C0C0"/>
                  </a:outerShdw>
                </a:effectLst>
              </a:rPr>
              <a:t>Holy Spirit</a:t>
            </a:r>
            <a:r>
              <a:rPr lang="en-US" altLang="en-US" sz="3600" b="1" dirty="0">
                <a:solidFill>
                  <a:srgbClr val="000066"/>
                </a:solidFill>
              </a:rPr>
              <a:t>, </a:t>
            </a:r>
            <a:r>
              <a:rPr lang="en-US" altLang="en-US" sz="3600" b="1" dirty="0"/>
              <a:t>Hb.10:29</a:t>
            </a:r>
            <a:endParaRPr lang="en-US" altLang="en-US" dirty="0"/>
          </a:p>
        </p:txBody>
      </p:sp>
      <p:sp>
        <p:nvSpPr>
          <p:cNvPr id="10244" name="AutoShape 4"/>
          <p:cNvSpPr>
            <a:spLocks noGrp="1" noChangeArrowheads="1"/>
          </p:cNvSpPr>
          <p:nvPr>
            <p:ph type="title"/>
          </p:nvPr>
        </p:nvSpPr>
        <p:spPr>
          <a:xfrm>
            <a:off x="457200" y="457200"/>
            <a:ext cx="8229600" cy="1143000"/>
          </a:xfrm>
          <a:prstGeom prst="roundRect">
            <a:avLst>
              <a:gd name="adj" fmla="val 16667"/>
            </a:avLst>
          </a:prstGeom>
          <a:solidFill>
            <a:schemeClr val="tx1"/>
          </a:solidFill>
          <a:ln>
            <a:solidFill>
              <a:srgbClr val="FFFF00"/>
            </a:solidFill>
            <a:round/>
            <a:headEnd/>
            <a:tailEnd/>
          </a:ln>
        </p:spPr>
        <p:txBody>
          <a:bodyPr/>
          <a:lstStyle/>
          <a:p>
            <a:pPr algn="ctr" eaLnBrk="0" hangingPunct="0"/>
            <a:r>
              <a:rPr lang="en-US" altLang="en-US" sz="4000" b="1" dirty="0">
                <a:solidFill>
                  <a:schemeClr val="bg1"/>
                </a:solidFill>
              </a:rPr>
              <a:t>From God to us . . .</a:t>
            </a:r>
          </a:p>
        </p:txBody>
      </p:sp>
      <p:sp>
        <p:nvSpPr>
          <p:cNvPr id="10245" name="Rectangle 5"/>
          <p:cNvSpPr>
            <a:spLocks noChangeArrowheads="1"/>
          </p:cNvSpPr>
          <p:nvPr/>
        </p:nvSpPr>
        <p:spPr bwMode="auto">
          <a:xfrm>
            <a:off x="1310148" y="2558844"/>
            <a:ext cx="3124200" cy="1371600"/>
          </a:xfrm>
          <a:prstGeom prst="rect">
            <a:avLst/>
          </a:prstGeom>
          <a:solidFill>
            <a:schemeClr val="folHlink"/>
          </a:solidFill>
          <a:ln w="9525">
            <a:solidFill>
              <a:srgbClr val="000066"/>
            </a:solidFill>
            <a:miter lim="800000"/>
            <a:headEnd/>
            <a:tailEnd/>
          </a:ln>
          <a:effectLst/>
          <a:scene3d>
            <a:camera prst="orthographicFront"/>
            <a:lightRig rig="threePt" dir="t"/>
          </a:scene3d>
          <a:sp3d>
            <a:bevelT prst="angle"/>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dirty="0">
                <a:solidFill>
                  <a:schemeClr val="bg2"/>
                </a:solidFill>
              </a:rPr>
              <a:t>Perfect</a:t>
            </a:r>
            <a:br>
              <a:rPr lang="en-US" altLang="en-US" sz="3200" b="1" dirty="0">
                <a:solidFill>
                  <a:schemeClr val="bg2"/>
                </a:solidFill>
              </a:rPr>
            </a:br>
            <a:r>
              <a:rPr lang="en-US" altLang="en-US" sz="3200" b="1" dirty="0">
                <a:solidFill>
                  <a:schemeClr val="bg2"/>
                </a:solidFill>
              </a:rPr>
              <a:t>redemption</a:t>
            </a:r>
          </a:p>
        </p:txBody>
      </p:sp>
      <p:sp>
        <p:nvSpPr>
          <p:cNvPr id="10246" name="Rectangle 6"/>
          <p:cNvSpPr>
            <a:spLocks noChangeArrowheads="1"/>
          </p:cNvSpPr>
          <p:nvPr/>
        </p:nvSpPr>
        <p:spPr bwMode="auto">
          <a:xfrm>
            <a:off x="4739148" y="2558844"/>
            <a:ext cx="3124200" cy="1371600"/>
          </a:xfrm>
          <a:prstGeom prst="rect">
            <a:avLst/>
          </a:prstGeom>
          <a:solidFill>
            <a:schemeClr val="folHlink"/>
          </a:solidFill>
          <a:ln w="9525">
            <a:solidFill>
              <a:srgbClr val="000066"/>
            </a:solidFill>
            <a:miter lim="800000"/>
            <a:headEnd/>
            <a:tailEnd/>
          </a:ln>
          <a:effectLst/>
          <a:scene3d>
            <a:camera prst="orthographicFront"/>
            <a:lightRig rig="threePt" dir="t"/>
          </a:scene3d>
          <a:sp3d>
            <a:bevelT prst="angle"/>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solidFill>
                  <a:schemeClr val="bg2"/>
                </a:solidFill>
              </a:rPr>
              <a:t>Perfect</a:t>
            </a:r>
            <a:br>
              <a:rPr lang="en-US" altLang="en-US" sz="3200" b="1">
                <a:solidFill>
                  <a:schemeClr val="bg2"/>
                </a:solidFill>
              </a:rPr>
            </a:br>
            <a:r>
              <a:rPr lang="en-US" altLang="en-US" sz="3200" b="1">
                <a:solidFill>
                  <a:schemeClr val="bg2"/>
                </a:solidFill>
              </a:rPr>
              <a:t>revelation</a:t>
            </a:r>
          </a:p>
        </p:txBody>
      </p:sp>
    </p:spTree>
    <p:extLst>
      <p:ext uri="{BB962C8B-B14F-4D97-AF65-F5344CB8AC3E}">
        <p14:creationId xmlns:p14="http://schemas.microsoft.com/office/powerpoint/2010/main" val="2714873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AutoShape 4"/>
          <p:cNvSpPr txBox="1">
            <a:spLocks noChangeArrowheads="1"/>
          </p:cNvSpPr>
          <p:nvPr/>
        </p:nvSpPr>
        <p:spPr bwMode="auto">
          <a:xfrm>
            <a:off x="457200" y="4572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 The Basis Of Grace</a:t>
            </a:r>
          </a:p>
        </p:txBody>
      </p:sp>
      <p:sp>
        <p:nvSpPr>
          <p:cNvPr id="3" name="AutoShape 4"/>
          <p:cNvSpPr txBox="1">
            <a:spLocks noChangeArrowheads="1"/>
          </p:cNvSpPr>
          <p:nvPr/>
        </p:nvSpPr>
        <p:spPr bwMode="auto">
          <a:xfrm>
            <a:off x="457200" y="1066800"/>
            <a:ext cx="8229600" cy="9906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i="0" u="none" strike="noStrike" kern="1200" cap="none" spc="0" normalizeH="0" baseline="0" noProof="0" dirty="0">
                <a:ln>
                  <a:noFill/>
                </a:ln>
                <a:solidFill>
                  <a:schemeClr val="accent2">
                    <a:lumMod val="75000"/>
                  </a:schemeClr>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cs typeface="Verdana" panose="020B0604030504040204" pitchFamily="34" charset="0"/>
              </a:rPr>
              <a:t>II. The Blessings Of Grace</a:t>
            </a:r>
          </a:p>
        </p:txBody>
      </p:sp>
    </p:spTree>
    <p:extLst>
      <p:ext uri="{BB962C8B-B14F-4D97-AF65-F5344CB8AC3E}">
        <p14:creationId xmlns:p14="http://schemas.microsoft.com/office/powerpoint/2010/main" val="471249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229600" cy="685800"/>
          </a:xfrm>
        </p:spPr>
        <p:txBody>
          <a:bodyPr/>
          <a:lstStyle/>
          <a:p>
            <a:r>
              <a:rPr lang="en-US" altLang="en-US" sz="3600" b="1"/>
              <a:t>1. </a:t>
            </a:r>
            <a:r>
              <a:rPr lang="en-US" altLang="en-US" sz="3600" b="1">
                <a:solidFill>
                  <a:schemeClr val="bg2"/>
                </a:solidFill>
              </a:rPr>
              <a:t>Favor</a:t>
            </a:r>
            <a:r>
              <a:rPr lang="en-US" altLang="en-US" sz="3600" b="1"/>
              <a:t>, Jn.1</a:t>
            </a:r>
          </a:p>
        </p:txBody>
      </p:sp>
      <p:sp>
        <p:nvSpPr>
          <p:cNvPr id="12291" name="Rectangle 3"/>
          <p:cNvSpPr>
            <a:spLocks noGrp="1" noChangeArrowheads="1"/>
          </p:cNvSpPr>
          <p:nvPr>
            <p:ph type="body" idx="1"/>
          </p:nvPr>
        </p:nvSpPr>
        <p:spPr>
          <a:xfrm>
            <a:off x="457200" y="990600"/>
            <a:ext cx="8229600" cy="5105400"/>
          </a:xfrm>
        </p:spPr>
        <p:txBody>
          <a:bodyPr/>
          <a:lstStyle/>
          <a:p>
            <a:pPr marL="1214438" lvl="1" indent="-533400"/>
            <a:r>
              <a:rPr lang="en-US" altLang="en-US" sz="3200" b="1" dirty="0"/>
              <a:t>14, </a:t>
            </a:r>
            <a:r>
              <a:rPr lang="en-US" altLang="en-US" sz="3400" i="1" dirty="0">
                <a:solidFill>
                  <a:srgbClr val="000066"/>
                </a:solidFill>
                <a:effectLst>
                  <a:outerShdw blurRad="38100" dist="38100" dir="2700000" algn="tl">
                    <a:srgbClr val="C0C0C0"/>
                  </a:outerShdw>
                </a:effectLst>
              </a:rPr>
              <a:t>full of grace</a:t>
            </a:r>
            <a:r>
              <a:rPr lang="en-US" altLang="en-US" sz="3400" dirty="0"/>
              <a:t>.   </a:t>
            </a:r>
          </a:p>
          <a:p>
            <a:pPr marL="1214438" lvl="1" indent="-533400"/>
            <a:r>
              <a:rPr lang="en-US" altLang="en-US" sz="3200" b="1" dirty="0"/>
              <a:t>16, </a:t>
            </a:r>
            <a:r>
              <a:rPr lang="en-US" altLang="en-US" sz="3400" i="1" dirty="0">
                <a:solidFill>
                  <a:srgbClr val="000066"/>
                </a:solidFill>
                <a:effectLst>
                  <a:outerShdw blurRad="38100" dist="38100" dir="2700000" algn="tl">
                    <a:srgbClr val="C0C0C0"/>
                  </a:outerShdw>
                </a:effectLst>
              </a:rPr>
              <a:t>grace for grace</a:t>
            </a:r>
            <a:r>
              <a:rPr lang="en-US" altLang="en-US" sz="3400" dirty="0"/>
              <a:t> </a:t>
            </a:r>
          </a:p>
          <a:p>
            <a:pPr marL="1785938" lvl="2" indent="-457200"/>
            <a:r>
              <a:rPr lang="en-US" altLang="en-US" sz="3400" dirty="0"/>
              <a:t>Grace on top of grace </a:t>
            </a:r>
          </a:p>
          <a:p>
            <a:pPr marL="1785938" lvl="2" indent="-457200"/>
            <a:r>
              <a:rPr lang="en-US" altLang="en-US" sz="3400" dirty="0"/>
              <a:t>Grace following grace  </a:t>
            </a:r>
          </a:p>
          <a:p>
            <a:pPr marL="1214438" lvl="1" indent="-533400"/>
            <a:r>
              <a:rPr lang="en-US" altLang="en-US" sz="3200" b="1" dirty="0"/>
              <a:t>17, </a:t>
            </a:r>
            <a:r>
              <a:rPr lang="en-US" altLang="en-US" sz="3400" i="1" dirty="0">
                <a:solidFill>
                  <a:srgbClr val="000066"/>
                </a:solidFill>
                <a:effectLst>
                  <a:outerShdw blurRad="38100" dist="38100" dir="2700000" algn="tl">
                    <a:srgbClr val="C0C0C0"/>
                  </a:outerShdw>
                </a:effectLst>
              </a:rPr>
              <a:t>came through Jesus Christ</a:t>
            </a:r>
            <a:r>
              <a:rPr lang="en-US" altLang="en-US" sz="3400" dirty="0"/>
              <a:t>  </a:t>
            </a:r>
          </a:p>
        </p:txBody>
      </p:sp>
      <p:sp>
        <p:nvSpPr>
          <p:cNvPr id="12292" name="Rectangle 4"/>
          <p:cNvSpPr>
            <a:spLocks noChangeArrowheads="1"/>
          </p:cNvSpPr>
          <p:nvPr/>
        </p:nvSpPr>
        <p:spPr bwMode="auto">
          <a:xfrm>
            <a:off x="838200" y="4191000"/>
            <a:ext cx="3581400" cy="1981200"/>
          </a:xfrm>
          <a:prstGeom prst="rect">
            <a:avLst/>
          </a:prstGeom>
          <a:solidFill>
            <a:schemeClr val="tx1"/>
          </a:solidFill>
          <a:ln w="9525">
            <a:solidFill>
              <a:srgbClr val="000066"/>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wrap="none" anchor="ctr"/>
          <a:lstStyle/>
          <a:p>
            <a:pPr algn="ctr"/>
            <a:r>
              <a:rPr lang="en-US" altLang="en-US" sz="3000" b="1" dirty="0">
                <a:solidFill>
                  <a:srgbClr val="FFFF00"/>
                </a:solidFill>
              </a:rPr>
              <a:t>Law of Moses:</a:t>
            </a:r>
          </a:p>
          <a:p>
            <a:pPr algn="ctr"/>
            <a:r>
              <a:rPr lang="en-US" altLang="en-US" sz="3000" b="1" dirty="0">
                <a:solidFill>
                  <a:schemeClr val="bg1"/>
                </a:solidFill>
              </a:rPr>
              <a:t>Righteous God</a:t>
            </a:r>
          </a:p>
          <a:p>
            <a:pPr algn="ctr"/>
            <a:r>
              <a:rPr lang="en-US" altLang="en-US" sz="3000" b="1" dirty="0">
                <a:solidFill>
                  <a:schemeClr val="bg1"/>
                </a:solidFill>
              </a:rPr>
              <a:t>Sinful man</a:t>
            </a:r>
          </a:p>
          <a:p>
            <a:pPr algn="ctr"/>
            <a:r>
              <a:rPr lang="en-US" altLang="en-US" sz="3000" b="1" dirty="0">
                <a:solidFill>
                  <a:schemeClr val="bg1"/>
                </a:solidFill>
              </a:rPr>
              <a:t>Debt to pay</a:t>
            </a:r>
          </a:p>
        </p:txBody>
      </p:sp>
      <p:sp>
        <p:nvSpPr>
          <p:cNvPr id="12293" name="Rectangle 5"/>
          <p:cNvSpPr>
            <a:spLocks noChangeArrowheads="1"/>
          </p:cNvSpPr>
          <p:nvPr/>
        </p:nvSpPr>
        <p:spPr bwMode="auto">
          <a:xfrm>
            <a:off x="4724400" y="4191000"/>
            <a:ext cx="3581400" cy="1981200"/>
          </a:xfrm>
          <a:prstGeom prst="rect">
            <a:avLst/>
          </a:prstGeom>
          <a:solidFill>
            <a:schemeClr val="tx1"/>
          </a:solidFill>
          <a:ln w="9525">
            <a:solidFill>
              <a:srgbClr val="000066"/>
            </a:solidFill>
            <a:miter lim="800000"/>
            <a:headEnd/>
            <a:tailEn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wrap="none" anchor="ctr"/>
          <a:lstStyle/>
          <a:p>
            <a:pPr algn="ctr"/>
            <a:r>
              <a:rPr lang="en-US" altLang="en-US" sz="3000" b="1">
                <a:solidFill>
                  <a:srgbClr val="FFFF00"/>
                </a:solidFill>
              </a:rPr>
              <a:t>Gospel:</a:t>
            </a:r>
          </a:p>
          <a:p>
            <a:pPr algn="ctr"/>
            <a:r>
              <a:rPr lang="en-US" altLang="en-US" sz="3000" b="1">
                <a:solidFill>
                  <a:schemeClr val="bg1"/>
                </a:solidFill>
              </a:rPr>
              <a:t>Righteous God</a:t>
            </a:r>
          </a:p>
          <a:p>
            <a:pPr algn="ctr"/>
            <a:r>
              <a:rPr lang="en-US" altLang="en-US" sz="3000" b="1">
                <a:solidFill>
                  <a:schemeClr val="bg1"/>
                </a:solidFill>
              </a:rPr>
              <a:t>Sinful man</a:t>
            </a:r>
          </a:p>
          <a:p>
            <a:pPr algn="ctr"/>
            <a:r>
              <a:rPr lang="en-US" altLang="en-US" sz="3000" b="1">
                <a:solidFill>
                  <a:schemeClr val="bg1"/>
                </a:solidFill>
              </a:rPr>
              <a:t>Debt paid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2">
                                            <p:bg/>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292">
                                            <p:txEl>
                                              <p:pRg st="1" end="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292">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293">
                                            <p:bg/>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293">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293">
                                            <p:txEl>
                                              <p:pRg st="1" end="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293">
                                            <p:txEl>
                                              <p:pRg st="2" end="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2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allAtOnce" animBg="1"/>
      <p:bldP spid="12293" grpId="0" uiExpand="1"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609600"/>
            <a:ext cx="8229600" cy="5791200"/>
          </a:xfrm>
        </p:spPr>
        <p:txBody>
          <a:bodyPr/>
          <a:lstStyle/>
          <a:p>
            <a:pPr marL="406400" indent="-406400">
              <a:buFont typeface="Wingdings" panose="05000000000000000000" pitchFamily="2" charset="2"/>
              <a:buNone/>
            </a:pPr>
            <a:r>
              <a:rPr lang="en-US" altLang="en-US" b="1" dirty="0"/>
              <a:t>1. </a:t>
            </a:r>
            <a:r>
              <a:rPr lang="en-US" altLang="en-US" b="1" dirty="0">
                <a:solidFill>
                  <a:schemeClr val="bg2">
                    <a:lumMod val="75000"/>
                  </a:schemeClr>
                </a:solidFill>
              </a:rPr>
              <a:t>Favor,</a:t>
            </a:r>
            <a:r>
              <a:rPr lang="en-US" altLang="en-US" b="1" dirty="0"/>
              <a:t> Jn.1</a:t>
            </a:r>
          </a:p>
          <a:p>
            <a:pPr marL="406400" indent="-406400">
              <a:buFont typeface="Wingdings" panose="05000000000000000000" pitchFamily="2" charset="2"/>
              <a:buNone/>
            </a:pPr>
            <a:r>
              <a:rPr lang="en-US" altLang="en-US" b="1" dirty="0"/>
              <a:t>2. </a:t>
            </a:r>
            <a:r>
              <a:rPr lang="en-US" altLang="en-US" b="1" dirty="0">
                <a:solidFill>
                  <a:schemeClr val="bg2"/>
                </a:solidFill>
              </a:rPr>
              <a:t>Foundation</a:t>
            </a:r>
            <a:r>
              <a:rPr lang="en-US" altLang="en-US" b="1" dirty="0"/>
              <a:t>, Ac.20:24</a:t>
            </a:r>
          </a:p>
          <a:p>
            <a:pPr marL="406400" indent="-406400">
              <a:buFont typeface="Wingdings" panose="05000000000000000000" pitchFamily="2" charset="2"/>
              <a:buNone/>
            </a:pPr>
            <a:r>
              <a:rPr lang="en-US" altLang="en-US" b="1" dirty="0"/>
              <a:t>3. </a:t>
            </a:r>
            <a:r>
              <a:rPr lang="en-US" altLang="en-US" b="1" dirty="0">
                <a:solidFill>
                  <a:schemeClr val="bg2"/>
                </a:solidFill>
              </a:rPr>
              <a:t>Freedom</a:t>
            </a:r>
            <a:r>
              <a:rPr lang="en-US" altLang="en-US" b="1" dirty="0"/>
              <a:t>, Ro.6:15, 22  </a:t>
            </a:r>
          </a:p>
          <a:p>
            <a:pPr marL="406400" indent="-406400">
              <a:buFont typeface="Wingdings" panose="05000000000000000000" pitchFamily="2" charset="2"/>
              <a:buNone/>
            </a:pPr>
            <a:r>
              <a:rPr lang="en-US" altLang="en-US" b="1" dirty="0"/>
              <a:t>4. </a:t>
            </a:r>
            <a:r>
              <a:rPr lang="en-US" altLang="en-US" b="1" dirty="0">
                <a:solidFill>
                  <a:schemeClr val="bg2"/>
                </a:solidFill>
              </a:rPr>
              <a:t>Forgiveness</a:t>
            </a:r>
            <a:r>
              <a:rPr lang="en-US" altLang="en-US" b="1" dirty="0"/>
              <a:t>, Ep.1:7   </a:t>
            </a:r>
          </a:p>
          <a:p>
            <a:pPr marL="406400" indent="-406400">
              <a:buFont typeface="Wingdings" panose="05000000000000000000" pitchFamily="2" charset="2"/>
              <a:buNone/>
            </a:pPr>
            <a:r>
              <a:rPr lang="en-US" altLang="en-US" b="1" dirty="0"/>
              <a:t>5. </a:t>
            </a:r>
            <a:r>
              <a:rPr lang="en-US" altLang="en-US" b="1" dirty="0">
                <a:solidFill>
                  <a:schemeClr val="bg2"/>
                </a:solidFill>
              </a:rPr>
              <a:t>Fellowship</a:t>
            </a:r>
            <a:r>
              <a:rPr lang="en-US" altLang="en-US" b="1" dirty="0"/>
              <a:t>, Ep.2:1-7, 8-9 </a:t>
            </a:r>
          </a:p>
          <a:p>
            <a:pPr marL="406400" indent="-406400">
              <a:buFont typeface="Wingdings" panose="05000000000000000000" pitchFamily="2" charset="2"/>
              <a:buNone/>
            </a:pPr>
            <a:r>
              <a:rPr lang="en-US" altLang="en-US" b="1" dirty="0"/>
              <a:t>6. </a:t>
            </a:r>
            <a:r>
              <a:rPr lang="en-US" altLang="en-US" b="1" dirty="0">
                <a:solidFill>
                  <a:schemeClr val="bg2"/>
                </a:solidFill>
              </a:rPr>
              <a:t>Forever</a:t>
            </a:r>
            <a:r>
              <a:rPr lang="en-US" altLang="en-US" b="1" dirty="0"/>
              <a:t>, Tit.3:7</a:t>
            </a:r>
            <a:r>
              <a:rPr lang="en-US" altLang="en-US" sz="2800" b="1" dirty="0"/>
              <a:t> </a:t>
            </a:r>
          </a:p>
        </p:txBody>
      </p:sp>
      <p:sp>
        <p:nvSpPr>
          <p:cNvPr id="2" name="Rectangle 1"/>
          <p:cNvSpPr/>
          <p:nvPr/>
        </p:nvSpPr>
        <p:spPr bwMode="auto">
          <a:xfrm>
            <a:off x="5791200" y="2971800"/>
            <a:ext cx="2971800" cy="2209800"/>
          </a:xfrm>
          <a:prstGeom prst="rect">
            <a:avLst/>
          </a:prstGeom>
          <a:blipFill>
            <a:blip r:embed="rId2"/>
            <a:tile tx="0" ty="0" sx="100000" sy="100000" flip="none" algn="tl"/>
          </a:blipFill>
          <a:ln w="9525" cap="flat" cmpd="sng" algn="ctr">
            <a:solidFill>
              <a:srgbClr val="800000"/>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2">
                    <a:lumMod val="50000"/>
                  </a:schemeClr>
                </a:solidFill>
                <a:effectLst/>
                <a:latin typeface="Calibri" panose="020F0502020204030204" pitchFamily="34" charset="0"/>
              </a:rPr>
              <a:t>▪</a:t>
            </a:r>
            <a:r>
              <a:rPr kumimoji="0" lang="en-US" sz="3200" b="0" i="0" u="none" strike="noStrike" cap="none" normalizeH="0" baseline="0" dirty="0">
                <a:ln>
                  <a:noFill/>
                </a:ln>
                <a:solidFill>
                  <a:schemeClr val="bg2">
                    <a:lumMod val="50000"/>
                  </a:schemeClr>
                </a:solidFill>
                <a:effectLst/>
                <a:latin typeface="Calibri" panose="020F0502020204030204" pitchFamily="34" charset="0"/>
              </a:rPr>
              <a:t>Death to life</a:t>
            </a:r>
          </a:p>
          <a:p>
            <a:pPr algn="ctr"/>
            <a:r>
              <a:rPr lang="en-US" sz="2400" dirty="0">
                <a:solidFill>
                  <a:schemeClr val="bg2">
                    <a:lumMod val="50000"/>
                  </a:schemeClr>
                </a:solidFill>
                <a:latin typeface="Calibri" panose="020F0502020204030204" pitchFamily="34" charset="0"/>
              </a:rPr>
              <a:t>▪ </a:t>
            </a:r>
            <a:r>
              <a:rPr lang="en-US" sz="3200" dirty="0">
                <a:solidFill>
                  <a:schemeClr val="bg2">
                    <a:lumMod val="50000"/>
                  </a:schemeClr>
                </a:solidFill>
                <a:latin typeface="Calibri" panose="020F0502020204030204" pitchFamily="34" charset="0"/>
              </a:rPr>
              <a:t>Sin to salvation</a:t>
            </a:r>
          </a:p>
          <a:p>
            <a:pPr algn="ctr"/>
            <a:r>
              <a:rPr lang="en-US" sz="2400" dirty="0">
                <a:solidFill>
                  <a:schemeClr val="bg2">
                    <a:lumMod val="50000"/>
                  </a:schemeClr>
                </a:solidFill>
                <a:latin typeface="Calibri" panose="020F0502020204030204" pitchFamily="34" charset="0"/>
              </a:rPr>
              <a:t>▪</a:t>
            </a:r>
            <a:r>
              <a:rPr lang="en-US" sz="3200" dirty="0">
                <a:solidFill>
                  <a:schemeClr val="bg2">
                    <a:lumMod val="50000"/>
                  </a:schemeClr>
                </a:solidFill>
                <a:latin typeface="Calibri" panose="020F0502020204030204" pitchFamily="34" charset="0"/>
              </a:rPr>
              <a:t>Alienation </a:t>
            </a:r>
            <a:r>
              <a:rPr kumimoji="0" lang="en-US" sz="3200" b="0" i="0" u="none" strike="noStrike" cap="none" normalizeH="0" baseline="0" dirty="0">
                <a:ln>
                  <a:noFill/>
                </a:ln>
                <a:solidFill>
                  <a:schemeClr val="bg2">
                    <a:lumMod val="50000"/>
                  </a:schemeClr>
                </a:solidFill>
                <a:effectLst/>
                <a:latin typeface="Calibri" panose="020F0502020204030204" pitchFamily="34" charset="0"/>
              </a:rPr>
              <a:t>to fellowship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0" end="0"/>
                                            </p:txEl>
                                          </p:spTgt>
                                        </p:tgtEl>
                                        <p:attrNameLst>
                                          <p:attrName>ppt_c</p:attrName>
                                        </p:attrNameLst>
                                      </p:cBhvr>
                                      <p:to>
                                        <a:srgbClr val="FF660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1" end="1"/>
                                            </p:txEl>
                                          </p:spTgt>
                                        </p:tgtEl>
                                        <p:attrNameLst>
                                          <p:attrName>ppt_c</p:attrName>
                                        </p:attrNameLst>
                                      </p:cBhvr>
                                      <p:to>
                                        <a:srgbClr val="FF660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2" end="2"/>
                                            </p:txEl>
                                          </p:spTgt>
                                        </p:tgtEl>
                                        <p:attrNameLst>
                                          <p:attrName>ppt_c</p:attrName>
                                        </p:attrNameLst>
                                      </p:cBhvr>
                                      <p:to>
                                        <a:srgbClr val="FF660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3" end="3"/>
                                            </p:txEl>
                                          </p:spTgt>
                                        </p:tgtEl>
                                        <p:attrNameLst>
                                          <p:attrName>ppt_c</p:attrName>
                                        </p:attrNameLst>
                                      </p:cBhvr>
                                      <p:to>
                                        <a:srgbClr val="FF660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4" end="4"/>
                                            </p:txEl>
                                          </p:spTgt>
                                        </p:tgtEl>
                                        <p:attrNameLst>
                                          <p:attrName>ppt_c</p:attrName>
                                        </p:attrNameLst>
                                      </p:cBhvr>
                                      <p:to>
                                        <a:srgbClr val="FF660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AutoShape 4"/>
          <p:cNvSpPr txBox="1">
            <a:spLocks noChangeArrowheads="1"/>
          </p:cNvSpPr>
          <p:nvPr/>
        </p:nvSpPr>
        <p:spPr bwMode="auto">
          <a:xfrm>
            <a:off x="457200" y="4572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 The Basis Of Grace</a:t>
            </a:r>
          </a:p>
        </p:txBody>
      </p:sp>
      <p:sp>
        <p:nvSpPr>
          <p:cNvPr id="3" name="AutoShape 4"/>
          <p:cNvSpPr txBox="1">
            <a:spLocks noChangeArrowheads="1"/>
          </p:cNvSpPr>
          <p:nvPr/>
        </p:nvSpPr>
        <p:spPr bwMode="auto">
          <a:xfrm>
            <a:off x="457200" y="1676400"/>
            <a:ext cx="8229600" cy="9906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srgbClr val="000066"/>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cs typeface="Verdana" panose="020B0604030504040204" pitchFamily="34" charset="0"/>
              </a:rPr>
              <a:t>III. The Beauty Of Grace</a:t>
            </a:r>
          </a:p>
        </p:txBody>
      </p:sp>
      <p:sp>
        <p:nvSpPr>
          <p:cNvPr id="4" name="AutoShape 4"/>
          <p:cNvSpPr txBox="1">
            <a:spLocks noChangeArrowheads="1"/>
          </p:cNvSpPr>
          <p:nvPr/>
        </p:nvSpPr>
        <p:spPr bwMode="auto">
          <a:xfrm>
            <a:off x="457200" y="1066800"/>
            <a:ext cx="8229600" cy="457200"/>
          </a:xfrm>
          <a:prstGeom prst="roundRect">
            <a:avLst>
              <a:gd name="adj" fmla="val 16667"/>
            </a:avLst>
          </a:prstGeom>
          <a:blipFill>
            <a:blip r:embed="rId2"/>
            <a:tile tx="0" ty="0" sx="100000" sy="100000" flip="none" algn="tl"/>
          </a:blipFill>
          <a:ln>
            <a:solidFill>
              <a:srgbClr val="FFFF00"/>
            </a:solidFill>
            <a:round/>
            <a:headEnd/>
            <a:tailEnd/>
          </a:ln>
          <a:effectLs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II. The Blessings Of Grace</a:t>
            </a:r>
          </a:p>
        </p:txBody>
      </p:sp>
    </p:spTree>
    <p:extLst>
      <p:ext uri="{BB962C8B-B14F-4D97-AF65-F5344CB8AC3E}">
        <p14:creationId xmlns:p14="http://schemas.microsoft.com/office/powerpoint/2010/main" val="2202909377"/>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316</TotalTime>
  <Words>594</Words>
  <Application>Microsoft Office PowerPoint</Application>
  <PresentationFormat>On-screen Show (4:3)</PresentationFormat>
  <Paragraphs>122</Paragraphs>
  <Slides>18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Arial Black</vt:lpstr>
      <vt:lpstr>Calibri</vt:lpstr>
      <vt:lpstr>Times New Roman</vt:lpstr>
      <vt:lpstr>Verdana</vt:lpstr>
      <vt:lpstr>Wingdings</vt:lpstr>
      <vt:lpstr>Pixel</vt:lpstr>
      <vt:lpstr>1_Default Design</vt:lpstr>
      <vt:lpstr>Grace</vt:lpstr>
      <vt:lpstr>A Short History Of “Grace”</vt:lpstr>
      <vt:lpstr>3. NT:</vt:lpstr>
      <vt:lpstr>PowerPoint Presentation</vt:lpstr>
      <vt:lpstr>From God to us . . .</vt:lpstr>
      <vt:lpstr>PowerPoint Presentation</vt:lpstr>
      <vt:lpstr>1. Favor, Jn.1</vt:lpstr>
      <vt:lpstr>PowerPoint Presentation</vt:lpstr>
      <vt:lpstr>PowerPoint Presentation</vt:lpstr>
      <vt:lpstr>Lk.4:…22</vt:lpstr>
      <vt:lpstr>Luke illustrates meaning of Lk.4:22</vt:lpstr>
      <vt:lpstr>PowerPoint Presentation</vt:lpstr>
      <vt:lpstr>Lk.4:22</vt:lpstr>
      <vt:lpstr>God’s part; man’s part</vt:lpstr>
      <vt:lpstr>Jude 4: grace vs license</vt:lpstr>
      <vt:lpstr>PowerPoint Presentation</vt:lpstr>
      <vt:lpstr>PowerPoint Presentation</vt:lpstr>
      <vt:lpstr>PowerPoint Presentation</vt:lpstr>
    </vt:vector>
  </TitlesOfParts>
  <Company>Catspaw Enterprises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Lee M. Tosti</dc:creator>
  <cp:lastModifiedBy>tchtcj@gmail.com</cp:lastModifiedBy>
  <cp:revision>50</cp:revision>
  <dcterms:created xsi:type="dcterms:W3CDTF">2010-04-16T15:41:05Z</dcterms:created>
  <dcterms:modified xsi:type="dcterms:W3CDTF">2017-01-10T00:12:18Z</dcterms:modified>
</cp:coreProperties>
</file>