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89" r:id="rId2"/>
    <p:sldId id="308" r:id="rId3"/>
    <p:sldId id="307" r:id="rId4"/>
    <p:sldId id="276" r:id="rId5"/>
    <p:sldId id="294" r:id="rId6"/>
    <p:sldId id="291" r:id="rId7"/>
    <p:sldId id="295" r:id="rId8"/>
    <p:sldId id="296" r:id="rId9"/>
    <p:sldId id="298" r:id="rId10"/>
    <p:sldId id="297" r:id="rId11"/>
    <p:sldId id="300" r:id="rId12"/>
    <p:sldId id="301" r:id="rId13"/>
    <p:sldId id="30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CCECFF"/>
    <a:srgbClr val="FFFF66"/>
    <a:srgbClr val="FFFF99"/>
    <a:srgbClr val="66CCFF"/>
    <a:srgbClr val="CCFFFF"/>
    <a:srgbClr val="99CCFF"/>
    <a:srgbClr val="00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David Passes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 Torch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b="1" dirty="0"/>
              <a:t>1 Kings 2:1-4</a:t>
            </a:r>
          </a:p>
        </p:txBody>
      </p:sp>
    </p:spTree>
    <p:extLst>
      <p:ext uri="{BB962C8B-B14F-4D97-AF65-F5344CB8AC3E}">
        <p14:creationId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sz="3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r>
              <a:rPr lang="en-US" b="1" dirty="0"/>
              <a:t>Walk in His ways, Keep His statutes . . . Commandments . . . </a:t>
            </a:r>
          </a:p>
          <a:p>
            <a:pPr marL="0" indent="0" algn="ctr">
              <a:spcBef>
                <a:spcPts val="1200"/>
              </a:spcBef>
              <a:buNone/>
            </a:pPr>
            <a:endParaRPr lang="en-US" sz="3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spcBef>
                <a:spcPts val="1200"/>
              </a:spcBef>
              <a:buNone/>
            </a:pPr>
            <a:endParaRPr lang="en-US" sz="3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38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Why?</a:t>
            </a:r>
          </a:p>
          <a:p>
            <a:r>
              <a:rPr lang="en-US" b="1" dirty="0"/>
              <a:t>Prosper, 3</a:t>
            </a:r>
          </a:p>
          <a:p>
            <a:r>
              <a:rPr lang="en-US" b="1" dirty="0"/>
              <a:t>Promises of God, 3-4</a:t>
            </a:r>
          </a:p>
          <a:p>
            <a:endParaRPr lang="en-US" dirty="0"/>
          </a:p>
        </p:txBody>
      </p:sp>
      <p:sp>
        <p:nvSpPr>
          <p:cNvPr id="4" name="Rectangle: Rounded Corners 3"/>
          <p:cNvSpPr/>
          <p:nvPr/>
        </p:nvSpPr>
        <p:spPr bwMode="auto">
          <a:xfrm>
            <a:off x="1263444" y="2438400"/>
            <a:ext cx="6629400" cy="1143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Israel’s kings did not give law – </a:t>
            </a:r>
            <a:b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received it like everyone else.</a:t>
            </a:r>
          </a:p>
        </p:txBody>
      </p:sp>
    </p:spTree>
    <p:extLst>
      <p:ext uri="{BB962C8B-B14F-4D97-AF65-F5344CB8AC3E}">
        <p14:creationId xmlns:p14="http://schemas.microsoft.com/office/powerpoint/2010/main" val="375595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634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To Die, 1-2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1371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Strong…Prove Yourself A Man, 1-2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2895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Pursue Spiritual Prosperity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33400" y="2133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K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eep Charge Of Lord Your God, 3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78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Affects David, Solomon, descendants, &amp; all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</a:t>
            </a:r>
            <a:endParaRPr lang="en-US" b="1" dirty="0"/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walk</a:t>
            </a:r>
            <a:r>
              <a:rPr lang="en-US" b="1" dirty="0"/>
              <a:t> (8:25; 9:4).  3:6</a:t>
            </a:r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whole person </a:t>
            </a:r>
            <a:r>
              <a:rPr lang="en-US" b="1" dirty="0"/>
              <a:t>(all heart and soul)</a:t>
            </a:r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3657600"/>
            <a:ext cx="4038600" cy="2667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</a:rPr>
              <a:t>Bible lessons,</a:t>
            </a:r>
            <a:b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</a:rPr>
              <a:t>daily readings,</a:t>
            </a:r>
            <a:b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</a:rPr>
              <a:t>memory work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33452" y="3657600"/>
            <a:ext cx="4038600" cy="2667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Recreation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rgbClr val="FFFF66"/>
                </a:solidFill>
                <a:latin typeface="Calibri" pitchFamily="34" charset="0"/>
              </a:rPr>
              <a:t>Work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Education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rgbClr val="FFFF66"/>
                </a:solidFill>
                <a:latin typeface="Calibri" pitchFamily="34" charset="0"/>
              </a:rPr>
              <a:t>Marriage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Morals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276600" y="3505200"/>
            <a:ext cx="2438400" cy="8763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1 K.2:4</a:t>
            </a:r>
          </a:p>
        </p:txBody>
      </p:sp>
    </p:spTree>
    <p:extLst>
      <p:ext uri="{BB962C8B-B14F-4D97-AF65-F5344CB8AC3E}">
        <p14:creationId xmlns:p14="http://schemas.microsoft.com/office/powerpoint/2010/main" val="69385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Affects David, Solomon, descendants, &amp; all Israel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Computers, phones, electronic devices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Clothes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457200" y="3657600"/>
            <a:ext cx="4038600" cy="2667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CECFF"/>
                </a:solidFill>
                <a:effectLst/>
                <a:latin typeface="Calibri" pitchFamily="34" charset="0"/>
              </a:rPr>
              <a:t>Early Christians did not voluntarily enter the coliseum with lions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33452" y="3657600"/>
            <a:ext cx="4038600" cy="26670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A ‘lion’ stalks careless Christians in dangerous</a:t>
            </a:r>
            <a:b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</a:b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places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340512" y="3048000"/>
            <a:ext cx="2438400" cy="876300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1 Pt.5:8</a:t>
            </a:r>
          </a:p>
        </p:txBody>
      </p:sp>
    </p:spTree>
    <p:extLst>
      <p:ext uri="{BB962C8B-B14F-4D97-AF65-F5344CB8AC3E}">
        <p14:creationId xmlns:p14="http://schemas.microsoft.com/office/powerpoint/2010/main" val="122224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2823"/>
          </a:xfrm>
        </p:spPr>
        <p:txBody>
          <a:bodyPr/>
          <a:lstStyle/>
          <a:p>
            <a:pPr algn="ctr"/>
            <a:r>
              <a:rPr lang="en-US" sz="3600" b="1" dirty="0"/>
              <a:t>Decisions,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b="1" dirty="0"/>
              <a:t>Many fathers let ‘important’ duties crowd out time with children.</a:t>
            </a:r>
          </a:p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b="1" dirty="0"/>
              <a:t>Many children disregard advice…</a:t>
            </a:r>
          </a:p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b="1" dirty="0"/>
              <a:t>Discipline is not optional.  1 K.1:5-6</a:t>
            </a:r>
          </a:p>
          <a:p>
            <a:pPr marL="398463" indent="-398463">
              <a:buAutoNum type="arabicPeriod"/>
            </a:pPr>
            <a:r>
              <a:rPr lang="en-US" b="1" dirty="0"/>
              <a:t>Nothing can make up for loss of child.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899652" y="4572000"/>
            <a:ext cx="2376948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popularity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397044" y="4572000"/>
            <a:ext cx="23622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power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79688" y="4572000"/>
            <a:ext cx="236712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pleasures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899652" y="5257800"/>
            <a:ext cx="3581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possessions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665408" y="5257800"/>
            <a:ext cx="3581400" cy="609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prolonged life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799875">
            <a:off x="1505446" y="2223950"/>
            <a:ext cx="6133108" cy="144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1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2823"/>
          </a:xfrm>
        </p:spPr>
        <p:txBody>
          <a:bodyPr/>
          <a:lstStyle/>
          <a:p>
            <a:pPr algn="ctr"/>
            <a:r>
              <a:rPr lang="en-US" sz="3600" b="1" dirty="0"/>
              <a:t>David’s last words to Solomon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sz="3400" b="1" dirty="0">
                <a:solidFill>
                  <a:schemeClr val="bg2">
                    <a:lumMod val="50000"/>
                  </a:schemeClr>
                </a:solidFill>
              </a:rPr>
              <a:t>The pressure: </a:t>
            </a:r>
            <a:r>
              <a:rPr lang="en-US" sz="3400" b="1" dirty="0"/>
              <a:t>1 Chronicles 23:1 . . .  28:5, 9-10 . . . 29:1…23-25</a:t>
            </a:r>
          </a:p>
          <a:p>
            <a:pPr marL="398463" indent="-398463"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The preparation: </a:t>
            </a:r>
            <a:r>
              <a:rPr lang="en-US" sz="3600" b="1" dirty="0"/>
              <a:t>1 Kings 2:1-4</a:t>
            </a:r>
          </a:p>
        </p:txBody>
      </p:sp>
    </p:spTree>
    <p:extLst>
      <p:ext uri="{BB962C8B-B14F-4D97-AF65-F5344CB8AC3E}">
        <p14:creationId xmlns:p14="http://schemas.microsoft.com/office/powerpoint/2010/main" val="21380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634" y="609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Prepared To Die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</a:t>
            </a:r>
          </a:p>
        </p:txBody>
      </p:sp>
    </p:spTree>
    <p:extLst>
      <p:ext uri="{BB962C8B-B14F-4D97-AF65-F5344CB8AC3E}">
        <p14:creationId xmlns:p14="http://schemas.microsoft.com/office/powerpoint/2010/main" val="1600876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sz="3600" b="1" dirty="0"/>
              <a:t>Young Solomon, ready to 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US" b="1" dirty="0"/>
              <a:t>“David” (1 K.2:1)</a:t>
            </a:r>
          </a:p>
          <a:p>
            <a:r>
              <a:rPr lang="en-US" b="1" dirty="0"/>
              <a:t>Solomon also must leave it all behind </a:t>
            </a:r>
            <a:r>
              <a:rPr lang="en-US" sz="3200" b="1" dirty="0"/>
              <a:t>(Ec.2; 3:2)</a:t>
            </a:r>
          </a:p>
          <a:p>
            <a:pPr marL="455613" indent="-398463"/>
            <a:r>
              <a:rPr lang="en-US" b="1" dirty="0"/>
              <a:t>David’s record – 1 K.1:6</a:t>
            </a:r>
          </a:p>
          <a:p>
            <a:pPr marL="914400" lvl="2" indent="-457200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Indifferent?</a:t>
            </a:r>
          </a:p>
          <a:p>
            <a:pPr marL="914400" lvl="2" indent="-457200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Indulgent?</a:t>
            </a:r>
          </a:p>
          <a:p>
            <a:pPr marL="914400" lvl="2" indent="-457200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Incompetent?</a:t>
            </a:r>
          </a:p>
          <a:p>
            <a:pPr marL="914400" lvl="2" indent="-457200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Inactive?</a:t>
            </a:r>
          </a:p>
          <a:p>
            <a:pPr marL="914400" lvl="2" indent="-457200"/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Inaccessible?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634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To Die, 1-2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1371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 Strong, Therefore</a:t>
            </a:r>
            <a:r>
              <a:rPr kumimoji="0" lang="en-US" sz="3600" i="0" u="none" strike="noStrike" cap="none" normalizeH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aseline="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</a:t>
            </a: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Yourself A Man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kumimoji="0" 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85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98756"/>
          </a:xfrm>
        </p:spPr>
        <p:txBody>
          <a:bodyPr/>
          <a:lstStyle/>
          <a:p>
            <a:pPr algn="ctr"/>
            <a:r>
              <a:rPr lang="en-US" sz="3600" b="1" dirty="0"/>
              <a:t>Different kinds of strength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 Sm.4:9</a:t>
            </a:r>
          </a:p>
          <a:p>
            <a:pPr marL="693738" indent="-457200"/>
            <a:r>
              <a:rPr lang="en-US" b="1" dirty="0"/>
              <a:t>Superman</a:t>
            </a:r>
          </a:p>
          <a:p>
            <a:pPr marL="693738" indent="-457200"/>
            <a:r>
              <a:rPr lang="en-US" b="1" dirty="0"/>
              <a:t>Ruler</a:t>
            </a:r>
          </a:p>
          <a:p>
            <a:pPr marL="693738" indent="-457200"/>
            <a:r>
              <a:rPr lang="en-US" b="1" dirty="0"/>
              <a:t>Immoral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038600" y="1646904"/>
            <a:ext cx="4114800" cy="2163096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The only permanent strength is</a:t>
            </a:r>
            <a:b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</a:b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</a:rPr>
              <a:t>spiritual and moral.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dirty="0">
                <a:solidFill>
                  <a:schemeClr val="bg1"/>
                </a:solidFill>
                <a:latin typeface="Calibri" pitchFamily="34" charset="0"/>
              </a:rPr>
              <a:t>Josh.1:6, 7, 9, 18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1258537" y="4023852"/>
            <a:ext cx="6626927" cy="76200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 </a:t>
            </a:r>
            <a:r>
              <a:rPr kumimoji="0" lang="en-US" sz="35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Resist temptations.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 K.1:1-4;  11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1258537" y="4876800"/>
            <a:ext cx="6626927" cy="76200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 </a:t>
            </a:r>
            <a:r>
              <a:rPr kumimoji="0" lang="en-US" sz="35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Refuse treasures.</a:t>
            </a: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Dt.17:16-17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1258537" y="5715000"/>
            <a:ext cx="6626927" cy="762000"/>
          </a:xfrm>
          <a:prstGeom prst="roundRect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3. </a:t>
            </a:r>
            <a:r>
              <a:rPr kumimoji="0" lang="en-US" sz="35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Revere truth.  </a:t>
            </a:r>
            <a:r>
              <a:rPr kumimoji="0" lang="en-US" sz="35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</a:rPr>
              <a:t>1 K.2:3-4</a:t>
            </a:r>
            <a:r>
              <a:rPr kumimoji="0" lang="en-US" sz="35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 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490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/>
              <a:t>Solomon needs courage:</a:t>
            </a:r>
            <a:br>
              <a:rPr lang="en-US" sz="3600" b="1" dirty="0"/>
            </a:br>
            <a:r>
              <a:rPr lang="en-US" sz="3600" b="1" dirty="0"/>
              <a:t>‘do your duty!’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398463" indent="-398463">
              <a:buAutoNum type="arabicPeriod"/>
            </a:pPr>
            <a:r>
              <a:rPr lang="en-US" sz="3400" b="1" dirty="0" err="1">
                <a:latin typeface="Calibri" pitchFamily="34" charset="0"/>
              </a:rPr>
              <a:t>Adonijah</a:t>
            </a:r>
            <a:r>
              <a:rPr lang="en-US" sz="3400" b="1" dirty="0">
                <a:latin typeface="Calibri" pitchFamily="34" charset="0"/>
              </a:rPr>
              <a:t> for king, 1:5; support, 7-10</a:t>
            </a:r>
          </a:p>
          <a:p>
            <a:pPr marL="398463" indent="-398463">
              <a:buAutoNum type="arabicPeriod"/>
            </a:pPr>
            <a:r>
              <a:rPr lang="en-US" sz="3400" b="1" dirty="0" err="1">
                <a:latin typeface="Calibri" pitchFamily="34" charset="0"/>
              </a:rPr>
              <a:t>Joab’s</a:t>
            </a:r>
            <a:r>
              <a:rPr lang="en-US" sz="3400" b="1" dirty="0">
                <a:latin typeface="Calibri" pitchFamily="34" charset="0"/>
              </a:rPr>
              <a:t> sins, 2:5-6</a:t>
            </a:r>
          </a:p>
          <a:p>
            <a:pPr marL="398463" indent="-398463">
              <a:buAutoNum type="arabicPeriod"/>
            </a:pPr>
            <a:r>
              <a:rPr lang="en-US" sz="3400" b="1" dirty="0">
                <a:latin typeface="Calibri" pitchFamily="34" charset="0"/>
              </a:rPr>
              <a:t>Debts of kindness, 2:7</a:t>
            </a:r>
          </a:p>
          <a:p>
            <a:pPr marL="398463" indent="-398463">
              <a:buAutoNum type="arabicPeriod"/>
            </a:pPr>
            <a:r>
              <a:rPr lang="en-US" sz="3400" b="1" dirty="0">
                <a:latin typeface="Calibri" pitchFamily="34" charset="0"/>
              </a:rPr>
              <a:t>Rebels (</a:t>
            </a:r>
            <a:r>
              <a:rPr lang="en-US" sz="3400" b="1" dirty="0" err="1">
                <a:latin typeface="Calibri" pitchFamily="34" charset="0"/>
              </a:rPr>
              <a:t>Shimei</a:t>
            </a:r>
            <a:r>
              <a:rPr lang="en-US" sz="3400" b="1" dirty="0">
                <a:latin typeface="Calibri" pitchFamily="34" charset="0"/>
              </a:rPr>
              <a:t>), 2:8-9</a:t>
            </a:r>
          </a:p>
          <a:p>
            <a:pPr marL="398463" indent="-398463">
              <a:buAutoNum type="arabicPeriod"/>
            </a:pPr>
            <a:r>
              <a:rPr lang="en-US" sz="3400" b="1" dirty="0" err="1">
                <a:latin typeface="Calibri" pitchFamily="34" charset="0"/>
              </a:rPr>
              <a:t>Adonijah’s</a:t>
            </a:r>
            <a:r>
              <a:rPr lang="en-US" sz="3400" b="1" dirty="0">
                <a:latin typeface="Calibri" pitchFamily="34" charset="0"/>
              </a:rPr>
              <a:t> coup, 2:13-25</a:t>
            </a:r>
          </a:p>
          <a:p>
            <a:pPr marL="398463" indent="-398463">
              <a:buAutoNum type="arabicPeriod"/>
            </a:pPr>
            <a:r>
              <a:rPr lang="en-US" sz="3400" b="1" dirty="0" err="1">
                <a:latin typeface="Calibri" pitchFamily="34" charset="0"/>
              </a:rPr>
              <a:t>Abiathar’s</a:t>
            </a:r>
            <a:r>
              <a:rPr lang="en-US" sz="3400" b="1" dirty="0">
                <a:latin typeface="Calibri" pitchFamily="34" charset="0"/>
              </a:rPr>
              <a:t> dismissal, 2:26-27, 35</a:t>
            </a:r>
          </a:p>
          <a:p>
            <a:pPr marL="398463" indent="-398463">
              <a:buAutoNum type="arabicPeriod"/>
            </a:pPr>
            <a:r>
              <a:rPr lang="en-US" sz="3400" b="1" dirty="0" err="1">
                <a:latin typeface="Calibri" pitchFamily="34" charset="0"/>
              </a:rPr>
              <a:t>Shimei’s</a:t>
            </a:r>
            <a:r>
              <a:rPr lang="en-US" sz="3400" b="1" dirty="0">
                <a:latin typeface="Calibri" pitchFamily="34" charset="0"/>
              </a:rPr>
              <a:t> execution, 2:36-46a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715000" y="2438400"/>
            <a:ext cx="2667000" cy="2362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2:46b:</a:t>
            </a:r>
            <a:r>
              <a:rPr kumimoji="0" lang="en-US" sz="3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  <a:r>
              <a:rPr kumimoji="0" lang="en-US" sz="3400" b="1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way to establish the kingdom.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b="1" baseline="0" dirty="0">
                <a:latin typeface="Calibri" pitchFamily="34" charset="0"/>
              </a:rPr>
              <a:t>1 Co.16:13</a:t>
            </a:r>
            <a:endParaRPr kumimoji="0" lang="en-US" sz="3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: Rounded Corners 4"/>
          <p:cNvSpPr/>
          <p:nvPr/>
        </p:nvSpPr>
        <p:spPr bwMode="auto">
          <a:xfrm>
            <a:off x="457200" y="2438400"/>
            <a:ext cx="5181600" cy="23622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David will not be there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advise.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/>
              <a:t>David’s legacy: his words, his example.</a:t>
            </a: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3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634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 To Die, 1-2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48148" y="2133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Charge of</a:t>
            </a:r>
            <a:b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Your God</a:t>
            </a: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kumimoji="0" lang="en-US" sz="3600" i="0" u="none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48148" y="1371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</a:t>
            </a:r>
            <a:r>
              <a:rPr kumimoji="0" lang="en-US" sz="2400" i="0" strike="noStrike" cap="none" normalizeH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Strong…Prove Yourself A Man, 1-2</a:t>
            </a:r>
            <a:endParaRPr kumimoji="0" lang="en-US" sz="2400" i="0" strike="noStrike" cap="none" normalizeH="0" baseline="0" dirty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026119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7858</TotalTime>
  <Words>429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Wingdings</vt:lpstr>
      <vt:lpstr>Pixel</vt:lpstr>
      <vt:lpstr>David Passes The Torch</vt:lpstr>
      <vt:lpstr>Decisions, Decisions</vt:lpstr>
      <vt:lpstr>David’s last words to Solomon</vt:lpstr>
      <vt:lpstr>PowerPoint Presentation</vt:lpstr>
      <vt:lpstr>Young Solomon, ready to live</vt:lpstr>
      <vt:lpstr>PowerPoint Presentation</vt:lpstr>
      <vt:lpstr>Different kinds of strength</vt:lpstr>
      <vt:lpstr>Solomon needs courage: ‘do your duty!’</vt:lpstr>
      <vt:lpstr>PowerPoint Presentation</vt:lpstr>
      <vt:lpstr>What?</vt:lpstr>
      <vt:lpstr>PowerPoint Presentation</vt:lpstr>
      <vt:lpstr>Affects David, Solomon, descendants, &amp; all Israel</vt:lpstr>
      <vt:lpstr>Affects David, Solomon, descendants, &amp; all Israel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tchtcj@gmail.com</cp:lastModifiedBy>
  <cp:revision>858</cp:revision>
  <dcterms:created xsi:type="dcterms:W3CDTF">2011-08-18T15:42:19Z</dcterms:created>
  <dcterms:modified xsi:type="dcterms:W3CDTF">2017-01-10T00:18:43Z</dcterms:modified>
</cp:coreProperties>
</file>