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72" r:id="rId4"/>
    <p:sldId id="259" r:id="rId5"/>
    <p:sldId id="257" r:id="rId6"/>
    <p:sldId id="260" r:id="rId7"/>
    <p:sldId id="261" r:id="rId8"/>
    <p:sldId id="262" r:id="rId9"/>
    <p:sldId id="263" r:id="rId10"/>
    <p:sldId id="264" r:id="rId11"/>
    <p:sldId id="274" r:id="rId12"/>
    <p:sldId id="273" r:id="rId13"/>
    <p:sldId id="265" r:id="rId14"/>
    <p:sldId id="281" r:id="rId15"/>
    <p:sldId id="280" r:id="rId16"/>
    <p:sldId id="267" r:id="rId17"/>
    <p:sldId id="278" r:id="rId18"/>
    <p:sldId id="269" r:id="rId19"/>
    <p:sldId id="279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CC99"/>
    <a:srgbClr val="FFFF00"/>
    <a:srgbClr val="FFFFCC"/>
    <a:srgbClr val="990000"/>
    <a:srgbClr val="90F58B"/>
    <a:srgbClr val="CCECFF"/>
    <a:srgbClr val="CC3300"/>
    <a:srgbClr val="0097FF"/>
    <a:srgbClr val="BC89A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46" autoAdjust="0"/>
    <p:restoredTop sz="91038" autoAdjust="0"/>
  </p:normalViewPr>
  <p:slideViewPr>
    <p:cSldViewPr showGuides="1">
      <p:cViewPr varScale="1">
        <p:scale>
          <a:sx n="67" d="100"/>
          <a:sy n="67" d="100"/>
        </p:scale>
        <p:origin x="-120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37" d="100"/>
          <a:sy n="37" d="100"/>
        </p:scale>
        <p:origin x="-1458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C10F6F-8769-4B92-B59E-70723C83F2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4FA737-7680-4E0D-952C-30857F53C21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38030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2643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457200"/>
            <a:ext cx="21717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362700" cy="5943600"/>
          </a:xfrm>
        </p:spPr>
        <p:txBody>
          <a:bodyPr vert="eaVert"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118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8133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49301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876800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876800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4390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dirty="0"/>
              <a:t>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24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5469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044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59865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8677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686800" cy="1066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EDCDD9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Lucida Handwriting" panose="03010101010101010101" pitchFamily="66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455613" indent="1588" algn="l" rtl="0" fontAlgn="base">
        <a:spcBef>
          <a:spcPct val="20000"/>
        </a:spcBef>
        <a:spcAft>
          <a:spcPct val="0"/>
        </a:spcAft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911225" indent="3175" algn="l" rtl="0" fontAlgn="base">
        <a:spcBef>
          <a:spcPct val="20000"/>
        </a:spcBef>
        <a:spcAft>
          <a:spcPct val="0"/>
        </a:spcAft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368425" indent="3175" algn="l" rtl="0" fontAlgn="base">
        <a:spcBef>
          <a:spcPct val="20000"/>
        </a:spcBef>
        <a:spcAft>
          <a:spcPct val="0"/>
        </a:spcAft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1824038" indent="4763" algn="l" rtl="0" fontAlgn="base">
        <a:spcBef>
          <a:spcPct val="20000"/>
        </a:spcBef>
        <a:spcAft>
          <a:spcPct val="0"/>
        </a:spcAft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blipFill>
            <a:blip r:embed="rId2" cstate="print"/>
            <a:tile tx="0" ty="0" sx="100000" sy="100000" flip="none" algn="tl"/>
          </a:blipFill>
          <a:ln w="3175"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/>
          <a:p>
            <a:r>
              <a:rPr lang="en-US" altLang="en-US" sz="4400" dirty="0">
                <a:solidFill>
                  <a:schemeClr val="accent2">
                    <a:lumMod val="50000"/>
                  </a:schemeClr>
                </a:solidFill>
                <a:latin typeface="Lucida Sans" panose="020B0602030504020204" pitchFamily="34" charset="0"/>
              </a:rPr>
              <a:t>The Commands Of God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457200"/>
            <a:ext cx="8305800" cy="5943600"/>
          </a:xfrm>
        </p:spPr>
        <p:txBody>
          <a:bodyPr/>
          <a:lstStyle/>
          <a:p>
            <a:pPr marL="609600" indent="-609600" defTabSz="684213"/>
            <a:r>
              <a:rPr lang="en-US" altLang="en-US" sz="2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No relation between command and result</a:t>
            </a:r>
          </a:p>
          <a:p>
            <a:pPr marL="609600" indent="-609600" defTabSz="684213"/>
            <a:r>
              <a:rPr lang="en-US" altLang="en-US" sz="3400" dirty="0">
                <a:solidFill>
                  <a:srgbClr val="90F5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Command opposes human   reasoning</a:t>
            </a:r>
          </a:p>
          <a:p>
            <a:pPr marL="685800" lvl="2" indent="-457200" defTabSz="684213"/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K.5 </a:t>
            </a:r>
            <a:endParaRPr lang="en-US" alt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85800" lvl="2" indent="-457200" defTabSz="511175">
              <a:spcAft>
                <a:spcPts val="600"/>
              </a:spcAft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Naaman opposed it; preachers…</a:t>
            </a:r>
          </a:p>
          <a:p>
            <a:pPr marL="609600" indent="-609600" defTabSz="684213"/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Jn.9</a:t>
            </a:r>
            <a:endParaRPr lang="en-US" alt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09600" indent="-609600" defTabSz="684213">
              <a:tabLst>
                <a:tab pos="1022350" algn="l"/>
              </a:tabLst>
            </a:pP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Resembles Jewish disrespect of 	Jesus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457200"/>
            <a:ext cx="8305800" cy="5943600"/>
          </a:xfrm>
        </p:spPr>
        <p:txBody>
          <a:bodyPr/>
          <a:lstStyle/>
          <a:p>
            <a:pPr marL="609600" indent="-609600" defTabSz="684213"/>
            <a:r>
              <a:rPr lang="en-US" altLang="en-US" sz="2400" dirty="0">
                <a:solidFill>
                  <a:srgbClr val="CCEC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No relation between command and result</a:t>
            </a:r>
          </a:p>
          <a:p>
            <a:pPr marL="609600" indent="-609600" defTabSz="684213"/>
            <a:r>
              <a:rPr lang="en-US" altLang="en-US" sz="2400" dirty="0">
                <a:solidFill>
                  <a:srgbClr val="90F5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Command opposes human reasoning</a:t>
            </a:r>
          </a:p>
          <a:p>
            <a:pPr marL="685800" lvl="2" indent="-457200" defTabSz="684213"/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K.5 </a:t>
            </a:r>
          </a:p>
          <a:p>
            <a:pPr marL="685800" lvl="2" indent="-457200" defTabSz="511175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Naaman opposed it; preachers…</a:t>
            </a:r>
          </a:p>
          <a:p>
            <a:pPr marL="609600" indent="-609600" defTabSz="684213"/>
            <a:r>
              <a:rPr lang="en-US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Jn.9</a:t>
            </a:r>
          </a:p>
          <a:p>
            <a:pPr marL="609600" indent="-609600" defTabSz="684213">
              <a:spcAft>
                <a:spcPts val="300"/>
              </a:spcAft>
            </a:pPr>
            <a:r>
              <a:rPr lang="en-US" alt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3) Sinful without divine command</a:t>
            </a:r>
          </a:p>
          <a:p>
            <a:pPr marL="685800" lvl="2" indent="-457200" defTabSz="684213">
              <a:spcAft>
                <a:spcPts val="300"/>
              </a:spcAft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Gn.22</a:t>
            </a:r>
          </a:p>
          <a:p>
            <a:pPr marL="685800" lvl="2" indent="-457200" defTabSz="684213"/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Gn.34 – Josh.6 </a:t>
            </a:r>
          </a:p>
        </p:txBody>
      </p:sp>
    </p:spTree>
    <p:extLst>
      <p:ext uri="{BB962C8B-B14F-4D97-AF65-F5344CB8AC3E}">
        <p14:creationId xmlns:p14="http://schemas.microsoft.com/office/powerpoint/2010/main" xmlns="" val="3895038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33400" y="762000"/>
            <a:ext cx="8077200" cy="4572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Two Kinds Of Commandments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533400" y="1371600"/>
            <a:ext cx="8077200" cy="10668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Application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0778681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marL="784225" lvl="1" indent="-669925" algn="ctr" defTabSz="563563">
              <a:buFont typeface="Wingdings" panose="05000000000000000000" pitchFamily="2" charset="2"/>
              <a:buChar char="q"/>
            </a:pPr>
            <a:r>
              <a:rPr lang="en-US" altLang="en-US" sz="3600" dirty="0">
                <a:solidFill>
                  <a:schemeClr val="accent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Salvation</a:t>
            </a:r>
          </a:p>
          <a:p>
            <a:pPr marL="784225" lvl="1" indent="-669925" defTabSz="563563">
              <a:spcAft>
                <a:spcPts val="6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Believe</a:t>
            </a: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 Lord, Jn.8:21, 24	</a:t>
            </a:r>
          </a:p>
          <a:p>
            <a:pPr marL="573088" lvl="1" indent="-458788" defTabSz="563563">
              <a:spcAft>
                <a:spcPts val="600"/>
              </a:spcAft>
            </a:pP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3088" lvl="1" indent="-458788" defTabSz="563563">
              <a:spcAft>
                <a:spcPts val="600"/>
              </a:spcAft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/>
          <p:cNvSpPr/>
          <p:nvPr/>
        </p:nvSpPr>
        <p:spPr bwMode="auto">
          <a:xfrm>
            <a:off x="1108364" y="1828800"/>
            <a:ext cx="6927273" cy="14097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Jews failed to see Jesus in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written revelation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(Jn.5:39) </a:t>
            </a:r>
          </a:p>
        </p:txBody>
      </p:sp>
      <p:sp>
        <p:nvSpPr>
          <p:cNvPr id="7" name="Rectangle: Rounded Corners 6"/>
          <p:cNvSpPr/>
          <p:nvPr/>
        </p:nvSpPr>
        <p:spPr bwMode="auto">
          <a:xfrm>
            <a:off x="1108364" y="3467100"/>
            <a:ext cx="6927273" cy="14097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 cap="flat" cmpd="sng" algn="ctr">
            <a:solidFill>
              <a:schemeClr val="accent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Gentiles failed to see God in</a:t>
            </a:r>
            <a:b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creation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&amp;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conscience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(Ro.1-2)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marL="784225" lvl="1" indent="-669925" algn="ctr" defTabSz="563563">
              <a:buFont typeface="Wingdings" panose="05000000000000000000" pitchFamily="2" charset="2"/>
              <a:buChar char="q"/>
            </a:pPr>
            <a:r>
              <a:rPr lang="en-US" altLang="en-US" sz="3600" dirty="0">
                <a:solidFill>
                  <a:schemeClr val="accent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Salvation</a:t>
            </a:r>
          </a:p>
          <a:p>
            <a:pPr marL="784225" lvl="1" indent="-669925" defTabSz="563563">
              <a:spcAft>
                <a:spcPts val="600"/>
              </a:spcAft>
            </a:pPr>
            <a:r>
              <a:rPr lang="en-US" altLang="en-US" dirty="0">
                <a:solidFill>
                  <a:srgbClr val="FFCC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altLang="en-US" sz="3200" dirty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Believe on Lord, Jn.8:21, 24	</a:t>
            </a:r>
          </a:p>
          <a:p>
            <a:pPr marL="573088" lvl="1" indent="-458788" defTabSz="563563">
              <a:spcAft>
                <a:spcPts val="6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Repent</a:t>
            </a: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sins, Ac.17:30-31    </a:t>
            </a:r>
            <a:b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Co.7; 12:21</a:t>
            </a:r>
          </a:p>
          <a:p>
            <a:pPr marL="784225" lvl="1" indent="-669925" defTabSz="563563">
              <a:spcAft>
                <a:spcPts val="6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Confess</a:t>
            </a: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Lord, Ro.10:10   </a:t>
            </a:r>
            <a:b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Jn.12:42-43 . . . 	Rv.2:13</a:t>
            </a:r>
          </a:p>
          <a:p>
            <a:pPr marL="784225" lvl="1" indent="-669925" defTabSz="563563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Baptized </a:t>
            </a:r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 Lord, Lk.7:29-30</a:t>
            </a:r>
          </a:p>
          <a:p>
            <a:pPr marL="784225" lvl="1" indent="-669925" defTabSz="563563"/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Lk.3:3, purpose.  Mt.26:28; Ac.2</a:t>
            </a:r>
          </a:p>
          <a:p>
            <a:pPr marL="784225" lvl="1" indent="-669925" defTabSz="563563"/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200" dirty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‘Couldn’t God save w/o it?’</a:t>
            </a:r>
          </a:p>
          <a:p>
            <a:pPr marL="784225" lvl="1" indent="-669925" defTabSz="563563"/>
            <a:r>
              <a:rPr lang="en-US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  [Naaman?  Blind man?]</a:t>
            </a:r>
          </a:p>
        </p:txBody>
      </p:sp>
    </p:spTree>
    <p:extLst>
      <p:ext uri="{BB962C8B-B14F-4D97-AF65-F5344CB8AC3E}">
        <p14:creationId xmlns:p14="http://schemas.microsoft.com/office/powerpoint/2010/main" xmlns="" val="131659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CC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marL="784225" lvl="1" indent="-669925" algn="ctr" defTabSz="563563">
              <a:buFont typeface="Wingdings" panose="05000000000000000000" pitchFamily="2" charset="2"/>
              <a:buChar char="q"/>
            </a:pPr>
            <a:r>
              <a:rPr lang="en-US" altLang="en-US" sz="3600" dirty="0">
                <a:solidFill>
                  <a:schemeClr val="accent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Salvation</a:t>
            </a:r>
          </a:p>
          <a:p>
            <a:pPr marL="784225" lvl="1" indent="-669925" defTabSz="563563">
              <a:spcAft>
                <a:spcPts val="600"/>
              </a:spcAft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Believe</a:t>
            </a:r>
            <a:r>
              <a:rPr lang="en-US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 Lord, Jn.8:21, 24	</a:t>
            </a:r>
          </a:p>
          <a:p>
            <a:pPr marL="573088" lvl="1" indent="-458788" defTabSz="563563">
              <a:spcAft>
                <a:spcPts val="600"/>
              </a:spcAft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Repent</a:t>
            </a:r>
            <a:r>
              <a:rPr lang="en-US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sins, Ac.17:30-31; 2 Co.7; 12:21</a:t>
            </a:r>
          </a:p>
          <a:p>
            <a:pPr marL="784225" lvl="1" indent="-669925" defTabSz="563563">
              <a:spcAft>
                <a:spcPts val="600"/>
              </a:spcAft>
            </a:pP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Confess</a:t>
            </a:r>
            <a:r>
              <a:rPr lang="en-US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Lord, Ro.10:10   </a:t>
            </a:r>
          </a:p>
          <a:p>
            <a:pPr marL="784225" lvl="1" indent="-669925" defTabSz="563563">
              <a:spcAft>
                <a:spcPts val="600"/>
              </a:spcAft>
            </a:pPr>
            <a:r>
              <a:rPr lang="en-US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Jn.12:42-43 . . . v.2:13</a:t>
            </a:r>
          </a:p>
          <a:p>
            <a:pPr marL="784225" lvl="1" indent="-669925" defTabSz="563563"/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altLang="en-U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Baptized </a:t>
            </a:r>
            <a:r>
              <a:rPr lang="en-US" altLang="en-U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 Lord, Lk.7:29-30</a:t>
            </a:r>
          </a:p>
          <a:p>
            <a:pPr marL="784225" lvl="1" indent="-669925" defTabSz="563563"/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33400" y="3429000"/>
            <a:ext cx="8077200" cy="1828801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0" i="0" u="none" strike="noStrike" cap="none" normalizeH="0" baseline="0" dirty="0">
                <a:ln>
                  <a:noFill/>
                </a:ln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“If baptism is essential to salvation, God is the biggest fool who ever lived!”</a:t>
            </a:r>
            <a:r>
              <a:rPr kumimoji="0" lang="en-US" sz="3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Denominational preacher</a:t>
            </a:r>
            <a:endParaRPr kumimoji="0" lang="en-US" sz="3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6856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86800" cy="1066800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altLang="en-US" sz="3600" dirty="0">
                <a:solidFill>
                  <a:schemeClr val="accent2">
                    <a:lumMod val="20000"/>
                    <a:lumOff val="8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Lord’s Supper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 marL="114300" lvl="1" indent="0" defTabSz="506413">
              <a:spcAft>
                <a:spcPts val="600"/>
              </a:spcAft>
            </a:pPr>
            <a:r>
              <a:rPr lang="en-US" altLang="en-US" sz="3600" dirty="0"/>
              <a:t>	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Ac.20:7  </a:t>
            </a:r>
          </a:p>
          <a:p>
            <a:pPr marL="114300" lvl="1" indent="0" defTabSz="506413">
              <a:spcAft>
                <a:spcPts val="600"/>
              </a:spcAft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If we abandon their example:  </a:t>
            </a:r>
          </a:p>
          <a:p>
            <a:pPr marL="228600" lvl="2" indent="0" defTabSz="506413">
              <a:spcAft>
                <a:spcPts val="600"/>
              </a:spcAft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</a:t>
            </a:r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*We do not walk by faith</a:t>
            </a:r>
          </a:p>
          <a:p>
            <a:pPr marL="228600" lvl="2" indent="0" defTabSz="506413"/>
            <a:r>
              <a:rPr lang="en-US" alt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*Confusion reigns…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838200"/>
          </a:xfrm>
        </p:spPr>
        <p:txBody>
          <a:bodyPr/>
          <a:lstStyle/>
          <a:p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Augustine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8494" y="1524000"/>
            <a:ext cx="7543800" cy="2514600"/>
          </a:xfrm>
          <a:solidFill>
            <a:schemeClr val="bg1"/>
          </a:solidFill>
        </p:spPr>
        <p:txBody>
          <a:bodyPr anchor="ctr" anchorCtr="0"/>
          <a:lstStyle/>
          <a:p>
            <a:r>
              <a:rPr lang="en-US" alt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“The sacrament of the unity of</a:t>
            </a:r>
            <a:br>
              <a:rPr lang="en-US" alt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Lord’s body is, in some places, provided daily, and in others at certain intervals, at the Lord’s table…” </a:t>
            </a:r>
            <a:r>
              <a:rPr lang="en-US" alt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(Tract 26)</a:t>
            </a:r>
            <a:r>
              <a:rPr lang="en-US" alt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1840345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0004"/>
            <a:ext cx="8686800" cy="1066800"/>
          </a:xfrm>
        </p:spPr>
        <p:txBody>
          <a:bodyPr/>
          <a:lstStyle/>
          <a:p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Augustine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3581400"/>
          </a:xfrm>
          <a:solidFill>
            <a:schemeClr val="bg1"/>
          </a:solidFill>
        </p:spPr>
        <p:txBody>
          <a:bodyPr anchor="ctr" anchorCtr="0"/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“Some communicate daily in the body and blood of the Lord; others receive it on certain days; in some places, not a day intervenes on which it is not offered; in others, it is offered only on the Sabbath and the Lord’s day; in others, on the Lord’s day only” </a:t>
            </a:r>
            <a:r>
              <a:rPr lang="en-US" alt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(1st Epistle to </a:t>
            </a:r>
            <a:r>
              <a:rPr lang="en-US" altLang="en-US" sz="20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Januarius</a:t>
            </a:r>
            <a:r>
              <a:rPr lang="en-US" alt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endParaRPr lang="en-US" alt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1294"/>
            <a:ext cx="8686800" cy="1066800"/>
          </a:xfrm>
        </p:spPr>
        <p:txBody>
          <a:bodyPr/>
          <a:lstStyle/>
          <a:p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Calvin </a:t>
            </a:r>
            <a:r>
              <a:rPr lang="en-US" alt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[Acts 2:42]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defTabSz="509588"/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509588"/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509588"/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509588"/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509588">
              <a:spcBef>
                <a:spcPts val="1800"/>
              </a:spcBef>
              <a:spcAft>
                <a:spcPts val="600"/>
              </a:spcAft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Proof:  Ancient canons (Council of Antioch, etc.) </a:t>
            </a:r>
          </a:p>
          <a:p>
            <a:pPr defTabSz="509588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It should be served “each week, 	at least” 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altLang="en-US" sz="20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Institutes</a:t>
            </a:r>
            <a:r>
              <a:rPr lang="en-US" alt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601-602)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565686" y="1402596"/>
            <a:ext cx="8030706" cy="2209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defTabSz="509588" eaLnBrk="1" hangingPunct="1">
              <a:spcBef>
                <a:spcPct val="20000"/>
              </a:spcBef>
            </a:pPr>
            <a:r>
              <a:rPr lang="en-US" alt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“Thus we ought always to provide</a:t>
            </a:r>
            <a:br>
              <a:rPr lang="en-US" alt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no meeting of the Church is held without the word, prayer, the </a:t>
            </a:r>
            <a:r>
              <a:rPr lang="en-US" altLang="en-US" sz="3200" dirty="0" err="1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dispen-sation</a:t>
            </a:r>
            <a:r>
              <a:rPr lang="en-US" alt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Supper, and alms” </a:t>
            </a:r>
          </a:p>
        </p:txBody>
      </p:sp>
    </p:spTree>
    <p:extLst>
      <p:ext uri="{BB962C8B-B14F-4D97-AF65-F5344CB8AC3E}">
        <p14:creationId xmlns:p14="http://schemas.microsoft.com/office/powerpoint/2010/main" xmlns="" val="866606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Age-Old Debate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622300">
              <a:spcAft>
                <a:spcPts val="800"/>
              </a:spcAft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God’s commands right</a:t>
            </a:r>
            <a:r>
              <a:rPr lang="en-US" alt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because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 commanded them… </a:t>
            </a:r>
          </a:p>
          <a:p>
            <a:pPr defTabSz="622300">
              <a:spcAft>
                <a:spcPts val="800"/>
              </a:spcAft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…or did He command them </a:t>
            </a:r>
            <a:r>
              <a:rPr lang="en-US" alt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because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they are right?   </a:t>
            </a:r>
          </a:p>
          <a:p>
            <a:pPr defTabSz="341313"/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1 Co.14:37 </a:t>
            </a:r>
            <a:r>
              <a:rPr lang="en-US" altLang="en-US" sz="34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don’t debate; 	</a:t>
            </a:r>
            <a:r>
              <a:rPr lang="en-US" altLang="en-US" sz="3400" u="sng" dirty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533400" y="762000"/>
            <a:ext cx="8077200" cy="1066800"/>
          </a:xfrm>
          <a:prstGeom prst="rect">
            <a:avLst/>
          </a:prstGeom>
          <a:solidFill>
            <a:srgbClr val="CCECFF"/>
          </a:solidFill>
          <a:ln w="31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Two Kinds Of Commandments</a:t>
            </a:r>
          </a:p>
        </p:txBody>
      </p:sp>
    </p:spTree>
    <p:extLst>
      <p:ext uri="{BB962C8B-B14F-4D97-AF65-F5344CB8AC3E}">
        <p14:creationId xmlns:p14="http://schemas.microsoft.com/office/powerpoint/2010/main" xmlns="" val="290575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838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40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Moral Commands</a:t>
            </a:r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pPr lvl="1" defTabSz="798513">
              <a:lnSpc>
                <a:spcPct val="90000"/>
              </a:lnSpc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on relationship to one another</a:t>
            </a:r>
          </a:p>
          <a:p>
            <a:pPr marL="973138" lvl="2" indent="-58738" defTabSz="798513">
              <a:lnSpc>
                <a:spcPct val="90000"/>
              </a:lnSpc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Gn.9</a:t>
            </a:r>
          </a:p>
          <a:p>
            <a:pPr marL="973138" lvl="2" indent="-58738" defTabSz="798513">
              <a:lnSpc>
                <a:spcPct val="90000"/>
              </a:lnSpc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Ro.7:13   </a:t>
            </a:r>
          </a:p>
          <a:p>
            <a:pPr marL="973138" lvl="2" indent="-58738" defTabSz="798513">
              <a:lnSpc>
                <a:spcPct val="90000"/>
              </a:lnSpc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Nu.15</a:t>
            </a:r>
          </a:p>
          <a:p>
            <a:pPr marL="973138" lvl="2" indent="-58738" defTabSz="798513">
              <a:lnSpc>
                <a:spcPct val="90000"/>
              </a:lnSpc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All sin is serious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990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Moral Law Is No Test Of Faith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 defTabSz="850900"/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say it is the </a:t>
            </a:r>
            <a:r>
              <a:rPr lang="en-US" altLang="en-US" sz="34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test</a:t>
            </a:r>
          </a:p>
          <a:p>
            <a:pPr marL="114300" lvl="1" indent="0" defTabSz="850900"/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“Live by sermon on mount,  	keep ten commandments”</a:t>
            </a:r>
          </a:p>
          <a:p>
            <a:pPr marL="114300" lvl="1" indent="0" defTabSz="850900"/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altLang="en-US" sz="34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Moral infidel?  	…Muslim? </a:t>
            </a:r>
          </a:p>
          <a:p>
            <a:pPr marL="114300" lvl="1" indent="0" defTabSz="850900"/>
            <a:r>
              <a:rPr lang="en-US" altLang="en-US" sz="34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Scales salvation</a:t>
            </a:r>
          </a:p>
          <a:p>
            <a:pPr marL="114300" lvl="1" indent="0" defTabSz="850900"/>
            <a:endParaRPr lang="en-US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Are Moral Because . . 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27075" lvl="1" indent="-612775">
              <a:spcAft>
                <a:spcPts val="600"/>
              </a:spcAft>
              <a:buFontTx/>
              <a:buAutoNum type="arabicPeriod"/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respectable or expedient (‘best policy’)</a:t>
            </a:r>
          </a:p>
          <a:p>
            <a:pPr marL="727075" lvl="1" indent="-612775">
              <a:spcAft>
                <a:spcPts val="600"/>
              </a:spcAft>
              <a:buFontTx/>
              <a:buAutoNum type="arabicPeriod"/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punishment (pain hurts)</a:t>
            </a:r>
          </a:p>
          <a:p>
            <a:pPr marL="727075" lvl="1" indent="-612775">
              <a:buFontTx/>
              <a:buAutoNum type="arabicPeriod"/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parental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</a:t>
            </a:r>
            <a:r>
              <a:rPr lang="en-US" altLang="en-US" sz="3600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saved</a:t>
            </a:r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by moral law…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574675">
              <a:spcAft>
                <a:spcPts val="600"/>
              </a:spcAft>
            </a:pPr>
            <a:r>
              <a:rPr lang="en-US" altLang="en-US" sz="28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may boast (Ep.2:8-9)</a:t>
            </a:r>
          </a:p>
          <a:p>
            <a:pPr marL="465138" indent="-465138" defTabSz="574675"/>
            <a:r>
              <a:rPr lang="en-US" altLang="en-US" sz="28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do not need blood of Christ, gospel, forgiveness.   Ac.10</a:t>
            </a:r>
          </a:p>
          <a:p>
            <a:pPr defTabSz="574675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Faith Commands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defTabSz="506413">
              <a:lnSpc>
                <a:spcPct val="90000"/>
              </a:lnSpc>
              <a:spcAft>
                <a:spcPts val="600"/>
              </a:spcAft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ight only because God gave them</a:t>
            </a:r>
          </a:p>
          <a:p>
            <a:pPr marL="114300" lvl="1" indent="0" defTabSz="506413">
              <a:lnSpc>
                <a:spcPct val="90000"/>
              </a:lnSpc>
              <a:spcAft>
                <a:spcPts val="600"/>
              </a:spcAft>
              <a:tabLst>
                <a:tab pos="466725" algn="l"/>
              </a:tabLst>
            </a:pPr>
            <a:r>
              <a:rPr lang="en-US" alt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Three kinds –</a:t>
            </a:r>
          </a:p>
          <a:p>
            <a:pPr marL="114300" lvl="1" indent="0" defTabSz="506413">
              <a:lnSpc>
                <a:spcPct val="90000"/>
              </a:lnSpc>
              <a:spcAft>
                <a:spcPts val="900"/>
              </a:spcAft>
              <a:tabLst>
                <a:tab pos="465138" algn="l"/>
                <a:tab pos="1022350" algn="l"/>
              </a:tabLst>
            </a:pPr>
            <a:r>
              <a:rPr lang="en-US" altLang="en-US" sz="32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1)	 </a:t>
            </a:r>
            <a:r>
              <a:rPr lang="en-US" altLang="en-US" sz="3200" u="sng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relation</a:t>
            </a:r>
            <a:r>
              <a:rPr lang="en-US" altLang="en-US" sz="32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between 					 	 	 command and result</a:t>
            </a:r>
          </a:p>
          <a:p>
            <a:pPr marL="114300" lvl="1" indent="0" defTabSz="506413">
              <a:lnSpc>
                <a:spcPct val="90000"/>
              </a:lnSpc>
              <a:spcAft>
                <a:spcPts val="900"/>
              </a:spcAft>
              <a:tabLst>
                <a:tab pos="466725" algn="l"/>
              </a:tabLst>
            </a:pPr>
            <a:r>
              <a:rPr lang="en-US" altLang="en-US" sz="36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</a:t>
            </a:r>
            <a:r>
              <a:rPr lang="en-US" altLang="en-US" sz="32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Command </a:t>
            </a:r>
            <a:r>
              <a:rPr lang="en-US" altLang="en-US" sz="3200" u="sng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opposes</a:t>
            </a:r>
            <a:r>
              <a:rPr lang="en-US" altLang="en-US" sz="3200" dirty="0">
                <a:solidFill>
                  <a:srgbClr val="90F58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human 					 reason. 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Ezk.24.  Mt.1.</a:t>
            </a:r>
            <a:endParaRPr lang="en-US" altLang="en-US" sz="3200" dirty="0">
              <a:solidFill>
                <a:srgbClr val="90F58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14300" lvl="1" indent="0" defTabSz="506413">
              <a:lnSpc>
                <a:spcPct val="90000"/>
              </a:lnSpc>
              <a:tabLst>
                <a:tab pos="466725" algn="l"/>
              </a:tabLst>
            </a:pP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3) </a:t>
            </a:r>
            <a:r>
              <a:rPr lang="en-US" altLang="en-US" sz="3200" u="sng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Sinful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w/o God’s command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86800" cy="1066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 Commands Illustrated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682625" lvl="1" indent="-568325" defTabSz="739775">
              <a:spcAft>
                <a:spcPts val="0"/>
              </a:spcAft>
            </a:pPr>
            <a:r>
              <a:rPr lang="en-US" altLang="en-US" sz="34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No relation between command   and result</a:t>
            </a:r>
          </a:p>
          <a:p>
            <a:pPr marL="228600" lvl="2" indent="0" defTabSz="739775">
              <a:spcAft>
                <a:spcPts val="300"/>
              </a:spcAft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* Nu.4, 7 . . . 2 Sm.6 – </a:t>
            </a:r>
          </a:p>
          <a:p>
            <a:pPr marL="1598613" lvl="4" indent="-457200" defTabSz="739775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 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cart</a:t>
            </a:r>
          </a:p>
          <a:p>
            <a:pPr marL="1598613" lvl="4" indent="-457200" defTabSz="739775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5: 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mercy</a:t>
            </a:r>
          </a:p>
          <a:p>
            <a:pPr marL="1598613" lvl="4" indent="-457200" defTabSz="7397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6: </a:t>
            </a:r>
            <a:r>
              <a:rPr lang="en-US" altLang="en-US" sz="32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hands</a:t>
            </a:r>
          </a:p>
          <a:p>
            <a:pPr marL="228600" lvl="2" indent="0" defTabSz="739775">
              <a:spcAft>
                <a:spcPts val="600"/>
              </a:spcAft>
            </a:pP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* Nu.21:8</a:t>
            </a:r>
          </a:p>
          <a:p>
            <a:pPr marL="228600" lvl="2" indent="0" defTabSz="739775"/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* 2 K.5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Lucida Handwriting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332</Words>
  <Application>Microsoft Office PowerPoint</Application>
  <PresentationFormat>On-screen Show (4:3)</PresentationFormat>
  <Paragraphs>93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 Presentation</vt:lpstr>
      <vt:lpstr>The Commands Of God</vt:lpstr>
      <vt:lpstr>An Age-Old Debate</vt:lpstr>
      <vt:lpstr>Slide 3</vt:lpstr>
      <vt:lpstr>1. Moral Commands</vt:lpstr>
      <vt:lpstr>Moral Law Is No Test Of Faith</vt:lpstr>
      <vt:lpstr>Some Are Moral Because . . .</vt:lpstr>
      <vt:lpstr>If saved by moral law…</vt:lpstr>
      <vt:lpstr>2. Faith Commands</vt:lpstr>
      <vt:lpstr>Faith Commands Illustrated</vt:lpstr>
      <vt:lpstr>Slide 10</vt:lpstr>
      <vt:lpstr>Slide 11</vt:lpstr>
      <vt:lpstr>Slide 12</vt:lpstr>
      <vt:lpstr>Slide 13</vt:lpstr>
      <vt:lpstr>Slide 14</vt:lpstr>
      <vt:lpstr>Slide 15</vt:lpstr>
      <vt:lpstr>Lord’s Supper</vt:lpstr>
      <vt:lpstr>Augustine</vt:lpstr>
      <vt:lpstr>Augustine</vt:lpstr>
      <vt:lpstr>Calvin [Acts 2:42]</vt:lpstr>
    </vt:vector>
  </TitlesOfParts>
  <Company>閈]狴逄掘뿿��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Duggin</dc:creator>
  <cp:lastModifiedBy>church of Christ</cp:lastModifiedBy>
  <cp:revision>70</cp:revision>
  <dcterms:created xsi:type="dcterms:W3CDTF">2007-09-27T14:42:45Z</dcterms:created>
  <dcterms:modified xsi:type="dcterms:W3CDTF">2017-01-22T18:06:49Z</dcterms:modified>
</cp:coreProperties>
</file>