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sldIdLst>
    <p:sldId id="257" r:id="rId2"/>
    <p:sldId id="291" r:id="rId3"/>
    <p:sldId id="304" r:id="rId4"/>
    <p:sldId id="303" r:id="rId5"/>
    <p:sldId id="292" r:id="rId6"/>
    <p:sldId id="293" r:id="rId7"/>
    <p:sldId id="294" r:id="rId8"/>
    <p:sldId id="295" r:id="rId9"/>
    <p:sldId id="305" r:id="rId10"/>
    <p:sldId id="296" r:id="rId11"/>
    <p:sldId id="297" r:id="rId12"/>
    <p:sldId id="306" r:id="rId13"/>
    <p:sldId id="298" r:id="rId14"/>
    <p:sldId id="308" r:id="rId15"/>
    <p:sldId id="307" r:id="rId16"/>
    <p:sldId id="312" r:id="rId17"/>
    <p:sldId id="299" r:id="rId18"/>
    <p:sldId id="310" r:id="rId19"/>
    <p:sldId id="311"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800000"/>
    <a:srgbClr val="969696"/>
    <a:srgbClr val="B2B2B2"/>
    <a:srgbClr val="CCECFF"/>
    <a:srgbClr val="000066"/>
    <a:srgbClr val="FFFF99"/>
    <a:srgbClr val="EDECEB"/>
    <a:srgbClr val="66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78" d="100"/>
          <a:sy n="78" d="100"/>
        </p:scale>
        <p:origin x="-1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008872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46461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802976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79109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487295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578933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379985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317402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2613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17844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7353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xmlns="" val="3209925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blipFill>
            <a:blip r:embed="rId2" cstate="print"/>
            <a:tile tx="0" ty="0" sx="100000" sy="100000" flip="none" algn="tl"/>
          </a:blipFill>
          <a:ln w="3175">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txBody>
          <a:bodyPr/>
          <a:lstStyle/>
          <a:p>
            <a:r>
              <a:rPr lang="en-US" sz="4500" dirty="0">
                <a:solidFill>
                  <a:schemeClr val="accent2">
                    <a:lumMod val="7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Four Men On The Loose</a:t>
            </a:r>
          </a:p>
        </p:txBody>
      </p:sp>
      <p:sp>
        <p:nvSpPr>
          <p:cNvPr id="3" name="Subtitle 2"/>
          <p:cNvSpPr>
            <a:spLocks noGrp="1"/>
          </p:cNvSpPr>
          <p:nvPr>
            <p:ph type="subTitle" idx="1"/>
          </p:nvPr>
        </p:nvSpPr>
        <p:spPr>
          <a:xfrm>
            <a:off x="2386084" y="3886200"/>
            <a:ext cx="4371832" cy="914400"/>
          </a:xfrm>
          <a:solidFill>
            <a:srgbClr val="FFFFCC"/>
          </a:solid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3600" dirty="0"/>
              <a:t>Daniel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ECFF">
            <a:alpha val="41000"/>
          </a:srgbClr>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152400"/>
            <a:ext cx="8229600" cy="1265238"/>
          </a:xfrm>
          <a:solidFill>
            <a:srgbClr val="FFFFCC"/>
          </a:solidFill>
          <a:ln>
            <a:solidFill>
              <a:schemeClr val="tx1"/>
            </a:solidFill>
          </a:ln>
          <a:scene3d>
            <a:camera prst="orthographicFront"/>
            <a:lightRig rig="threePt" dir="t"/>
          </a:scene3d>
          <a:sp3d>
            <a:bevelT/>
          </a:sp3d>
        </p:spPr>
        <p:txBody>
          <a:bodyPr/>
          <a:lstStyle/>
          <a:p>
            <a:r>
              <a:rPr lang="en-US" alt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Shadrach, Meshach, Abednego</a:t>
            </a:r>
            <a:br>
              <a:rPr lang="en-US" alt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alt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are not focus of this chapter</a:t>
            </a:r>
            <a:endParaRPr lang="en-US" alt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8131" name="Rectangle 3"/>
          <p:cNvSpPr>
            <a:spLocks noGrp="1" noChangeArrowheads="1"/>
          </p:cNvSpPr>
          <p:nvPr>
            <p:ph idx="1"/>
          </p:nvPr>
        </p:nvSpPr>
        <p:spPr>
          <a:xfrm>
            <a:off x="472190" y="1600200"/>
            <a:ext cx="8229600" cy="4525963"/>
          </a:xfrm>
        </p:spPr>
        <p:txBody>
          <a:bodyPr/>
          <a:lstStyle/>
          <a:p>
            <a:pPr marL="0" indent="0" algn="ctr" defTabSz="509588">
              <a:buNone/>
            </a:pPr>
            <a:r>
              <a:rPr lang="en-US" altLang="en-US" sz="38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God is  </a:t>
            </a:r>
          </a:p>
          <a:p>
            <a:pPr marL="0" lvl="1" indent="0" defTabSz="509588">
              <a:buNone/>
            </a:pPr>
            <a:r>
              <a:rPr lang="en-US" altLang="en-US" sz="3400" i="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Decree</a:t>
            </a:r>
            <a:r>
              <a:rPr lang="en-US" altLang="en-US" sz="3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a:t>
            </a:r>
            <a:r>
              <a:rPr lang="en-US" altLang="en-US" sz="3400" dirty="0">
                <a:latin typeface="Verdana" panose="020B0604030504040204" pitchFamily="34" charset="0"/>
                <a:ea typeface="Verdana" panose="020B0604030504040204" pitchFamily="34" charset="0"/>
                <a:cs typeface="Verdana" panose="020B0604030504040204" pitchFamily="34" charset="0"/>
              </a:rPr>
              <a:t> bow or burn! </a:t>
            </a:r>
            <a:r>
              <a:rPr lang="en-US" altLang="en-US" dirty="0">
                <a:latin typeface="Verdana" panose="020B0604030504040204" pitchFamily="34" charset="0"/>
                <a:ea typeface="Verdana" panose="020B0604030504040204" pitchFamily="34" charset="0"/>
                <a:cs typeface="Verdana" panose="020B0604030504040204" pitchFamily="34" charset="0"/>
              </a:rPr>
              <a:t>(15)</a:t>
            </a:r>
            <a:endParaRPr lang="en-US" altLang="en-US" sz="3600" dirty="0">
              <a:latin typeface="Verdana" panose="020B0604030504040204" pitchFamily="34" charset="0"/>
              <a:ea typeface="Verdana" panose="020B0604030504040204" pitchFamily="34" charset="0"/>
              <a:cs typeface="Verdana" panose="020B0604030504040204" pitchFamily="34" charset="0"/>
            </a:endParaRPr>
          </a:p>
          <a:p>
            <a:pPr marL="0" lvl="1" indent="0" defTabSz="509588">
              <a:buNone/>
            </a:pPr>
            <a:r>
              <a:rPr lang="en-US" altLang="en-US" sz="3400" i="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Determination</a:t>
            </a:r>
            <a:r>
              <a:rPr lang="en-US" altLang="en-US" sz="3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a:t>
            </a:r>
            <a:r>
              <a:rPr lang="en-US" altLang="en-US" sz="3400" dirty="0">
                <a:latin typeface="Verdana" panose="020B0604030504040204" pitchFamily="34" charset="0"/>
                <a:ea typeface="Verdana" panose="020B0604030504040204" pitchFamily="34" charset="0"/>
                <a:cs typeface="Verdana" panose="020B0604030504040204" pitchFamily="34" charset="0"/>
              </a:rPr>
              <a:t> burn, not bow! </a:t>
            </a:r>
            <a:r>
              <a:rPr lang="en-US" altLang="en-US" dirty="0">
                <a:latin typeface="Verdana" panose="020B0604030504040204" pitchFamily="34" charset="0"/>
                <a:ea typeface="Verdana" panose="020B0604030504040204" pitchFamily="34" charset="0"/>
                <a:cs typeface="Verdana" panose="020B0604030504040204" pitchFamily="34" charset="0"/>
              </a:rPr>
              <a:t>(16…)</a:t>
            </a:r>
            <a:r>
              <a:rPr lang="en-US" altLang="en-US" sz="3600" dirty="0">
                <a:latin typeface="Verdana" panose="020B0604030504040204" pitchFamily="34" charset="0"/>
                <a:ea typeface="Verdana" panose="020B0604030504040204" pitchFamily="34" charset="0"/>
                <a:cs typeface="Verdana" panose="020B0604030504040204" pitchFamily="34" charset="0"/>
              </a:rPr>
              <a:t>   </a:t>
            </a:r>
          </a:p>
          <a:p>
            <a:pPr marL="0" lvl="1" indent="0" defTabSz="509588">
              <a:buNone/>
            </a:pPr>
            <a:r>
              <a:rPr lang="en-US" altLang="en-US" sz="3400" i="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Decision</a:t>
            </a:r>
            <a:r>
              <a:rPr lang="en-US" altLang="en-US" sz="3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altLang="en-US" sz="3400" dirty="0">
                <a:latin typeface="Verdana" panose="020B0604030504040204" pitchFamily="34" charset="0"/>
                <a:ea typeface="Verdana" panose="020B0604030504040204" pitchFamily="34" charset="0"/>
                <a:cs typeface="Verdana" panose="020B0604030504040204" pitchFamily="34" charset="0"/>
              </a:rPr>
              <a:t>neither bow nor burn!  </a:t>
            </a:r>
          </a:p>
          <a:p>
            <a:pPr marL="0" lvl="1" indent="0" algn="ctr" defTabSz="114300">
              <a:buNone/>
            </a:pPr>
            <a:r>
              <a:rPr lang="en-US" altLang="en-US" sz="3400" dirty="0">
                <a:latin typeface="Verdana" panose="020B0604030504040204" pitchFamily="34" charset="0"/>
                <a:ea typeface="Verdana" panose="020B0604030504040204" pitchFamily="34" charset="0"/>
                <a:cs typeface="Verdana" panose="020B0604030504040204" pitchFamily="34" charset="0"/>
              </a:rPr>
              <a:t>	</a:t>
            </a:r>
            <a:r>
              <a:rPr lang="en-US" altLang="en-US" sz="3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God is in control </a:t>
            </a:r>
          </a:p>
          <a:p>
            <a:pPr marL="0" lvl="1" indent="0" defTabSz="509588">
              <a:buNone/>
            </a:pPr>
            <a:r>
              <a:rPr lang="en-US" altLang="en-US" sz="3400" dirty="0">
                <a:latin typeface="Verdana" panose="020B0604030504040204" pitchFamily="34" charset="0"/>
                <a:ea typeface="Verdana" panose="020B0604030504040204" pitchFamily="34" charset="0"/>
                <a:cs typeface="Verdana" panose="020B0604030504040204" pitchFamily="34" charset="0"/>
              </a:rPr>
              <a:t> (22-24, emphasizes power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ECFF">
            <a:alpha val="41000"/>
          </a:srgbClr>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81000" y="152400"/>
            <a:ext cx="8382000" cy="1219200"/>
          </a:xfrm>
          <a:solidFill>
            <a:srgbClr val="FFFFCC"/>
          </a:solidFill>
          <a:ln>
            <a:solidFill>
              <a:schemeClr val="tx1"/>
            </a:solidFill>
          </a:ln>
          <a:scene3d>
            <a:camera prst="orthographicFront"/>
            <a:lightRig rig="threePt" dir="t"/>
          </a:scene3d>
          <a:sp3d>
            <a:bevelT/>
          </a:sp3d>
        </p:spPr>
        <p:txBody>
          <a:bodyPr/>
          <a:lstStyle/>
          <a:p>
            <a:r>
              <a:rPr lang="en-US" alt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Nebuchadnezzar </a:t>
            </a:r>
            <a:br>
              <a:rPr lang="en-US" alt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br>
            <a:r>
              <a:rPr lang="en-US" alt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challenged God, </a:t>
            </a:r>
            <a:r>
              <a:rPr lang="en-US" alt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15-18</a:t>
            </a:r>
          </a:p>
        </p:txBody>
      </p:sp>
      <p:sp>
        <p:nvSpPr>
          <p:cNvPr id="49155" name="Rectangle 3"/>
          <p:cNvSpPr>
            <a:spLocks noGrp="1" noChangeArrowheads="1"/>
          </p:cNvSpPr>
          <p:nvPr>
            <p:ph idx="1"/>
          </p:nvPr>
        </p:nvSpPr>
        <p:spPr>
          <a:xfrm>
            <a:off x="395990" y="1371600"/>
            <a:ext cx="8382000" cy="5257800"/>
          </a:xfrm>
          <a:solidFill>
            <a:srgbClr val="CCECFF">
              <a:alpha val="41000"/>
            </a:srgbClr>
          </a:solidFill>
        </p:spPr>
        <p:txBody>
          <a:bodyPr/>
          <a:lstStyle/>
          <a:p>
            <a:pPr marL="0" lvl="1" indent="0" algn="ctr">
              <a:spcAft>
                <a:spcPts val="600"/>
              </a:spcAft>
              <a:buNone/>
            </a:pPr>
            <a:r>
              <a:rPr lang="en-US" altLang="en-US" sz="3300" dirty="0">
                <a:latin typeface="Verdana" panose="020B0604030504040204" pitchFamily="34" charset="0"/>
                <a:ea typeface="Verdana" panose="020B0604030504040204" pitchFamily="34" charset="0"/>
                <a:cs typeface="Verdana" panose="020B0604030504040204" pitchFamily="34" charset="0"/>
              </a:rPr>
              <a:t>Response:  </a:t>
            </a:r>
            <a:r>
              <a:rPr lang="en-US" altLang="en-US" sz="3300" dirty="0">
                <a:solidFill>
                  <a:srgbClr val="800000"/>
                </a:solidFill>
                <a:latin typeface="Verdana" panose="020B0604030504040204" pitchFamily="34" charset="0"/>
                <a:ea typeface="Verdana" panose="020B0604030504040204" pitchFamily="34" charset="0"/>
                <a:cs typeface="Verdana" panose="020B0604030504040204" pitchFamily="34" charset="0"/>
              </a:rPr>
              <a:t>“</a:t>
            </a:r>
            <a:r>
              <a:rPr lang="en-US" altLang="en-US" sz="3300" i="1" dirty="0">
                <a:solidFill>
                  <a:srgbClr val="800000"/>
                </a:solidFill>
                <a:latin typeface="Verdana" panose="020B0604030504040204" pitchFamily="34" charset="0"/>
                <a:ea typeface="Verdana" panose="020B0604030504040204" pitchFamily="34" charset="0"/>
                <a:cs typeface="Verdana" panose="020B0604030504040204" pitchFamily="34" charset="0"/>
              </a:rPr>
              <a:t>Our God . . . is able …</a:t>
            </a:r>
            <a:r>
              <a:rPr lang="en-US" altLang="en-US" sz="3300" dirty="0">
                <a:solidFill>
                  <a:srgbClr val="800000"/>
                </a:solidFill>
                <a:latin typeface="Verdana" panose="020B0604030504040204" pitchFamily="34" charset="0"/>
                <a:ea typeface="Verdana" panose="020B0604030504040204" pitchFamily="34" charset="0"/>
                <a:cs typeface="Verdana" panose="020B0604030504040204" pitchFamily="34" charset="0"/>
              </a:rPr>
              <a:t>” </a:t>
            </a:r>
          </a:p>
          <a:p>
            <a:pPr marL="400050" lvl="1" indent="-571500">
              <a:spcAft>
                <a:spcPts val="600"/>
              </a:spcAft>
              <a:buFont typeface="Arial" panose="020B0604020202020204" pitchFamily="34" charset="0"/>
              <a:buChar char="•"/>
            </a:pPr>
            <a:r>
              <a:rPr lang="en-US" altLang="en-US" sz="3300" dirty="0">
                <a:latin typeface="Verdana" panose="020B0604030504040204" pitchFamily="34" charset="0"/>
                <a:ea typeface="Verdana" panose="020B0604030504040204" pitchFamily="34" charset="0"/>
                <a:cs typeface="Verdana" panose="020B0604030504040204" pitchFamily="34" charset="0"/>
              </a:rPr>
              <a:t>Mt.3:9 (1 Pt.2:5, 9)</a:t>
            </a:r>
          </a:p>
          <a:p>
            <a:pPr marL="400050" lvl="1" indent="-571500">
              <a:spcAft>
                <a:spcPts val="600"/>
              </a:spcAft>
              <a:buFont typeface="Arial" panose="020B0604020202020204" pitchFamily="34" charset="0"/>
              <a:buChar char="•"/>
            </a:pPr>
            <a:r>
              <a:rPr lang="en-US" altLang="en-US" sz="3300" dirty="0">
                <a:latin typeface="Verdana" panose="020B0604030504040204" pitchFamily="34" charset="0"/>
                <a:ea typeface="Verdana" panose="020B0604030504040204" pitchFamily="34" charset="0"/>
                <a:cs typeface="Verdana" panose="020B0604030504040204" pitchFamily="34" charset="0"/>
              </a:rPr>
              <a:t>Mt.10:28</a:t>
            </a:r>
          </a:p>
          <a:p>
            <a:pPr marL="400050" lvl="1" indent="-571500">
              <a:spcAft>
                <a:spcPts val="600"/>
              </a:spcAft>
              <a:buFont typeface="Arial" panose="020B0604020202020204" pitchFamily="34" charset="0"/>
              <a:buChar char="•"/>
            </a:pPr>
            <a:r>
              <a:rPr lang="en-US" altLang="en-US" sz="3300" dirty="0">
                <a:latin typeface="Verdana" panose="020B0604030504040204" pitchFamily="34" charset="0"/>
                <a:ea typeface="Verdana" panose="020B0604030504040204" pitchFamily="34" charset="0"/>
                <a:cs typeface="Verdana" panose="020B0604030504040204" pitchFamily="34" charset="0"/>
              </a:rPr>
              <a:t>Ep.3:20</a:t>
            </a:r>
          </a:p>
          <a:p>
            <a:pPr marL="400050" lvl="1" indent="-571500">
              <a:buFont typeface="Arial" panose="020B0604020202020204" pitchFamily="34" charset="0"/>
              <a:buChar char="•"/>
            </a:pPr>
            <a:r>
              <a:rPr lang="en-US" altLang="en-US" sz="3300" dirty="0">
                <a:latin typeface="Verdana" panose="020B0604030504040204" pitchFamily="34" charset="0"/>
                <a:ea typeface="Verdana" panose="020B0604030504040204" pitchFamily="34" charset="0"/>
                <a:cs typeface="Verdana" panose="020B0604030504040204" pitchFamily="34" charset="0"/>
              </a:rPr>
              <a:t>Hb.7:25</a:t>
            </a:r>
          </a:p>
        </p:txBody>
      </p:sp>
      <p:sp>
        <p:nvSpPr>
          <p:cNvPr id="2" name="Arrow: Pentagon 1"/>
          <p:cNvSpPr/>
          <p:nvPr/>
        </p:nvSpPr>
        <p:spPr>
          <a:xfrm flipH="1">
            <a:off x="3505200" y="2846439"/>
            <a:ext cx="4343400" cy="1787013"/>
          </a:xfrm>
          <a:prstGeom prst="homePlate">
            <a:avLst/>
          </a:prstGeom>
          <a:solidFill>
            <a:srgbClr val="800000"/>
          </a:solidFill>
          <a:ln w="3175">
            <a:solidFill>
              <a:schemeClr val="tx1"/>
            </a:solidFill>
          </a:ln>
          <a:effectLst>
            <a:outerShdw blurRad="50800" dist="38100" algn="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Verdana" panose="020B0604030504040204" pitchFamily="34" charset="0"/>
                <a:ea typeface="Verdana" panose="020B0604030504040204" pitchFamily="34" charset="0"/>
                <a:cs typeface="Verdana" panose="020B0604030504040204" pitchFamily="34" charset="0"/>
              </a:rPr>
              <a:t>Illustrated in</a:t>
            </a:r>
            <a:br>
              <a:rPr lang="en-US" sz="4000" dirty="0">
                <a:latin typeface="Verdana" panose="020B0604030504040204" pitchFamily="34" charset="0"/>
                <a:ea typeface="Verdana" panose="020B0604030504040204" pitchFamily="34" charset="0"/>
                <a:cs typeface="Verdana" panose="020B0604030504040204" pitchFamily="34" charset="0"/>
              </a:rPr>
            </a:br>
            <a:r>
              <a:rPr lang="en-US" sz="4000" dirty="0">
                <a:latin typeface="Verdana" panose="020B0604030504040204" pitchFamily="34" charset="0"/>
                <a:ea typeface="Verdana" panose="020B0604030504040204" pitchFamily="34" charset="0"/>
                <a:cs typeface="Verdana" panose="020B0604030504040204" pitchFamily="34" charset="0"/>
              </a:rPr>
              <a:t>Daniel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right)">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DECE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6248400"/>
          </a:xfrm>
          <a:solidFill>
            <a:srgbClr val="FFFFCC"/>
          </a:solidFill>
        </p:spPr>
        <p:txBody>
          <a:bodyPr anchor="t" anchorCtr="0"/>
          <a:lstStyle/>
          <a:p>
            <a:endParaRPr lang="en-US" dirty="0"/>
          </a:p>
        </p:txBody>
      </p:sp>
      <p:sp>
        <p:nvSpPr>
          <p:cNvPr id="6" name="Rectangle 5"/>
          <p:cNvSpPr/>
          <p:nvPr/>
        </p:nvSpPr>
        <p:spPr>
          <a:xfrm>
            <a:off x="1066800" y="990600"/>
            <a:ext cx="7010400" cy="4572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I. The Proud King</a:t>
            </a:r>
          </a:p>
        </p:txBody>
      </p:sp>
      <p:sp>
        <p:nvSpPr>
          <p:cNvPr id="5" name="Rectangle 4"/>
          <p:cNvSpPr/>
          <p:nvPr/>
        </p:nvSpPr>
        <p:spPr>
          <a:xfrm>
            <a:off x="1066800" y="2209800"/>
            <a:ext cx="7010400" cy="10668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t>III. The Pernicious Pressures</a:t>
            </a:r>
          </a:p>
        </p:txBody>
      </p:sp>
      <p:sp>
        <p:nvSpPr>
          <p:cNvPr id="7" name="Rectangle 6"/>
          <p:cNvSpPr/>
          <p:nvPr/>
        </p:nvSpPr>
        <p:spPr>
          <a:xfrm>
            <a:off x="1066800" y="1600200"/>
            <a:ext cx="7010400" cy="4572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II. The Powerful God</a:t>
            </a:r>
          </a:p>
        </p:txBody>
      </p:sp>
    </p:spTree>
    <p:extLst>
      <p:ext uri="{BB962C8B-B14F-4D97-AF65-F5344CB8AC3E}">
        <p14:creationId xmlns:p14="http://schemas.microsoft.com/office/powerpoint/2010/main" xmlns="" val="1771828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0"/>
            <a:ext cx="8229600" cy="868362"/>
          </a:xfrm>
        </p:spPr>
        <p:txBody>
          <a:bodyPr/>
          <a:lstStyle/>
          <a:p>
            <a:r>
              <a:rPr lang="en-US" altLang="en-US" sz="3600" dirty="0">
                <a:solidFill>
                  <a:srgbClr val="800000"/>
                </a:solidFill>
              </a:rPr>
              <a:t>Never said it would be easy</a:t>
            </a:r>
          </a:p>
        </p:txBody>
      </p:sp>
      <p:sp>
        <p:nvSpPr>
          <p:cNvPr id="50179" name="Rectangle 3"/>
          <p:cNvSpPr>
            <a:spLocks noGrp="1" noChangeArrowheads="1"/>
          </p:cNvSpPr>
          <p:nvPr>
            <p:ph idx="1"/>
          </p:nvPr>
        </p:nvSpPr>
        <p:spPr>
          <a:xfrm>
            <a:off x="472190" y="762000"/>
            <a:ext cx="8229600" cy="5867400"/>
          </a:xfrm>
        </p:spPr>
        <p:txBody>
          <a:bodyPr/>
          <a:lstStyle/>
          <a:p>
            <a:pPr>
              <a:lnSpc>
                <a:spcPct val="90000"/>
              </a:lnSpc>
              <a:spcAft>
                <a:spcPts val="400"/>
              </a:spcAft>
            </a:pPr>
            <a:r>
              <a:rPr lang="en-US" altLang="en-US" dirty="0">
                <a:latin typeface="Verdana" panose="020B0604030504040204" pitchFamily="34" charset="0"/>
                <a:ea typeface="Verdana" panose="020B0604030504040204" pitchFamily="34" charset="0"/>
                <a:cs typeface="Verdana" panose="020B0604030504040204" pitchFamily="34" charset="0"/>
              </a:rPr>
              <a:t>Command of a king (duress)</a:t>
            </a:r>
          </a:p>
          <a:p>
            <a:pPr>
              <a:lnSpc>
                <a:spcPct val="90000"/>
              </a:lnSpc>
              <a:spcAft>
                <a:spcPts val="400"/>
              </a:spcAft>
            </a:pPr>
            <a:r>
              <a:rPr lang="en-US" alt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Favor of a king – 2:49, disappoint…</a:t>
            </a:r>
          </a:p>
          <a:p>
            <a:pPr>
              <a:lnSpc>
                <a:spcPct val="90000"/>
              </a:lnSpc>
              <a:spcAft>
                <a:spcPts val="400"/>
              </a:spcAft>
            </a:pPr>
            <a:r>
              <a:rPr lang="en-US" altLang="en-US" dirty="0">
                <a:latin typeface="Verdana" panose="020B0604030504040204" pitchFamily="34" charset="0"/>
                <a:ea typeface="Verdana" panose="020B0604030504040204" pitchFamily="34" charset="0"/>
                <a:cs typeface="Verdana" panose="020B0604030504040204" pitchFamily="34" charset="0"/>
              </a:rPr>
              <a:t>Peer pressure – stand out </a:t>
            </a:r>
          </a:p>
          <a:p>
            <a:pPr>
              <a:lnSpc>
                <a:spcPct val="90000"/>
              </a:lnSpc>
              <a:spcAft>
                <a:spcPts val="400"/>
              </a:spcAft>
            </a:pPr>
            <a:r>
              <a:rPr lang="en-US" alt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Threat of punishment / death – burn</a:t>
            </a:r>
          </a:p>
          <a:p>
            <a:pPr>
              <a:lnSpc>
                <a:spcPct val="90000"/>
              </a:lnSpc>
              <a:spcAft>
                <a:spcPts val="400"/>
              </a:spcAft>
            </a:pPr>
            <a:r>
              <a:rPr lang="en-US" altLang="en-US" dirty="0">
                <a:latin typeface="Verdana" panose="020B0604030504040204" pitchFamily="34" charset="0"/>
                <a:ea typeface="Verdana" panose="020B0604030504040204" pitchFamily="34" charset="0"/>
                <a:cs typeface="Verdana" panose="020B0604030504040204" pitchFamily="34" charset="0"/>
              </a:rPr>
              <a:t>Compromise</a:t>
            </a:r>
          </a:p>
          <a:p>
            <a:pPr>
              <a:lnSpc>
                <a:spcPct val="90000"/>
              </a:lnSpc>
            </a:pPr>
            <a:r>
              <a:rPr lang="en-US" alt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Excuses</a:t>
            </a:r>
          </a:p>
          <a:p>
            <a:pPr marL="457200" lvl="1" indent="0">
              <a:lnSpc>
                <a:spcPct val="90000"/>
              </a:lnSpc>
              <a:buNone/>
            </a:pP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516191" y="4252452"/>
            <a:ext cx="3982065" cy="685800"/>
          </a:xfrm>
          <a:prstGeom prst="rect">
            <a:avLst/>
          </a:prstGeom>
          <a:solidFill>
            <a:schemeClr val="accent2"/>
          </a:solidFill>
          <a:ln w="6350">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Only three of us</a:t>
            </a:r>
          </a:p>
        </p:txBody>
      </p:sp>
      <p:sp>
        <p:nvSpPr>
          <p:cNvPr id="5" name="Rectangle 4"/>
          <p:cNvSpPr/>
          <p:nvPr/>
        </p:nvSpPr>
        <p:spPr>
          <a:xfrm>
            <a:off x="4648200" y="4252452"/>
            <a:ext cx="3982065" cy="685800"/>
          </a:xfrm>
          <a:prstGeom prst="rect">
            <a:avLst/>
          </a:prstGeom>
          <a:solidFill>
            <a:schemeClr val="accent2"/>
          </a:solidFill>
          <a:ln w="6350">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We are young</a:t>
            </a:r>
          </a:p>
        </p:txBody>
      </p:sp>
      <p:sp>
        <p:nvSpPr>
          <p:cNvPr id="6" name="Rectangle 5"/>
          <p:cNvSpPr/>
          <p:nvPr/>
        </p:nvSpPr>
        <p:spPr>
          <a:xfrm>
            <a:off x="518652" y="5014452"/>
            <a:ext cx="3982065" cy="685800"/>
          </a:xfrm>
          <a:prstGeom prst="rect">
            <a:avLst/>
          </a:prstGeom>
          <a:solidFill>
            <a:schemeClr val="accent2"/>
          </a:solidFill>
          <a:ln w="6350">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Away from home</a:t>
            </a:r>
          </a:p>
        </p:txBody>
      </p:sp>
      <p:sp>
        <p:nvSpPr>
          <p:cNvPr id="7" name="Rectangle 6"/>
          <p:cNvSpPr/>
          <p:nvPr/>
        </p:nvSpPr>
        <p:spPr>
          <a:xfrm>
            <a:off x="4650661" y="5014452"/>
            <a:ext cx="3982065" cy="685800"/>
          </a:xfrm>
          <a:prstGeom prst="rect">
            <a:avLst/>
          </a:prstGeom>
          <a:solidFill>
            <a:schemeClr val="accent2"/>
          </a:solidFill>
          <a:ln w="6350">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Everyone else </a:t>
            </a:r>
          </a:p>
        </p:txBody>
      </p:sp>
      <p:sp>
        <p:nvSpPr>
          <p:cNvPr id="8" name="Rectangle 7"/>
          <p:cNvSpPr/>
          <p:nvPr/>
        </p:nvSpPr>
        <p:spPr>
          <a:xfrm>
            <a:off x="2167766" y="5776452"/>
            <a:ext cx="4818299" cy="685800"/>
          </a:xfrm>
          <a:prstGeom prst="rect">
            <a:avLst/>
          </a:prstGeom>
          <a:solidFill>
            <a:schemeClr val="accent2"/>
          </a:solidFill>
          <a:ln w="6350">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If we don’t bow, we die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01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DECE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6248400"/>
          </a:xfrm>
          <a:solidFill>
            <a:srgbClr val="FFFFCC"/>
          </a:solidFill>
        </p:spPr>
        <p:txBody>
          <a:bodyPr anchor="t" anchorCtr="0"/>
          <a:lstStyle/>
          <a:p>
            <a:endParaRPr lang="en-US" dirty="0"/>
          </a:p>
        </p:txBody>
      </p:sp>
      <p:sp>
        <p:nvSpPr>
          <p:cNvPr id="6" name="Rectangle 5"/>
          <p:cNvSpPr/>
          <p:nvPr/>
        </p:nvSpPr>
        <p:spPr>
          <a:xfrm>
            <a:off x="1066800" y="990600"/>
            <a:ext cx="7010400" cy="457200"/>
          </a:xfrm>
          <a:prstGeom prst="rect">
            <a:avLst/>
          </a:prstGeom>
          <a:blipFill>
            <a:blip r:embed="rId2" cstate="print"/>
            <a:tile tx="0" ty="0" sx="100000" sy="100000" flip="none" algn="tl"/>
          </a:blipFill>
          <a:ln>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I. The Proud King</a:t>
            </a:r>
          </a:p>
        </p:txBody>
      </p:sp>
      <p:sp>
        <p:nvSpPr>
          <p:cNvPr id="5" name="Rectangle 4"/>
          <p:cNvSpPr/>
          <p:nvPr/>
        </p:nvSpPr>
        <p:spPr>
          <a:xfrm>
            <a:off x="1066800" y="2819400"/>
            <a:ext cx="7010400" cy="1066800"/>
          </a:xfrm>
          <a:prstGeom prst="rect">
            <a:avLst/>
          </a:prstGeom>
          <a:blipFill>
            <a:blip r:embed="rId2" cstate="print"/>
            <a:tile tx="0" ty="0" sx="100000" sy="100000" flip="none" algn="tl"/>
          </a:blipFill>
          <a:ln>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lumMod val="25000"/>
                  </a:schemeClr>
                </a:solidFill>
                <a:latin typeface="Verdana" panose="020B0604030504040204" pitchFamily="34" charset="0"/>
                <a:ea typeface="Verdana" panose="020B0604030504040204" pitchFamily="34" charset="0"/>
                <a:cs typeface="Verdana" panose="020B0604030504040204" pitchFamily="34" charset="0"/>
              </a:rPr>
              <a:t>IV. The Persistent Servants</a:t>
            </a:r>
          </a:p>
        </p:txBody>
      </p:sp>
      <p:sp>
        <p:nvSpPr>
          <p:cNvPr id="7" name="Rectangle 6"/>
          <p:cNvSpPr/>
          <p:nvPr/>
        </p:nvSpPr>
        <p:spPr>
          <a:xfrm>
            <a:off x="1066800" y="1600200"/>
            <a:ext cx="7010400" cy="457200"/>
          </a:xfrm>
          <a:prstGeom prst="rect">
            <a:avLst/>
          </a:prstGeom>
          <a:blipFill>
            <a:blip r:embed="rId2" cstate="print"/>
            <a:tile tx="0" ty="0" sx="100000" sy="100000" flip="none" algn="tl"/>
          </a:blipFill>
          <a:ln>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II. The Powerful God</a:t>
            </a:r>
          </a:p>
        </p:txBody>
      </p:sp>
      <p:sp>
        <p:nvSpPr>
          <p:cNvPr id="8" name="Rectangle 7"/>
          <p:cNvSpPr/>
          <p:nvPr/>
        </p:nvSpPr>
        <p:spPr>
          <a:xfrm>
            <a:off x="1066800" y="2209800"/>
            <a:ext cx="7010400" cy="457200"/>
          </a:xfrm>
          <a:prstGeom prst="rect">
            <a:avLst/>
          </a:prstGeom>
          <a:blipFill>
            <a:blip r:embed="rId2" cstate="print"/>
            <a:tile tx="0" ty="0" sx="100000" sy="100000" flip="none" algn="tl"/>
          </a:blipFill>
          <a:ln>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III. The Pernicious Pressures</a:t>
            </a:r>
          </a:p>
        </p:txBody>
      </p:sp>
    </p:spTree>
    <p:extLst>
      <p:ext uri="{BB962C8B-B14F-4D97-AF65-F5344CB8AC3E}">
        <p14:creationId xmlns:p14="http://schemas.microsoft.com/office/powerpoint/2010/main" xmlns="" val="3657003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0"/>
            <a:ext cx="8229600" cy="715962"/>
          </a:xfrm>
        </p:spPr>
        <p:txBody>
          <a:bodyPr/>
          <a:lstStyle/>
          <a:p>
            <a:r>
              <a:rPr lang="en-US" altLang="en-US" sz="3600" dirty="0"/>
              <a:t>Gritty fidelity of the three</a:t>
            </a:r>
          </a:p>
        </p:txBody>
      </p:sp>
      <p:sp>
        <p:nvSpPr>
          <p:cNvPr id="50179" name="Rectangle 3"/>
          <p:cNvSpPr>
            <a:spLocks noGrp="1" noChangeArrowheads="1"/>
          </p:cNvSpPr>
          <p:nvPr>
            <p:ph idx="1"/>
          </p:nvPr>
        </p:nvSpPr>
        <p:spPr>
          <a:xfrm>
            <a:off x="472190" y="732504"/>
            <a:ext cx="8229600" cy="5820696"/>
          </a:xfrm>
        </p:spPr>
        <p:txBody>
          <a:bodyPr/>
          <a:lstStyle/>
          <a:p>
            <a:pPr>
              <a:lnSpc>
                <a:spcPct val="90000"/>
              </a:lnSpc>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Know truth; base convictions and life on it.  Chap.1</a:t>
            </a:r>
          </a:p>
          <a:p>
            <a:pPr>
              <a:lnSpc>
                <a:spcPct val="90000"/>
              </a:lnSpc>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Consistent; stood firm, 1:11…19 </a:t>
            </a:r>
          </a:p>
          <a:p>
            <a:pPr>
              <a:lnSpc>
                <a:spcPct val="90000"/>
              </a:lnSpc>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Not moved by peer pressure, 7 </a:t>
            </a:r>
          </a:p>
          <a:p>
            <a:pPr>
              <a:lnSpc>
                <a:spcPct val="90000"/>
              </a:lnSpc>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Did not pretend to bow, 8-12 </a:t>
            </a:r>
          </a:p>
          <a:p>
            <a:pPr>
              <a:lnSpc>
                <a:spcPct val="90000"/>
              </a:lnSpc>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Never hesitated, 16 </a:t>
            </a:r>
          </a:p>
          <a:p>
            <a:pPr>
              <a:lnSpc>
                <a:spcPct val="90000"/>
              </a:lnSpc>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Did not elevate king over God, 16</a:t>
            </a:r>
          </a:p>
          <a:p>
            <a:pPr>
              <a:lnSpc>
                <a:spcPct val="90000"/>
              </a:lnSpc>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Trusted and obeyed God, 18</a:t>
            </a:r>
          </a:p>
          <a:p>
            <a:pPr>
              <a:lnSpc>
                <a:spcPct val="90000"/>
              </a:lnSpc>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Did not doubt or presume, 18</a:t>
            </a:r>
          </a:p>
          <a:p>
            <a:pPr>
              <a:lnSpc>
                <a:spcPct val="90000"/>
              </a:lnSpc>
            </a:pPr>
            <a:r>
              <a:rPr lang="en-US" altLang="en-US" dirty="0">
                <a:latin typeface="Verdana" panose="020B0604030504040204" pitchFamily="34" charset="0"/>
                <a:ea typeface="Verdana" panose="020B0604030504040204" pitchFamily="34" charset="0"/>
                <a:cs typeface="Verdana" panose="020B0604030504040204" pitchFamily="34" charset="0"/>
              </a:rPr>
              <a:t>Willing to die for faith, 18</a:t>
            </a:r>
          </a:p>
        </p:txBody>
      </p:sp>
    </p:spTree>
    <p:extLst>
      <p:ext uri="{BB962C8B-B14F-4D97-AF65-F5344CB8AC3E}">
        <p14:creationId xmlns:p14="http://schemas.microsoft.com/office/powerpoint/2010/main" xmlns="" val="126392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3" end="3"/>
                                            </p:txEl>
                                          </p:spTgt>
                                        </p:tgtEl>
                                        <p:attrNameLst>
                                          <p:attrName>ppt_c</p:attrName>
                                        </p:attrNameLst>
                                      </p:cBhvr>
                                      <p:to>
                                        <a:schemeClr va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7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4" end="4"/>
                                            </p:txEl>
                                          </p:spTgt>
                                        </p:tgtEl>
                                        <p:attrNameLst>
                                          <p:attrName>ppt_c</p:attrName>
                                        </p:attrNameLst>
                                      </p:cBhvr>
                                      <p:to>
                                        <a:schemeClr va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0179">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5" end="5"/>
                                            </p:txEl>
                                          </p:spTgt>
                                        </p:tgtEl>
                                        <p:attrNameLst>
                                          <p:attrName>ppt_c</p:attrName>
                                        </p:attrNameLst>
                                      </p:cBhvr>
                                      <p:to>
                                        <a:schemeClr val="hlink"/>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0179">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6" end="6"/>
                                            </p:txEl>
                                          </p:spTgt>
                                        </p:tgtEl>
                                        <p:attrNameLst>
                                          <p:attrName>ppt_c</p:attrName>
                                        </p:attrNameLst>
                                      </p:cBhvr>
                                      <p:to>
                                        <a:schemeClr val="hlink"/>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0179">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7" end="7"/>
                                            </p:txEl>
                                          </p:spTgt>
                                        </p:tgtEl>
                                        <p:attrNameLst>
                                          <p:attrName>ppt_c</p:attrName>
                                        </p:attrNameLst>
                                      </p:cBhvr>
                                      <p:to>
                                        <a:schemeClr val="hlink"/>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01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0"/>
            <a:ext cx="8229600" cy="715962"/>
          </a:xfrm>
        </p:spPr>
        <p:txBody>
          <a:bodyPr/>
          <a:lstStyle/>
          <a:p>
            <a:r>
              <a:rPr lang="en-US" altLang="en-US" sz="3600" dirty="0">
                <a:solidFill>
                  <a:schemeClr val="tx1"/>
                </a:solidFill>
              </a:rPr>
              <a:t>Trenches of France, WWI</a:t>
            </a:r>
          </a:p>
        </p:txBody>
      </p:sp>
      <p:sp>
        <p:nvSpPr>
          <p:cNvPr id="50179" name="Rectangle 3"/>
          <p:cNvSpPr>
            <a:spLocks noGrp="1" noChangeArrowheads="1"/>
          </p:cNvSpPr>
          <p:nvPr>
            <p:ph idx="1"/>
          </p:nvPr>
        </p:nvSpPr>
        <p:spPr>
          <a:xfrm>
            <a:off x="472190" y="732504"/>
            <a:ext cx="8229600" cy="5820696"/>
          </a:xfrm>
        </p:spPr>
        <p:txBody>
          <a:bodyPr/>
          <a:lstStyle/>
          <a:p>
            <a:pPr>
              <a:lnSpc>
                <a:spcPct val="90000"/>
              </a:lnSpc>
              <a:spcAft>
                <a:spcPts val="600"/>
              </a:spcAft>
            </a:pPr>
            <a:r>
              <a:rPr lang="en-US" altLang="en-US" dirty="0">
                <a:solidFill>
                  <a:srgbClr val="969696"/>
                </a:solidFill>
                <a:latin typeface="Verdana" panose="020B0604030504040204" pitchFamily="34" charset="0"/>
                <a:ea typeface="Verdana" panose="020B0604030504040204" pitchFamily="34" charset="0"/>
                <a:cs typeface="Verdana" panose="020B0604030504040204" pitchFamily="34" charset="0"/>
              </a:rPr>
              <a:t>Know truth; base convictions and life on it.  Chap.1</a:t>
            </a:r>
          </a:p>
          <a:p>
            <a:pPr>
              <a:lnSpc>
                <a:spcPct val="90000"/>
              </a:lnSpc>
              <a:spcAft>
                <a:spcPts val="600"/>
              </a:spcAft>
            </a:pPr>
            <a:r>
              <a:rPr lang="en-US" altLang="en-US" dirty="0">
                <a:solidFill>
                  <a:srgbClr val="969696"/>
                </a:solidFill>
                <a:latin typeface="Verdana" panose="020B0604030504040204" pitchFamily="34" charset="0"/>
                <a:ea typeface="Verdana" panose="020B0604030504040204" pitchFamily="34" charset="0"/>
                <a:cs typeface="Verdana" panose="020B0604030504040204" pitchFamily="34" charset="0"/>
              </a:rPr>
              <a:t>Consistent; stood firm, 1:11…19 </a:t>
            </a:r>
          </a:p>
          <a:p>
            <a:pPr>
              <a:lnSpc>
                <a:spcPct val="90000"/>
              </a:lnSpc>
              <a:spcAft>
                <a:spcPts val="600"/>
              </a:spcAft>
            </a:pPr>
            <a:r>
              <a:rPr lang="en-US" altLang="en-US" dirty="0">
                <a:solidFill>
                  <a:srgbClr val="969696"/>
                </a:solidFill>
                <a:latin typeface="Verdana" panose="020B0604030504040204" pitchFamily="34" charset="0"/>
                <a:ea typeface="Verdana" panose="020B0604030504040204" pitchFamily="34" charset="0"/>
                <a:cs typeface="Verdana" panose="020B0604030504040204" pitchFamily="34" charset="0"/>
              </a:rPr>
              <a:t>Not moved by peer pressure, 7 </a:t>
            </a:r>
          </a:p>
          <a:p>
            <a:pPr>
              <a:lnSpc>
                <a:spcPct val="90000"/>
              </a:lnSpc>
              <a:spcAft>
                <a:spcPts val="600"/>
              </a:spcAft>
            </a:pPr>
            <a:r>
              <a:rPr lang="en-US" altLang="en-US" dirty="0">
                <a:solidFill>
                  <a:srgbClr val="969696"/>
                </a:solidFill>
                <a:latin typeface="Verdana" panose="020B0604030504040204" pitchFamily="34" charset="0"/>
                <a:ea typeface="Verdana" panose="020B0604030504040204" pitchFamily="34" charset="0"/>
                <a:cs typeface="Verdana" panose="020B0604030504040204" pitchFamily="34" charset="0"/>
              </a:rPr>
              <a:t>Did not pretend to bow, 8-12 </a:t>
            </a:r>
          </a:p>
          <a:p>
            <a:pPr>
              <a:lnSpc>
                <a:spcPct val="90000"/>
              </a:lnSpc>
              <a:spcAft>
                <a:spcPts val="600"/>
              </a:spcAft>
            </a:pPr>
            <a:r>
              <a:rPr lang="en-US" altLang="en-US" dirty="0">
                <a:solidFill>
                  <a:srgbClr val="969696"/>
                </a:solidFill>
                <a:latin typeface="Verdana" panose="020B0604030504040204" pitchFamily="34" charset="0"/>
                <a:ea typeface="Verdana" panose="020B0604030504040204" pitchFamily="34" charset="0"/>
                <a:cs typeface="Verdana" panose="020B0604030504040204" pitchFamily="34" charset="0"/>
              </a:rPr>
              <a:t>Never hesitated, 16 </a:t>
            </a:r>
          </a:p>
          <a:p>
            <a:pPr>
              <a:lnSpc>
                <a:spcPct val="90000"/>
              </a:lnSpc>
              <a:spcAft>
                <a:spcPts val="600"/>
              </a:spcAft>
            </a:pPr>
            <a:r>
              <a:rPr lang="en-US" altLang="en-US" dirty="0">
                <a:solidFill>
                  <a:srgbClr val="969696"/>
                </a:solidFill>
                <a:latin typeface="Verdana" panose="020B0604030504040204" pitchFamily="34" charset="0"/>
                <a:ea typeface="Verdana" panose="020B0604030504040204" pitchFamily="34" charset="0"/>
                <a:cs typeface="Verdana" panose="020B0604030504040204" pitchFamily="34" charset="0"/>
              </a:rPr>
              <a:t>Did not elevate king over God, 16</a:t>
            </a:r>
          </a:p>
          <a:p>
            <a:pPr>
              <a:lnSpc>
                <a:spcPct val="90000"/>
              </a:lnSpc>
              <a:spcAft>
                <a:spcPts val="600"/>
              </a:spcAft>
            </a:pPr>
            <a:r>
              <a:rPr lang="en-US" altLang="en-US" dirty="0">
                <a:solidFill>
                  <a:srgbClr val="969696"/>
                </a:solidFill>
                <a:latin typeface="Verdana" panose="020B0604030504040204" pitchFamily="34" charset="0"/>
                <a:ea typeface="Verdana" panose="020B0604030504040204" pitchFamily="34" charset="0"/>
                <a:cs typeface="Verdana" panose="020B0604030504040204" pitchFamily="34" charset="0"/>
              </a:rPr>
              <a:t>Trusted and obeyed God, 18</a:t>
            </a:r>
          </a:p>
          <a:p>
            <a:pPr>
              <a:lnSpc>
                <a:spcPct val="90000"/>
              </a:lnSpc>
              <a:spcAft>
                <a:spcPts val="600"/>
              </a:spcAft>
            </a:pPr>
            <a:r>
              <a:rPr lang="en-US" altLang="en-US" dirty="0">
                <a:solidFill>
                  <a:srgbClr val="969696"/>
                </a:solidFill>
                <a:latin typeface="Verdana" panose="020B0604030504040204" pitchFamily="34" charset="0"/>
                <a:ea typeface="Verdana" panose="020B0604030504040204" pitchFamily="34" charset="0"/>
                <a:cs typeface="Verdana" panose="020B0604030504040204" pitchFamily="34" charset="0"/>
              </a:rPr>
              <a:t>Did not doubt or presume, 18</a:t>
            </a:r>
          </a:p>
          <a:p>
            <a:pPr>
              <a:lnSpc>
                <a:spcPct val="90000"/>
              </a:lnSpc>
            </a:pPr>
            <a:r>
              <a:rPr lang="en-US" altLang="en-US" dirty="0">
                <a:solidFill>
                  <a:srgbClr val="969696"/>
                </a:solidFill>
                <a:latin typeface="Verdana" panose="020B0604030504040204" pitchFamily="34" charset="0"/>
                <a:ea typeface="Verdana" panose="020B0604030504040204" pitchFamily="34" charset="0"/>
                <a:cs typeface="Verdana" panose="020B0604030504040204" pitchFamily="34" charset="0"/>
              </a:rPr>
              <a:t>Willing to die for faith, 18</a:t>
            </a:r>
          </a:p>
        </p:txBody>
      </p:sp>
      <p:sp>
        <p:nvSpPr>
          <p:cNvPr id="2" name="Rectangle 1"/>
          <p:cNvSpPr/>
          <p:nvPr/>
        </p:nvSpPr>
        <p:spPr>
          <a:xfrm>
            <a:off x="502170" y="823210"/>
            <a:ext cx="8153400" cy="5715000"/>
          </a:xfrm>
          <a:prstGeom prst="rect">
            <a:avLst/>
          </a:prstGeom>
          <a:solidFill>
            <a:srgbClr val="CCFFFF"/>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chemeClr val="tx1"/>
                </a:solidFill>
              </a:rPr>
              <a:t>“The first prayer I want my son to learn to say for me is </a:t>
            </a:r>
            <a:r>
              <a:rPr lang="en-US" sz="3000" b="1" dirty="0">
                <a:solidFill>
                  <a:schemeClr val="tx1"/>
                </a:solidFill>
              </a:rPr>
              <a:t>not</a:t>
            </a:r>
            <a:r>
              <a:rPr lang="en-US" sz="3000" dirty="0">
                <a:solidFill>
                  <a:schemeClr val="tx1"/>
                </a:solidFill>
              </a:rPr>
              <a:t>, ‘God keep Daddy safe,’ but ‘God make Daddy </a:t>
            </a:r>
            <a:r>
              <a:rPr lang="en-US" sz="3000" b="1" dirty="0">
                <a:solidFill>
                  <a:schemeClr val="tx1"/>
                </a:solidFill>
              </a:rPr>
              <a:t>brave</a:t>
            </a:r>
            <a:r>
              <a:rPr lang="en-US" sz="3000" dirty="0">
                <a:solidFill>
                  <a:schemeClr val="tx1"/>
                </a:solidFill>
              </a:rPr>
              <a:t>—and if he has hard things to do, make him strong to do them.’  Life and death don’t matter, my son, right and wrong do.   Daddy dead is Daddy still.   But Daddy dishonored before God is something awful—too bad for words.  I suppose you’d like to put in a bit about safety too, old chap—and Mother would.   Well, put it in!   But afterwards, always afterwards, because it really does not matter near so much.”  </a:t>
            </a:r>
          </a:p>
        </p:txBody>
      </p:sp>
    </p:spTree>
    <p:extLst>
      <p:ext uri="{BB962C8B-B14F-4D97-AF65-F5344CB8AC3E}">
        <p14:creationId xmlns:p14="http://schemas.microsoft.com/office/powerpoint/2010/main" xmlns="" val="1918727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76200"/>
            <a:ext cx="8229600" cy="715962"/>
          </a:xfrm>
        </p:spPr>
        <p:txBody>
          <a:bodyPr/>
          <a:lstStyle/>
          <a:p>
            <a:r>
              <a:rPr lang="en-US" altLang="en-US" sz="3800" dirty="0"/>
              <a:t>Their reward:</a:t>
            </a:r>
          </a:p>
        </p:txBody>
      </p:sp>
      <p:sp>
        <p:nvSpPr>
          <p:cNvPr id="51203" name="Rectangle 3"/>
          <p:cNvSpPr>
            <a:spLocks noGrp="1" noChangeArrowheads="1"/>
          </p:cNvSpPr>
          <p:nvPr>
            <p:ph idx="1"/>
          </p:nvPr>
        </p:nvSpPr>
        <p:spPr>
          <a:xfrm>
            <a:off x="472190" y="762000"/>
            <a:ext cx="8229600" cy="5791200"/>
          </a:xfrm>
        </p:spPr>
        <p:txBody>
          <a:bodyPr/>
          <a:lstStyle/>
          <a:p>
            <a:pPr marL="457200" indent="-457200">
              <a:spcBef>
                <a:spcPts val="300"/>
              </a:spcBef>
              <a:buNone/>
            </a:pPr>
            <a:r>
              <a:rPr lang="en-US" alt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1. </a:t>
            </a:r>
            <a:r>
              <a:rPr lang="en-US" alt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God turns furnace into a walk in the park, </a:t>
            </a:r>
            <a:r>
              <a:rPr lang="en-US" altLang="en-US" dirty="0">
                <a:latin typeface="Verdana" panose="020B0604030504040204" pitchFamily="34" charset="0"/>
                <a:ea typeface="Verdana" panose="020B0604030504040204" pitchFamily="34" charset="0"/>
                <a:cs typeface="Verdana" panose="020B0604030504040204" pitchFamily="34" charset="0"/>
              </a:rPr>
              <a:t>19-25 </a:t>
            </a:r>
          </a:p>
          <a:p>
            <a:pPr marL="457200" indent="-457200">
              <a:spcBef>
                <a:spcPts val="300"/>
              </a:spcBef>
              <a:buNone/>
            </a:pPr>
            <a:r>
              <a:rPr lang="en-US" alt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2. </a:t>
            </a:r>
            <a:r>
              <a:rPr lang="en-US" alt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Impressive testimony from a heathen, </a:t>
            </a:r>
            <a:r>
              <a:rPr lang="en-US" altLang="en-US" dirty="0">
                <a:latin typeface="Verdana" panose="020B0604030504040204" pitchFamily="34" charset="0"/>
                <a:ea typeface="Verdana" panose="020B0604030504040204" pitchFamily="34" charset="0"/>
                <a:cs typeface="Verdana" panose="020B0604030504040204" pitchFamily="34" charset="0"/>
              </a:rPr>
              <a:t>26-29</a:t>
            </a:r>
          </a:p>
          <a:p>
            <a:pPr marL="796925" lvl="1" indent="-396875">
              <a:spcBef>
                <a:spcPts val="300"/>
              </a:spcBef>
            </a:pPr>
            <a:r>
              <a:rPr lang="en-US" altLang="en-US" sz="3000" dirty="0">
                <a:latin typeface="Verdana" panose="020B0604030504040204" pitchFamily="34" charset="0"/>
                <a:ea typeface="Verdana" panose="020B0604030504040204" pitchFamily="34" charset="0"/>
                <a:cs typeface="Verdana" panose="020B0604030504040204" pitchFamily="34" charset="0"/>
              </a:rPr>
              <a:t>Fearless, pious conduct of three Jews made God’s name known in Babylon</a:t>
            </a:r>
          </a:p>
        </p:txBody>
      </p:sp>
      <p:sp>
        <p:nvSpPr>
          <p:cNvPr id="2" name="Rectangle 1"/>
          <p:cNvSpPr/>
          <p:nvPr/>
        </p:nvSpPr>
        <p:spPr>
          <a:xfrm>
            <a:off x="457200" y="3810000"/>
            <a:ext cx="8244590" cy="2743200"/>
          </a:xfrm>
          <a:prstGeom prst="rect">
            <a:avLst/>
          </a:prstGeom>
          <a:solidFill>
            <a:schemeClr val="tx1"/>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Calibri" panose="020F0502020204030204" pitchFamily="34" charset="0"/>
                <a:ea typeface="Times New Roman" panose="02020603050405020304" pitchFamily="18" charset="0"/>
              </a:rPr>
              <a:t>‘We no longer live in a </a:t>
            </a:r>
            <a:r>
              <a:rPr lang="en-US" sz="3200" dirty="0">
                <a:solidFill>
                  <a:srgbClr val="FFFFCC"/>
                </a:solidFill>
                <a:latin typeface="Calibri" panose="020F0502020204030204" pitchFamily="34" charset="0"/>
                <a:ea typeface="Times New Roman" panose="02020603050405020304" pitchFamily="18" charset="0"/>
              </a:rPr>
              <a:t>post</a:t>
            </a:r>
            <a:r>
              <a:rPr lang="en-US" sz="3200" dirty="0">
                <a:latin typeface="Calibri" panose="020F0502020204030204" pitchFamily="34" charset="0"/>
                <a:ea typeface="Times New Roman" panose="02020603050405020304" pitchFamily="18" charset="0"/>
              </a:rPr>
              <a:t>-Christian society, </a:t>
            </a:r>
            <a:br>
              <a:rPr lang="en-US" sz="3200" dirty="0">
                <a:latin typeface="Calibri" panose="020F0502020204030204" pitchFamily="34" charset="0"/>
                <a:ea typeface="Times New Roman" panose="02020603050405020304" pitchFamily="18" charset="0"/>
              </a:rPr>
            </a:br>
            <a:r>
              <a:rPr lang="en-US" sz="3200" dirty="0">
                <a:latin typeface="Calibri" panose="020F0502020204030204" pitchFamily="34" charset="0"/>
                <a:ea typeface="Times New Roman" panose="02020603050405020304" pitchFamily="18" charset="0"/>
              </a:rPr>
              <a:t>we live in an </a:t>
            </a:r>
            <a:r>
              <a:rPr lang="en-US" sz="3200" dirty="0">
                <a:solidFill>
                  <a:srgbClr val="FFFFCC"/>
                </a:solidFill>
                <a:latin typeface="Calibri" panose="020F0502020204030204" pitchFamily="34" charset="0"/>
                <a:ea typeface="Times New Roman" panose="02020603050405020304" pitchFamily="18" charset="0"/>
              </a:rPr>
              <a:t>anti</a:t>
            </a:r>
            <a:r>
              <a:rPr lang="en-US" sz="3200" dirty="0">
                <a:latin typeface="Calibri" panose="020F0502020204030204" pitchFamily="34" charset="0"/>
                <a:ea typeface="Times New Roman" panose="02020603050405020304" pitchFamily="18" charset="0"/>
              </a:rPr>
              <a:t>-Christian society, one in which the Christian faith is dismissed or ridiculed and Christians are considered suspect and their motives and behavior berated’ </a:t>
            </a:r>
            <a:endParaRPr lang="en-US" sz="3200" dirty="0">
              <a:solidFill>
                <a:schemeClr val="bg1"/>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76200"/>
            <a:ext cx="8229600" cy="715962"/>
          </a:xfrm>
        </p:spPr>
        <p:txBody>
          <a:bodyPr/>
          <a:lstStyle/>
          <a:p>
            <a:r>
              <a:rPr lang="en-US" altLang="en-US" sz="3800" dirty="0"/>
              <a:t>Their reward:</a:t>
            </a:r>
          </a:p>
        </p:txBody>
      </p:sp>
      <p:sp>
        <p:nvSpPr>
          <p:cNvPr id="51203" name="Rectangle 3"/>
          <p:cNvSpPr>
            <a:spLocks noGrp="1" noChangeArrowheads="1"/>
          </p:cNvSpPr>
          <p:nvPr>
            <p:ph idx="1"/>
          </p:nvPr>
        </p:nvSpPr>
        <p:spPr>
          <a:xfrm>
            <a:off x="472190" y="762000"/>
            <a:ext cx="8229600" cy="5791200"/>
          </a:xfrm>
        </p:spPr>
        <p:txBody>
          <a:bodyPr/>
          <a:lstStyle/>
          <a:p>
            <a:pPr marL="457200" indent="-457200">
              <a:spcBef>
                <a:spcPts val="300"/>
              </a:spcBef>
              <a:buNone/>
            </a:pPr>
            <a:r>
              <a:rPr lang="en-US" alt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1. </a:t>
            </a:r>
            <a:r>
              <a:rPr lang="en-US" alt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God turns furnace into a walk in the park, </a:t>
            </a:r>
            <a:r>
              <a:rPr lang="en-US" altLang="en-US" dirty="0">
                <a:latin typeface="Verdana" panose="020B0604030504040204" pitchFamily="34" charset="0"/>
                <a:ea typeface="Verdana" panose="020B0604030504040204" pitchFamily="34" charset="0"/>
                <a:cs typeface="Verdana" panose="020B0604030504040204" pitchFamily="34" charset="0"/>
              </a:rPr>
              <a:t>19-25 </a:t>
            </a:r>
          </a:p>
          <a:p>
            <a:pPr marL="457200" indent="-457200">
              <a:spcBef>
                <a:spcPts val="300"/>
              </a:spcBef>
              <a:buNone/>
            </a:pPr>
            <a:r>
              <a:rPr lang="en-US" alt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2. </a:t>
            </a:r>
            <a:r>
              <a:rPr lang="en-US" alt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Impressive testimony from a heathen, </a:t>
            </a:r>
            <a:r>
              <a:rPr lang="en-US" altLang="en-US" dirty="0">
                <a:latin typeface="Verdana" panose="020B0604030504040204" pitchFamily="34" charset="0"/>
                <a:ea typeface="Verdana" panose="020B0604030504040204" pitchFamily="34" charset="0"/>
                <a:cs typeface="Verdana" panose="020B0604030504040204" pitchFamily="34" charset="0"/>
              </a:rPr>
              <a:t>26-29</a:t>
            </a:r>
          </a:p>
          <a:p>
            <a:pPr marL="457200" indent="-457200" algn="ctr">
              <a:spcBef>
                <a:spcPts val="0"/>
              </a:spcBef>
              <a:buNone/>
            </a:pPr>
            <a:r>
              <a:rPr lang="en-US" altLang="en-US" dirty="0">
                <a:latin typeface="Verdana" panose="020B0604030504040204" pitchFamily="34" charset="0"/>
                <a:ea typeface="Verdana" panose="020B0604030504040204" pitchFamily="34" charset="0"/>
                <a:cs typeface="Verdana" panose="020B0604030504040204" pitchFamily="34" charset="0"/>
              </a:rPr>
              <a:t>Eusebius</a:t>
            </a:r>
          </a:p>
        </p:txBody>
      </p:sp>
      <p:sp>
        <p:nvSpPr>
          <p:cNvPr id="2" name="Rectangle 1"/>
          <p:cNvSpPr/>
          <p:nvPr/>
        </p:nvSpPr>
        <p:spPr>
          <a:xfrm>
            <a:off x="457200" y="3352800"/>
            <a:ext cx="8244590" cy="3200400"/>
          </a:xfrm>
          <a:prstGeom prst="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Calibri" panose="020F0502020204030204" pitchFamily="34" charset="0"/>
                <a:ea typeface="Times New Roman" panose="02020603050405020304" pitchFamily="18" charset="0"/>
              </a:rPr>
              <a:t>‘He needs not fear </a:t>
            </a:r>
            <a:r>
              <a:rPr lang="en-US" sz="3200" dirty="0">
                <a:solidFill>
                  <a:srgbClr val="FFFFCC"/>
                </a:solidFill>
                <a:latin typeface="Calibri" panose="020F0502020204030204" pitchFamily="34" charset="0"/>
                <a:ea typeface="Times New Roman" panose="02020603050405020304" pitchFamily="18" charset="0"/>
              </a:rPr>
              <a:t>confiscation</a:t>
            </a:r>
            <a:r>
              <a:rPr lang="en-US" sz="3200" dirty="0">
                <a:latin typeface="Calibri" panose="020F0502020204030204" pitchFamily="34" charset="0"/>
                <a:ea typeface="Times New Roman" panose="02020603050405020304" pitchFamily="18" charset="0"/>
              </a:rPr>
              <a:t> who has nothing to lose; nor </a:t>
            </a:r>
            <a:r>
              <a:rPr lang="en-US" sz="3200" dirty="0">
                <a:solidFill>
                  <a:srgbClr val="FFFFCC"/>
                </a:solidFill>
                <a:latin typeface="Calibri" panose="020F0502020204030204" pitchFamily="34" charset="0"/>
                <a:ea typeface="Times New Roman" panose="02020603050405020304" pitchFamily="18" charset="0"/>
              </a:rPr>
              <a:t>banishment</a:t>
            </a:r>
            <a:r>
              <a:rPr lang="en-US" sz="3200" dirty="0">
                <a:latin typeface="Calibri" panose="020F0502020204030204" pitchFamily="34" charset="0"/>
                <a:ea typeface="Times New Roman" panose="02020603050405020304" pitchFamily="18" charset="0"/>
              </a:rPr>
              <a:t> to whom heaven is his country; nor </a:t>
            </a:r>
            <a:r>
              <a:rPr lang="en-US" sz="3200" dirty="0">
                <a:solidFill>
                  <a:srgbClr val="FFFFCC"/>
                </a:solidFill>
                <a:latin typeface="Calibri" panose="020F0502020204030204" pitchFamily="34" charset="0"/>
                <a:ea typeface="Times New Roman" panose="02020603050405020304" pitchFamily="18" charset="0"/>
              </a:rPr>
              <a:t>torments</a:t>
            </a:r>
            <a:r>
              <a:rPr lang="en-US" sz="3200" dirty="0">
                <a:latin typeface="Calibri" panose="020F0502020204030204" pitchFamily="34" charset="0"/>
                <a:ea typeface="Times New Roman" panose="02020603050405020304" pitchFamily="18" charset="0"/>
              </a:rPr>
              <a:t> when his body can be destroyed at one blow; nor </a:t>
            </a:r>
            <a:r>
              <a:rPr lang="en-US" sz="3200" dirty="0">
                <a:solidFill>
                  <a:srgbClr val="FFFFCC"/>
                </a:solidFill>
                <a:latin typeface="Calibri" panose="020F0502020204030204" pitchFamily="34" charset="0"/>
                <a:ea typeface="Times New Roman" panose="02020603050405020304" pitchFamily="18" charset="0"/>
              </a:rPr>
              <a:t>death</a:t>
            </a:r>
            <a:r>
              <a:rPr lang="en-US" sz="3200" dirty="0">
                <a:latin typeface="Calibri" panose="020F0502020204030204" pitchFamily="34" charset="0"/>
                <a:ea typeface="Times New Roman" panose="02020603050405020304" pitchFamily="18" charset="0"/>
              </a:rPr>
              <a:t> which is the only way to set him at liberty from sin and sorrow.’ </a:t>
            </a:r>
            <a:endParaRPr lang="en-US" dirty="0">
              <a:solidFill>
                <a:schemeClr val="bg1"/>
              </a:solidFill>
              <a:latin typeface="Calibri" panose="020F0502020204030204" pitchFamily="34" charset="0"/>
            </a:endParaRPr>
          </a:p>
        </p:txBody>
      </p:sp>
    </p:spTree>
    <p:extLst>
      <p:ext uri="{BB962C8B-B14F-4D97-AF65-F5344CB8AC3E}">
        <p14:creationId xmlns:p14="http://schemas.microsoft.com/office/powerpoint/2010/main" xmlns="" val="182946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76200"/>
            <a:ext cx="8229600" cy="715962"/>
          </a:xfrm>
        </p:spPr>
        <p:txBody>
          <a:bodyPr/>
          <a:lstStyle/>
          <a:p>
            <a:r>
              <a:rPr lang="en-US" altLang="en-US" sz="3800" dirty="0"/>
              <a:t>Their reward:</a:t>
            </a:r>
          </a:p>
        </p:txBody>
      </p:sp>
      <p:sp>
        <p:nvSpPr>
          <p:cNvPr id="51203" name="Rectangle 3"/>
          <p:cNvSpPr>
            <a:spLocks noGrp="1" noChangeArrowheads="1"/>
          </p:cNvSpPr>
          <p:nvPr>
            <p:ph idx="1"/>
          </p:nvPr>
        </p:nvSpPr>
        <p:spPr>
          <a:xfrm>
            <a:off x="472190" y="762000"/>
            <a:ext cx="8229600" cy="5791200"/>
          </a:xfrm>
        </p:spPr>
        <p:txBody>
          <a:bodyPr/>
          <a:lstStyle/>
          <a:p>
            <a:pPr marL="457200" indent="-457200">
              <a:spcBef>
                <a:spcPts val="300"/>
              </a:spcBef>
              <a:buNone/>
            </a:pPr>
            <a:r>
              <a:rPr lang="en-US" alt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1. </a:t>
            </a:r>
            <a:r>
              <a:rPr lang="en-US" alt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God turns furnace into a walk in the park, </a:t>
            </a:r>
            <a:r>
              <a:rPr lang="en-US" altLang="en-US" dirty="0">
                <a:latin typeface="Verdana" panose="020B0604030504040204" pitchFamily="34" charset="0"/>
                <a:ea typeface="Verdana" panose="020B0604030504040204" pitchFamily="34" charset="0"/>
                <a:cs typeface="Verdana" panose="020B0604030504040204" pitchFamily="34" charset="0"/>
              </a:rPr>
              <a:t>19-25 </a:t>
            </a:r>
          </a:p>
          <a:p>
            <a:pPr marL="457200" indent="-457200">
              <a:spcBef>
                <a:spcPts val="300"/>
              </a:spcBef>
              <a:buNone/>
            </a:pPr>
            <a:r>
              <a:rPr lang="en-US" alt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2. </a:t>
            </a:r>
            <a:r>
              <a:rPr lang="en-US" alt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Impressive testimony from a heathen, </a:t>
            </a:r>
            <a:r>
              <a:rPr lang="en-US" altLang="en-US" dirty="0">
                <a:latin typeface="Verdana" panose="020B0604030504040204" pitchFamily="34" charset="0"/>
                <a:ea typeface="Verdana" panose="020B0604030504040204" pitchFamily="34" charset="0"/>
                <a:cs typeface="Verdana" panose="020B0604030504040204" pitchFamily="34" charset="0"/>
              </a:rPr>
              <a:t>26-29</a:t>
            </a:r>
          </a:p>
        </p:txBody>
      </p:sp>
      <p:sp>
        <p:nvSpPr>
          <p:cNvPr id="2" name="Rectangle 1"/>
          <p:cNvSpPr/>
          <p:nvPr/>
        </p:nvSpPr>
        <p:spPr>
          <a:xfrm>
            <a:off x="457200" y="3048000"/>
            <a:ext cx="8244590" cy="2819400"/>
          </a:xfrm>
          <a:prstGeom prst="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rgbClr val="FFFFCC"/>
                </a:solidFill>
              </a:rPr>
              <a:t>For this reason I also suffer these things; never-</a:t>
            </a:r>
            <a:r>
              <a:rPr lang="en-US" sz="3000" dirty="0" err="1">
                <a:solidFill>
                  <a:srgbClr val="FFFFCC"/>
                </a:solidFill>
              </a:rPr>
              <a:t>theless</a:t>
            </a:r>
            <a:r>
              <a:rPr lang="en-US" sz="3000" dirty="0">
                <a:solidFill>
                  <a:srgbClr val="FFFFCC"/>
                </a:solidFill>
              </a:rPr>
              <a:t> I am not ashamed, for I know whom I have believed and am persuaded that He is able to keep what I have committed to Him until that Day </a:t>
            </a:r>
            <a:r>
              <a:rPr lang="en-US" dirty="0">
                <a:solidFill>
                  <a:schemeClr val="bg1"/>
                </a:solidFill>
              </a:rPr>
              <a:t>– 2 Tim.1:12</a:t>
            </a:r>
          </a:p>
        </p:txBody>
      </p:sp>
    </p:spTree>
    <p:extLst>
      <p:ext uri="{BB962C8B-B14F-4D97-AF65-F5344CB8AC3E}">
        <p14:creationId xmlns:p14="http://schemas.microsoft.com/office/powerpoint/2010/main" xmlns="" val="3985652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Daniel 3:25</a:t>
            </a:r>
          </a:p>
        </p:txBody>
      </p:sp>
      <p:sp>
        <p:nvSpPr>
          <p:cNvPr id="43011" name="Rectangle 3"/>
          <p:cNvSpPr>
            <a:spLocks noGrp="1" noChangeArrowheads="1"/>
          </p:cNvSpPr>
          <p:nvPr>
            <p:ph idx="1"/>
          </p:nvPr>
        </p:nvSpPr>
        <p:spPr>
          <a:xfrm>
            <a:off x="533642" y="1417638"/>
            <a:ext cx="8077200" cy="4906962"/>
          </a:xfrm>
        </p:spPr>
        <p:txBody>
          <a:bodyPr/>
          <a:lstStyle/>
          <a:p>
            <a:pPr>
              <a:spcAft>
                <a:spcPts val="600"/>
              </a:spcAft>
            </a:pPr>
            <a:r>
              <a:rPr lang="en-US" altLang="en-US" b="1" dirty="0">
                <a:solidFill>
                  <a:schemeClr val="bg1"/>
                </a:solidFill>
              </a:rPr>
              <a:t>Three of the four are strictly criminals, but dangerous only to idolatry and pride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1371600" y="5410200"/>
            <a:ext cx="6400800" cy="1295400"/>
          </a:xfrm>
        </p:spPr>
        <p:txBody>
          <a:bodyPr/>
          <a:lstStyle/>
          <a:p>
            <a:endParaRPr lang="en-US" dirty="0"/>
          </a:p>
          <a:p>
            <a:r>
              <a:rPr lang="en-US" sz="4800" dirty="0">
                <a:solidFill>
                  <a:srgbClr val="800000"/>
                </a:solidFill>
              </a:rPr>
              <a:t>.</a:t>
            </a:r>
            <a:endParaRPr lang="en-US" dirty="0">
              <a:solidFill>
                <a:srgbClr val="8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792949037"/>
              </p:ext>
            </p:extLst>
          </p:nvPr>
        </p:nvGraphicFramePr>
        <p:xfrm>
          <a:off x="152400" y="76692"/>
          <a:ext cx="8839200" cy="6690360"/>
        </p:xfrm>
        <a:graphic>
          <a:graphicData uri="http://schemas.openxmlformats.org/drawingml/2006/table">
            <a:tbl>
              <a:tblPr firstRow="1" bandRow="1">
                <a:tableStyleId>{93296810-A885-4BE3-A3E7-6D5BEEA58F35}</a:tableStyleId>
              </a:tblPr>
              <a:tblGrid>
                <a:gridCol w="4419600">
                  <a:extLst>
                    <a:ext uri="{9D8B030D-6E8A-4147-A177-3AD203B41FA5}">
                      <a16:colId xmlns:a16="http://schemas.microsoft.com/office/drawing/2014/main" xmlns="" val="391403322"/>
                    </a:ext>
                  </a:extLst>
                </a:gridCol>
                <a:gridCol w="4419600">
                  <a:extLst>
                    <a:ext uri="{9D8B030D-6E8A-4147-A177-3AD203B41FA5}">
                      <a16:colId xmlns:a16="http://schemas.microsoft.com/office/drawing/2014/main" xmlns="" val="386064731"/>
                    </a:ext>
                  </a:extLst>
                </a:gridCol>
              </a:tblGrid>
              <a:tr h="370840">
                <a:tc>
                  <a:txBody>
                    <a:bodyPr/>
                    <a:lstStyle/>
                    <a:p>
                      <a:pPr algn="ctr"/>
                      <a:r>
                        <a:rPr lang="en-US" sz="3400" dirty="0"/>
                        <a:t>Daniel 2</a:t>
                      </a:r>
                    </a:p>
                  </a:txBody>
                  <a:tcPr/>
                </a:tc>
                <a:tc>
                  <a:txBody>
                    <a:bodyPr/>
                    <a:lstStyle/>
                    <a:p>
                      <a:pPr algn="ctr"/>
                      <a:r>
                        <a:rPr lang="en-US" sz="3400" dirty="0"/>
                        <a:t>Daniel 3</a:t>
                      </a:r>
                    </a:p>
                  </a:txBody>
                  <a:tcPr/>
                </a:tc>
                <a:extLst>
                  <a:ext uri="{0D108BD9-81ED-4DB2-BD59-A6C34878D82A}">
                    <a16:rowId xmlns:a16="http://schemas.microsoft.com/office/drawing/2014/main" xmlns="" val="3004496797"/>
                  </a:ext>
                </a:extLst>
              </a:tr>
              <a:tr h="370840">
                <a:tc>
                  <a:txBody>
                    <a:bodyPr/>
                    <a:lstStyle/>
                    <a:p>
                      <a:pPr algn="ctr"/>
                      <a:r>
                        <a:rPr lang="en-US" sz="3300" dirty="0"/>
                        <a:t>Image; head of gold, 2:38</a:t>
                      </a:r>
                    </a:p>
                  </a:txBody>
                  <a:tcPr/>
                </a:tc>
                <a:tc>
                  <a:txBody>
                    <a:bodyPr/>
                    <a:lstStyle/>
                    <a:p>
                      <a:pPr algn="ctr"/>
                      <a:r>
                        <a:rPr lang="en-US" sz="3300" dirty="0"/>
                        <a:t>Entire image of gold, 3:1</a:t>
                      </a:r>
                    </a:p>
                  </a:txBody>
                  <a:tcPr/>
                </a:tc>
                <a:extLst>
                  <a:ext uri="{0D108BD9-81ED-4DB2-BD59-A6C34878D82A}">
                    <a16:rowId xmlns:a16="http://schemas.microsoft.com/office/drawing/2014/main" xmlns="" val="3340666207"/>
                  </a:ext>
                </a:extLst>
              </a:tr>
              <a:tr h="370840">
                <a:tc>
                  <a:txBody>
                    <a:bodyPr/>
                    <a:lstStyle/>
                    <a:p>
                      <a:pPr algn="ctr"/>
                      <a:r>
                        <a:rPr lang="en-US" sz="3300" dirty="0"/>
                        <a:t>Worshipped Daniel</a:t>
                      </a:r>
                    </a:p>
                  </a:txBody>
                  <a:tcPr/>
                </a:tc>
                <a:tc>
                  <a:txBody>
                    <a:bodyPr/>
                    <a:lstStyle/>
                    <a:p>
                      <a:pPr algn="ctr"/>
                      <a:r>
                        <a:rPr lang="en-US" sz="3300" dirty="0"/>
                        <a:t>All must worship image</a:t>
                      </a:r>
                    </a:p>
                  </a:txBody>
                  <a:tcPr/>
                </a:tc>
                <a:extLst>
                  <a:ext uri="{0D108BD9-81ED-4DB2-BD59-A6C34878D82A}">
                    <a16:rowId xmlns:a16="http://schemas.microsoft.com/office/drawing/2014/main" xmlns="" val="786556092"/>
                  </a:ext>
                </a:extLst>
              </a:tr>
              <a:tr h="370840">
                <a:tc>
                  <a:txBody>
                    <a:bodyPr/>
                    <a:lstStyle/>
                    <a:p>
                      <a:pPr algn="ctr"/>
                      <a:r>
                        <a:rPr lang="en-US" sz="3300" dirty="0"/>
                        <a:t>Threatens death to own men</a:t>
                      </a:r>
                    </a:p>
                  </a:txBody>
                  <a:tcPr/>
                </a:tc>
                <a:tc>
                  <a:txBody>
                    <a:bodyPr/>
                    <a:lstStyle/>
                    <a:p>
                      <a:pPr algn="ctr"/>
                      <a:r>
                        <a:rPr lang="en-US" sz="3300" dirty="0"/>
                        <a:t>Threatens death to SMA (own men)</a:t>
                      </a:r>
                    </a:p>
                  </a:txBody>
                  <a:tcPr/>
                </a:tc>
                <a:extLst>
                  <a:ext uri="{0D108BD9-81ED-4DB2-BD59-A6C34878D82A}">
                    <a16:rowId xmlns:a16="http://schemas.microsoft.com/office/drawing/2014/main" xmlns="" val="291147028"/>
                  </a:ext>
                </a:extLst>
              </a:tr>
              <a:tr h="370840">
                <a:tc>
                  <a:txBody>
                    <a:bodyPr/>
                    <a:lstStyle/>
                    <a:p>
                      <a:pPr algn="ctr"/>
                      <a:r>
                        <a:rPr lang="en-US" sz="3300" dirty="0"/>
                        <a:t>Daniel opens his eyes to true God</a:t>
                      </a:r>
                    </a:p>
                  </a:txBody>
                  <a:tcPr/>
                </a:tc>
                <a:tc>
                  <a:txBody>
                    <a:bodyPr/>
                    <a:lstStyle/>
                    <a:p>
                      <a:pPr algn="ctr"/>
                      <a:r>
                        <a:rPr lang="en-US" sz="3300" dirty="0"/>
                        <a:t>SMA open his eyes to true God</a:t>
                      </a:r>
                    </a:p>
                  </a:txBody>
                  <a:tcPr/>
                </a:tc>
                <a:extLst>
                  <a:ext uri="{0D108BD9-81ED-4DB2-BD59-A6C34878D82A}">
                    <a16:rowId xmlns:a16="http://schemas.microsoft.com/office/drawing/2014/main" xmlns="" val="1976203103"/>
                  </a:ext>
                </a:extLst>
              </a:tr>
              <a:tr h="370840">
                <a:tc>
                  <a:txBody>
                    <a:bodyPr/>
                    <a:lstStyle/>
                    <a:p>
                      <a:pPr algn="ctr"/>
                      <a:r>
                        <a:rPr lang="en-US" sz="3300" dirty="0"/>
                        <a:t>The real fire, Hb.12:…29</a:t>
                      </a:r>
                    </a:p>
                  </a:txBody>
                  <a:tcPr/>
                </a:tc>
                <a:tc>
                  <a:txBody>
                    <a:bodyPr/>
                    <a:lstStyle/>
                    <a:p>
                      <a:pPr algn="ctr"/>
                      <a:r>
                        <a:rPr lang="en-US" sz="3300" dirty="0"/>
                        <a:t>Dn.3, the </a:t>
                      </a:r>
                      <a:br>
                        <a:rPr lang="en-US" sz="3300" dirty="0"/>
                      </a:br>
                      <a:r>
                        <a:rPr lang="en-US" sz="3300" dirty="0"/>
                        <a:t>consuming fire</a:t>
                      </a:r>
                    </a:p>
                  </a:txBody>
                  <a:tcPr/>
                </a:tc>
                <a:extLst>
                  <a:ext uri="{0D108BD9-81ED-4DB2-BD59-A6C34878D82A}">
                    <a16:rowId xmlns:a16="http://schemas.microsoft.com/office/drawing/2014/main" xmlns="" val="2554877858"/>
                  </a:ext>
                </a:extLst>
              </a:tr>
              <a:tr h="370840">
                <a:tc>
                  <a:txBody>
                    <a:bodyPr/>
                    <a:lstStyle/>
                    <a:p>
                      <a:pPr algn="ctr"/>
                      <a:r>
                        <a:rPr lang="en-US" sz="3300" dirty="0"/>
                        <a:t>God of gods, 2:47</a:t>
                      </a:r>
                    </a:p>
                  </a:txBody>
                  <a:tcPr/>
                </a:tc>
                <a:tc>
                  <a:txBody>
                    <a:bodyPr/>
                    <a:lstStyle/>
                    <a:p>
                      <a:pPr algn="ctr"/>
                      <a:r>
                        <a:rPr lang="en-US" sz="3300" dirty="0"/>
                        <a:t>Most High God, 3:26</a:t>
                      </a:r>
                    </a:p>
                  </a:txBody>
                  <a:tcPr/>
                </a:tc>
                <a:extLst>
                  <a:ext uri="{0D108BD9-81ED-4DB2-BD59-A6C34878D82A}">
                    <a16:rowId xmlns:a16="http://schemas.microsoft.com/office/drawing/2014/main" xmlns="" val="1913402504"/>
                  </a:ext>
                </a:extLst>
              </a:tr>
            </a:tbl>
          </a:graphicData>
        </a:graphic>
      </p:graphicFrame>
    </p:spTree>
    <p:extLst>
      <p:ext uri="{BB962C8B-B14F-4D97-AF65-F5344CB8AC3E}">
        <p14:creationId xmlns:p14="http://schemas.microsoft.com/office/powerpoint/2010/main" xmlns="" val="65841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CE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6248400"/>
          </a:xfrm>
          <a:solidFill>
            <a:srgbClr val="FFFFCC"/>
          </a:solidFill>
        </p:spPr>
        <p:txBody>
          <a:bodyPr anchor="t" anchorCtr="0"/>
          <a:lstStyle/>
          <a:p>
            <a:endParaRPr lang="en-US" dirty="0"/>
          </a:p>
        </p:txBody>
      </p:sp>
      <p:sp>
        <p:nvSpPr>
          <p:cNvPr id="6" name="Rectangle 5"/>
          <p:cNvSpPr/>
          <p:nvPr/>
        </p:nvSpPr>
        <p:spPr>
          <a:xfrm>
            <a:off x="1066800" y="990600"/>
            <a:ext cx="7010400" cy="1066800"/>
          </a:xfrm>
          <a:prstGeom prst="rect">
            <a:avLst/>
          </a:prstGeom>
          <a:blipFill>
            <a:blip r:embed="rId2" cstate="print"/>
            <a:tile tx="0" ty="0" sx="100000" sy="100000" flip="none" algn="tl"/>
          </a:blipFill>
          <a:ln>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lumMod val="25000"/>
                  </a:schemeClr>
                </a:solidFill>
                <a:latin typeface="Verdana" panose="020B0604030504040204" pitchFamily="34" charset="0"/>
                <a:ea typeface="Verdana" panose="020B0604030504040204" pitchFamily="34" charset="0"/>
                <a:cs typeface="Verdana" panose="020B0604030504040204" pitchFamily="34" charset="0"/>
              </a:rPr>
              <a:t>I. The Proud King</a:t>
            </a:r>
          </a:p>
        </p:txBody>
      </p:sp>
    </p:spTree>
    <p:extLst>
      <p:ext uri="{BB962C8B-B14F-4D97-AF65-F5344CB8AC3E}">
        <p14:creationId xmlns:p14="http://schemas.microsoft.com/office/powerpoint/2010/main" xmlns="" val="3162910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sz="4000" dirty="0">
                <a:latin typeface="Verdana" panose="020B0604030504040204" pitchFamily="34" charset="0"/>
                <a:ea typeface="Verdana" panose="020B0604030504040204" pitchFamily="34" charset="0"/>
                <a:cs typeface="Verdana" panose="020B0604030504040204" pitchFamily="34" charset="0"/>
              </a:rPr>
              <a:t>Nebuchadnezzar, the clown</a:t>
            </a:r>
          </a:p>
        </p:txBody>
      </p:sp>
      <p:sp>
        <p:nvSpPr>
          <p:cNvPr id="44035" name="Rectangle 3"/>
          <p:cNvSpPr>
            <a:spLocks noGrp="1" noChangeArrowheads="1"/>
          </p:cNvSpPr>
          <p:nvPr>
            <p:ph idx="1"/>
          </p:nvPr>
        </p:nvSpPr>
        <p:spPr>
          <a:xfrm>
            <a:off x="472190" y="1371600"/>
            <a:ext cx="8229600" cy="5181600"/>
          </a:xfrm>
        </p:spPr>
        <p:txBody>
          <a:bodyPr/>
          <a:lstStyle/>
          <a:p>
            <a:pPr marL="0" indent="0" algn="ctr">
              <a:spcAft>
                <a:spcPts val="800"/>
              </a:spcAft>
              <a:buNone/>
            </a:pPr>
            <a:r>
              <a:rPr lang="en-US" altLang="en-US" dirty="0">
                <a:latin typeface="Verdana" panose="020B0604030504040204" pitchFamily="34" charset="0"/>
                <a:ea typeface="Verdana" panose="020B0604030504040204" pitchFamily="34" charset="0"/>
                <a:cs typeface="Verdana" panose="020B0604030504040204" pitchFamily="34" charset="0"/>
              </a:rPr>
              <a:t>Thought highly of himself</a:t>
            </a:r>
          </a:p>
          <a:p>
            <a:pPr marL="0" indent="0">
              <a:spcAft>
                <a:spcPts val="800"/>
              </a:spcAft>
              <a:buNone/>
            </a:pPr>
            <a:r>
              <a:rPr lang="en-US" altLang="en-US" dirty="0">
                <a:latin typeface="Verdana" panose="020B0604030504040204" pitchFamily="34" charset="0"/>
                <a:ea typeface="Verdana" panose="020B0604030504040204" pitchFamily="34" charset="0"/>
                <a:cs typeface="Verdana" panose="020B0604030504040204" pitchFamily="34" charset="0"/>
              </a:rPr>
              <a:t>“Come worship the god I made”</a:t>
            </a:r>
          </a:p>
          <a:p>
            <a:pPr marL="1066800" lvl="1" indent="-609600">
              <a:spcAft>
                <a:spcPts val="800"/>
              </a:spcAft>
              <a:buFontTx/>
              <a:buAutoNum type="arabicPeriod"/>
            </a:pPr>
            <a:r>
              <a:rPr lang="en-US" altLang="en-US" sz="3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He compelled, </a:t>
            </a:r>
            <a:r>
              <a:rPr lang="en-US" altLang="en-US" sz="3200" dirty="0">
                <a:latin typeface="Verdana" panose="020B0604030504040204" pitchFamily="34" charset="0"/>
                <a:ea typeface="Verdana" panose="020B0604030504040204" pitchFamily="34" charset="0"/>
                <a:cs typeface="Verdana" panose="020B0604030504040204" pitchFamily="34" charset="0"/>
              </a:rPr>
              <a:t>2-6</a:t>
            </a:r>
          </a:p>
          <a:p>
            <a:pPr marL="1066800" lvl="1" indent="-609600">
              <a:spcAft>
                <a:spcPts val="800"/>
              </a:spcAft>
              <a:buFontTx/>
              <a:buAutoNum type="arabicPeriod"/>
            </a:pPr>
            <a:r>
              <a:rPr lang="en-US" altLang="en-US" sz="3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Test of allegiance.  </a:t>
            </a:r>
            <a:r>
              <a:rPr lang="en-US" altLang="en-US" sz="3200" dirty="0">
                <a:latin typeface="Verdana" panose="020B0604030504040204" pitchFamily="34" charset="0"/>
                <a:ea typeface="Verdana" panose="020B0604030504040204" pitchFamily="34" charset="0"/>
                <a:cs typeface="Verdana" panose="020B0604030504040204" pitchFamily="34" charset="0"/>
              </a:rPr>
              <a:t>Is.14:14</a:t>
            </a:r>
          </a:p>
          <a:p>
            <a:pPr marL="1066800" lvl="1" indent="-609600">
              <a:spcAft>
                <a:spcPts val="800"/>
              </a:spcAft>
              <a:buFontTx/>
              <a:buAutoNum type="arabicPeriod"/>
            </a:pPr>
            <a:r>
              <a:rPr lang="en-US" altLang="en-US" sz="3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Used carnal methods, </a:t>
            </a:r>
            <a:r>
              <a:rPr lang="en-US" altLang="en-US" sz="3200" dirty="0">
                <a:latin typeface="Verdana" panose="020B0604030504040204" pitchFamily="34" charset="0"/>
                <a:ea typeface="Verdana" panose="020B0604030504040204" pitchFamily="34" charset="0"/>
                <a:cs typeface="Verdana" panose="020B0604030504040204" pitchFamily="34" charset="0"/>
              </a:rPr>
              <a:t>5-7</a:t>
            </a:r>
          </a:p>
          <a:p>
            <a:pPr marL="1066800" lvl="1" indent="-609600">
              <a:buFontTx/>
              <a:buAutoNum type="arabicPeriod"/>
            </a:pPr>
            <a:r>
              <a:rPr lang="en-US" altLang="en-US" sz="3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Lost his temper, </a:t>
            </a:r>
            <a:r>
              <a:rPr lang="en-US" altLang="en-US" sz="3200" dirty="0">
                <a:latin typeface="Verdana" panose="020B0604030504040204" pitchFamily="34" charset="0"/>
                <a:ea typeface="Verdana" panose="020B0604030504040204" pitchFamily="34" charset="0"/>
                <a:cs typeface="Verdana" panose="020B0604030504040204" pitchFamily="34" charset="0"/>
              </a:rPr>
              <a:t>13…19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z="3600" dirty="0">
                <a:latin typeface="Verdana" panose="020B0604030504040204" pitchFamily="34" charset="0"/>
                <a:ea typeface="Verdana" panose="020B0604030504040204" pitchFamily="34" charset="0"/>
                <a:cs typeface="Verdana" panose="020B0604030504040204" pitchFamily="34" charset="0"/>
              </a:rPr>
              <a:t>Nebuchadnezzar, the rebel</a:t>
            </a:r>
          </a:p>
        </p:txBody>
      </p:sp>
      <p:sp>
        <p:nvSpPr>
          <p:cNvPr id="45059" name="Rectangle 3"/>
          <p:cNvSpPr>
            <a:spLocks noGrp="1" noChangeArrowheads="1"/>
          </p:cNvSpPr>
          <p:nvPr>
            <p:ph idx="1"/>
          </p:nvPr>
        </p:nvSpPr>
        <p:spPr>
          <a:xfrm>
            <a:off x="472190" y="1600200"/>
            <a:ext cx="8229600" cy="4525963"/>
          </a:xfrm>
        </p:spPr>
        <p:txBody>
          <a:bodyPr/>
          <a:lstStyle/>
          <a:p>
            <a:r>
              <a:rPr lang="en-US" alt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Fought against true God; lost more than temper, </a:t>
            </a:r>
            <a:r>
              <a:rPr lang="en-US" altLang="en-US" dirty="0">
                <a:latin typeface="Verdana" panose="020B0604030504040204" pitchFamily="34" charset="0"/>
                <a:ea typeface="Verdana" panose="020B0604030504040204" pitchFamily="34" charset="0"/>
                <a:cs typeface="Verdana" panose="020B0604030504040204" pitchFamily="34" charset="0"/>
              </a:rPr>
              <a:t>15-25 </a:t>
            </a:r>
          </a:p>
          <a:p>
            <a:pPr marL="0" indent="0">
              <a:buNone/>
            </a:pPr>
            <a:endParaRPr lang="en-US" alt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Nebuchadnezzar the </a:t>
            </a:r>
            <a:br>
              <a:rPr lang="en-US" alt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br>
            <a:r>
              <a:rPr lang="en-US" alt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slow learner, </a:t>
            </a:r>
            <a:r>
              <a:rPr lang="en-US" alt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15</a:t>
            </a:r>
          </a:p>
        </p:txBody>
      </p:sp>
      <p:sp>
        <p:nvSpPr>
          <p:cNvPr id="46083" name="Rectangle 3"/>
          <p:cNvSpPr>
            <a:spLocks noGrp="1" noChangeArrowheads="1"/>
          </p:cNvSpPr>
          <p:nvPr>
            <p:ph idx="1"/>
          </p:nvPr>
        </p:nvSpPr>
        <p:spPr>
          <a:xfrm>
            <a:off x="472190" y="1600200"/>
            <a:ext cx="8229600" cy="4525963"/>
          </a:xfrm>
        </p:spPr>
        <p:txBody>
          <a:bodyPr/>
          <a:lstStyle/>
          <a:p>
            <a:r>
              <a:rPr lang="en-US" altLang="en-US" dirty="0">
                <a:latin typeface="Verdana" panose="020B0604030504040204" pitchFamily="34" charset="0"/>
                <a:ea typeface="Verdana" panose="020B0604030504040204" pitchFamily="34" charset="0"/>
                <a:cs typeface="Verdana" panose="020B0604030504040204" pitchFamily="34" charset="0"/>
              </a:rPr>
              <a:t>Chapter 2: </a:t>
            </a:r>
            <a:r>
              <a:rPr lang="en-US" alt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head of gold  </a:t>
            </a:r>
          </a:p>
          <a:p>
            <a:r>
              <a:rPr lang="en-US" alt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Does he now make an </a:t>
            </a:r>
            <a:r>
              <a:rPr lang="en-US" altLang="en-US" i="1" u="sng"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entire</a:t>
            </a:r>
            <a:r>
              <a:rPr lang="en-US" alt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statue of gold, thinking he would reign forever?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152400"/>
            <a:ext cx="8229600" cy="1143000"/>
          </a:xfrm>
        </p:spPr>
        <p:txBody>
          <a:bodyPr/>
          <a:lstStyle/>
          <a:p>
            <a:r>
              <a:rPr lang="en-US" altLang="en-US" sz="3600" dirty="0">
                <a:latin typeface="Verdana" panose="020B0604030504040204" pitchFamily="34" charset="0"/>
                <a:ea typeface="Verdana" panose="020B0604030504040204" pitchFamily="34" charset="0"/>
                <a:cs typeface="Verdana" panose="020B0604030504040204" pitchFamily="34" charset="0"/>
              </a:rPr>
              <a:t>Why early Christians</a:t>
            </a:r>
            <a:br>
              <a:rPr lang="en-US" altLang="en-US" sz="3600" dirty="0">
                <a:latin typeface="Verdana" panose="020B0604030504040204" pitchFamily="34" charset="0"/>
                <a:ea typeface="Verdana" panose="020B0604030504040204" pitchFamily="34" charset="0"/>
                <a:cs typeface="Verdana" panose="020B0604030504040204" pitchFamily="34" charset="0"/>
              </a:rPr>
            </a:br>
            <a:r>
              <a:rPr lang="en-US" altLang="en-US" sz="3600" dirty="0">
                <a:latin typeface="Verdana" panose="020B0604030504040204" pitchFamily="34" charset="0"/>
                <a:ea typeface="Verdana" panose="020B0604030504040204" pitchFamily="34" charset="0"/>
                <a:cs typeface="Verdana" panose="020B0604030504040204" pitchFamily="34" charset="0"/>
              </a:rPr>
              <a:t>died in the arena</a:t>
            </a:r>
          </a:p>
        </p:txBody>
      </p:sp>
      <p:sp>
        <p:nvSpPr>
          <p:cNvPr id="47107" name="Rectangle 3"/>
          <p:cNvSpPr>
            <a:spLocks noGrp="1" noChangeArrowheads="1"/>
          </p:cNvSpPr>
          <p:nvPr>
            <p:ph idx="1"/>
          </p:nvPr>
        </p:nvSpPr>
        <p:spPr>
          <a:xfrm>
            <a:off x="472190" y="1295400"/>
            <a:ext cx="8229600" cy="4525963"/>
          </a:xfrm>
        </p:spPr>
        <p:txBody>
          <a:bodyPr/>
          <a:lstStyle/>
          <a:p>
            <a:pPr>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Not because they worshipped Jesus, </a:t>
            </a:r>
            <a:r>
              <a:rPr lang="en-US" altLang="en-US" dirty="0">
                <a:solidFill>
                  <a:srgbClr val="800000"/>
                </a:solidFill>
                <a:latin typeface="Verdana" panose="020B0604030504040204" pitchFamily="34" charset="0"/>
                <a:ea typeface="Verdana" panose="020B0604030504040204" pitchFamily="34" charset="0"/>
                <a:cs typeface="Verdana" panose="020B0604030504040204" pitchFamily="34" charset="0"/>
              </a:rPr>
              <a:t>but because they would </a:t>
            </a:r>
            <a:r>
              <a:rPr lang="en-US" altLang="en-US"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not</a:t>
            </a:r>
            <a:r>
              <a:rPr lang="en-US" altLang="en-US" dirty="0">
                <a:solidFill>
                  <a:srgbClr val="800000"/>
                </a:solidFill>
                <a:latin typeface="Verdana" panose="020B0604030504040204" pitchFamily="34" charset="0"/>
                <a:ea typeface="Verdana" panose="020B0604030504040204" pitchFamily="34" charset="0"/>
                <a:cs typeface="Verdana" panose="020B0604030504040204" pitchFamily="34" charset="0"/>
              </a:rPr>
              <a:t> </a:t>
            </a:r>
            <a:r>
              <a:rPr lang="en-US" altLang="en-US"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worship</a:t>
            </a:r>
            <a:r>
              <a:rPr lang="en-US" altLang="en-US" dirty="0">
                <a:solidFill>
                  <a:srgbClr val="800000"/>
                </a:solidFill>
                <a:latin typeface="Verdana" panose="020B0604030504040204" pitchFamily="34" charset="0"/>
                <a:ea typeface="Verdana" panose="020B0604030504040204" pitchFamily="34" charset="0"/>
                <a:cs typeface="Verdana" panose="020B0604030504040204" pitchFamily="34" charset="0"/>
              </a:rPr>
              <a:t> </a:t>
            </a:r>
            <a:r>
              <a:rPr lang="en-US" altLang="en-US"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Caesar</a:t>
            </a:r>
            <a:r>
              <a:rPr lang="en-US" altLang="en-US" dirty="0">
                <a:solidFill>
                  <a:srgbClr val="800000"/>
                </a:solidFill>
                <a:latin typeface="Verdana" panose="020B0604030504040204" pitchFamily="34" charset="0"/>
                <a:ea typeface="Verdana" panose="020B0604030504040204" pitchFamily="34" charset="0"/>
                <a:cs typeface="Verdana" panose="020B0604030504040204" pitchFamily="34" charset="0"/>
              </a:rPr>
              <a:t>  </a:t>
            </a:r>
          </a:p>
          <a:p>
            <a:pPr defTabSz="574675">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	Convicted of hatred of mankind </a:t>
            </a:r>
            <a:r>
              <a:rPr lang="en-US" altLang="en-US"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US" altLang="en-US" dirty="0">
                <a:solidFill>
                  <a:srgbClr val="800000"/>
                </a:solidFill>
                <a:latin typeface="Verdana" panose="020B0604030504040204" pitchFamily="34" charset="0"/>
                <a:ea typeface="Verdana" panose="020B0604030504040204" pitchFamily="34" charset="0"/>
                <a:cs typeface="Verdana" panose="020B0604030504040204" pitchFamily="34" charset="0"/>
              </a:rPr>
              <a:t>(hate crimes)  </a:t>
            </a:r>
          </a:p>
        </p:txBody>
      </p:sp>
      <p:sp>
        <p:nvSpPr>
          <p:cNvPr id="2" name="Rectangle 1"/>
          <p:cNvSpPr/>
          <p:nvPr/>
        </p:nvSpPr>
        <p:spPr>
          <a:xfrm>
            <a:off x="1183434" y="4191000"/>
            <a:ext cx="6789420" cy="1219200"/>
          </a:xfrm>
          <a:prstGeom prst="rect">
            <a:avLst/>
          </a:prstGeom>
          <a:solidFill>
            <a:schemeClr val="accent1">
              <a:alpha val="27000"/>
            </a:schemeClr>
          </a:solidFill>
          <a:ln w="3175"/>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2">
                    <a:lumMod val="50000"/>
                  </a:schemeClr>
                </a:solidFill>
                <a:effectLst>
                  <a:outerShdw blurRad="38100" dist="38100" dir="2700000" algn="tl">
                    <a:srgbClr val="000000">
                      <a:alpha val="43137"/>
                    </a:srgbClr>
                  </a:outerShdw>
                </a:effectLst>
              </a:rPr>
              <a:t>World hates Christians because</a:t>
            </a:r>
            <a:br>
              <a:rPr lang="en-US" sz="3200" dirty="0">
                <a:solidFill>
                  <a:schemeClr val="accent2">
                    <a:lumMod val="50000"/>
                  </a:schemeClr>
                </a:solidFill>
                <a:effectLst>
                  <a:outerShdw blurRad="38100" dist="38100" dir="2700000" algn="tl">
                    <a:srgbClr val="000000">
                      <a:alpha val="43137"/>
                    </a:srgbClr>
                  </a:outerShdw>
                </a:effectLst>
              </a:rPr>
            </a:br>
            <a:r>
              <a:rPr lang="en-US" sz="3200" dirty="0">
                <a:solidFill>
                  <a:schemeClr val="accent2">
                    <a:lumMod val="50000"/>
                  </a:schemeClr>
                </a:solidFill>
                <a:effectLst>
                  <a:outerShdw blurRad="38100" dist="38100" dir="2700000" algn="tl">
                    <a:srgbClr val="000000">
                      <a:alpha val="43137"/>
                    </a:srgbClr>
                  </a:outerShdw>
                </a:effectLst>
              </a:rPr>
              <a:t>they are so exclusive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ECE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6248400"/>
          </a:xfrm>
          <a:solidFill>
            <a:srgbClr val="FFFFCC"/>
          </a:solidFill>
        </p:spPr>
        <p:txBody>
          <a:bodyPr anchor="t" anchorCtr="0"/>
          <a:lstStyle/>
          <a:p>
            <a:endParaRPr lang="en-US" dirty="0"/>
          </a:p>
        </p:txBody>
      </p:sp>
      <p:sp>
        <p:nvSpPr>
          <p:cNvPr id="6" name="Rectangle 5"/>
          <p:cNvSpPr/>
          <p:nvPr/>
        </p:nvSpPr>
        <p:spPr>
          <a:xfrm>
            <a:off x="1066800" y="990600"/>
            <a:ext cx="7010400" cy="457200"/>
          </a:xfrm>
          <a:prstGeom prst="rect">
            <a:avLst/>
          </a:prstGeom>
          <a:blipFill>
            <a:blip r:embed="rId2" cstate="print"/>
            <a:tile tx="0" ty="0" sx="100000" sy="100000" flip="none" algn="tl"/>
          </a:blipFill>
          <a:ln>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I. The Proud King</a:t>
            </a:r>
          </a:p>
        </p:txBody>
      </p:sp>
      <p:sp>
        <p:nvSpPr>
          <p:cNvPr id="4" name="Rectangle 3"/>
          <p:cNvSpPr/>
          <p:nvPr/>
        </p:nvSpPr>
        <p:spPr>
          <a:xfrm>
            <a:off x="1066800" y="1600200"/>
            <a:ext cx="7010400" cy="1066800"/>
          </a:xfrm>
          <a:prstGeom prst="rect">
            <a:avLst/>
          </a:prstGeom>
          <a:blipFill>
            <a:blip r:embed="rId2" cstate="print"/>
            <a:tile tx="0" ty="0" sx="100000" sy="100000" flip="none" algn="tl"/>
          </a:blipFill>
          <a:ln>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lumMod val="25000"/>
                  </a:schemeClr>
                </a:solidFill>
                <a:latin typeface="Verdana" panose="020B0604030504040204" pitchFamily="34" charset="0"/>
                <a:ea typeface="Verdana" panose="020B0604030504040204" pitchFamily="34" charset="0"/>
                <a:cs typeface="Verdana" panose="020B0604030504040204" pitchFamily="34" charset="0"/>
              </a:rPr>
              <a:t>II. The Powerful God</a:t>
            </a:r>
          </a:p>
        </p:txBody>
      </p:sp>
    </p:spTree>
    <p:extLst>
      <p:ext uri="{BB962C8B-B14F-4D97-AF65-F5344CB8AC3E}">
        <p14:creationId xmlns:p14="http://schemas.microsoft.com/office/powerpoint/2010/main" xmlns="" val="3803386057"/>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521</TotalTime>
  <Words>723</Words>
  <Application>Microsoft Office PowerPoint</Application>
  <PresentationFormat>On-screen Show (4:3)</PresentationFormat>
  <Paragraphs>108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1_Default Design</vt:lpstr>
      <vt:lpstr>Four Men On The Loose</vt:lpstr>
      <vt:lpstr>Daniel 3:25</vt:lpstr>
      <vt:lpstr>                </vt:lpstr>
      <vt:lpstr>Slide 4</vt:lpstr>
      <vt:lpstr>Nebuchadnezzar, the clown</vt:lpstr>
      <vt:lpstr>Nebuchadnezzar, the rebel</vt:lpstr>
      <vt:lpstr>Nebuchadnezzar the  slow learner, 15</vt:lpstr>
      <vt:lpstr>Why early Christians died in the arena</vt:lpstr>
      <vt:lpstr>Slide 9</vt:lpstr>
      <vt:lpstr>Shadrach, Meshach, Abednego are not focus of this chapter</vt:lpstr>
      <vt:lpstr>Nebuchadnezzar  challenged God, 15-18</vt:lpstr>
      <vt:lpstr>Slide 12</vt:lpstr>
      <vt:lpstr>Never said it would be easy</vt:lpstr>
      <vt:lpstr>Slide 14</vt:lpstr>
      <vt:lpstr>Gritty fidelity of the three</vt:lpstr>
      <vt:lpstr>Trenches of France, WWI</vt:lpstr>
      <vt:lpstr>Their reward:</vt:lpstr>
      <vt:lpstr>Their reward:</vt:lpstr>
      <vt:lpstr>Their reward:</vt:lpstr>
    </vt:vector>
  </TitlesOfParts>
  <Company>閘]狴逄掘뿿��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Matt Duggin</dc:creator>
  <cp:lastModifiedBy>church of Christ</cp:lastModifiedBy>
  <cp:revision>91</cp:revision>
  <dcterms:created xsi:type="dcterms:W3CDTF">2007-07-13T04:29:51Z</dcterms:created>
  <dcterms:modified xsi:type="dcterms:W3CDTF">2017-01-23T01:20:14Z</dcterms:modified>
</cp:coreProperties>
</file>