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sldIdLst>
    <p:sldId id="256" r:id="rId2"/>
    <p:sldId id="272" r:id="rId3"/>
    <p:sldId id="258" r:id="rId4"/>
    <p:sldId id="282" r:id="rId5"/>
    <p:sldId id="283" r:id="rId6"/>
    <p:sldId id="284" r:id="rId7"/>
    <p:sldId id="285" r:id="rId8"/>
    <p:sldId id="286" r:id="rId9"/>
    <p:sldId id="287" r:id="rId10"/>
    <p:sldId id="259" r:id="rId11"/>
    <p:sldId id="288" r:id="rId12"/>
    <p:sldId id="289" r:id="rId13"/>
    <p:sldId id="290" r:id="rId14"/>
    <p:sldId id="291" r:id="rId15"/>
    <p:sldId id="257" r:id="rId16"/>
    <p:sldId id="292" r:id="rId17"/>
    <p:sldId id="260" r:id="rId18"/>
    <p:sldId id="293" r:id="rId19"/>
    <p:sldId id="261" r:id="rId20"/>
    <p:sldId id="294" r:id="rId21"/>
    <p:sldId id="295" r:id="rId22"/>
    <p:sldId id="262" r:id="rId23"/>
    <p:sldId id="296" r:id="rId24"/>
    <p:sldId id="297" r:id="rId25"/>
    <p:sldId id="298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CC"/>
    <a:srgbClr val="FFCC66"/>
    <a:srgbClr val="90F58B"/>
    <a:srgbClr val="FFCC99"/>
    <a:srgbClr val="FFFF00"/>
    <a:srgbClr val="990000"/>
    <a:srgbClr val="CC3300"/>
    <a:srgbClr val="0097FF"/>
    <a:srgbClr val="BC89A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46" autoAdjust="0"/>
    <p:restoredTop sz="91038" autoAdjust="0"/>
  </p:normalViewPr>
  <p:slideViewPr>
    <p:cSldViewPr showGuides="1">
      <p:cViewPr varScale="1">
        <p:scale>
          <a:sx n="67" d="100"/>
          <a:sy n="67" d="100"/>
        </p:scale>
        <p:origin x="-120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37" d="100"/>
          <a:sy n="37" d="100"/>
        </p:scale>
        <p:origin x="-145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C10F6F-8769-4B92-B59E-70723C83F2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17480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760659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553359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936719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56867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238030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12643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457200"/>
            <a:ext cx="21717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362700" cy="5943600"/>
          </a:xfrm>
        </p:spPr>
        <p:txBody>
          <a:bodyPr vert="eaVert"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2118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88133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249301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87680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876800"/>
          </a:xfr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8439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dirty="0"/>
              <a:t>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124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="" xmlns:p14="http://schemas.microsoft.com/office/powerpoint/2010/main" val="1154697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2044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59865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88677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8686800" cy="1066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EDCDD9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455613" indent="1588" algn="l" rtl="0" fontAlgn="base">
        <a:spcBef>
          <a:spcPct val="20000"/>
        </a:spcBef>
        <a:spcAft>
          <a:spcPct val="0"/>
        </a:spcAft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911225" indent="3175" algn="l" rtl="0" fontAlgn="base">
        <a:spcBef>
          <a:spcPct val="20000"/>
        </a:spcBef>
        <a:spcAft>
          <a:spcPct val="0"/>
        </a:spcAft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368425" indent="3175" algn="l" rtl="0" fontAlgn="base">
        <a:spcBef>
          <a:spcPct val="20000"/>
        </a:spcBef>
        <a:spcAft>
          <a:spcPct val="0"/>
        </a:spcAft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1824038" indent="4763" algn="l" rtl="0" fontAlgn="base">
        <a:spcBef>
          <a:spcPct val="20000"/>
        </a:spcBef>
        <a:spcAft>
          <a:spcPct val="0"/>
        </a:spcAft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0265" y="2286000"/>
            <a:ext cx="6423471" cy="1143000"/>
          </a:xfrm>
          <a:blipFill>
            <a:blip r:embed="rId2" cstate="print"/>
            <a:tile tx="0" ty="0" sx="100000" sy="100000" flip="none" algn="tl"/>
          </a:blipFill>
          <a:ln w="3175"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r>
              <a:rPr lang="en-US" altLang="en-US" sz="44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Dead Wrong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559804" y="3733800"/>
            <a:ext cx="4038600" cy="9144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Eccl.9:5-6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5a is absolute </a:t>
            </a: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(dead know absolutely nothing) 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. . so is 5b</a:t>
            </a:r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0" lvl="1" indent="0" defTabSz="798513">
              <a:lnSpc>
                <a:spcPct val="90000"/>
              </a:lnSpc>
            </a:pPr>
            <a:r>
              <a:rPr lang="en-US" altLang="en-US" sz="3200" dirty="0">
                <a:solidFill>
                  <a:srgbClr val="FFCC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‘Know nothing’ is not unconscious state, but ignorance of earthly affairs.  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V.6: </a:t>
            </a:r>
            <a:r>
              <a:rPr lang="en-US" altLang="en-US" sz="3200" i="1" dirty="0">
                <a:solidFill>
                  <a:srgbClr val="FFCC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 the sun</a:t>
            </a:r>
            <a:endParaRPr lang="en-US" altLang="en-US" sz="32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 indent="0" defTabSz="798513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1. </a:t>
            </a:r>
            <a:r>
              <a:rPr lang="en-US" alt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Job 8:9, 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we </a:t>
            </a:r>
            <a:r>
              <a:rPr lang="en-US" sz="32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were born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yesterday, and 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know nothing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Because our days on earth </a:t>
            </a:r>
            <a:r>
              <a:rPr lang="en-US" sz="32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shadow.</a:t>
            </a:r>
            <a:endParaRPr lang="en-US" altLang="en-US" sz="36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5a is absolute </a:t>
            </a: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(dead know absolutely nothing)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. . . so is 5b</a:t>
            </a:r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0" lvl="1" indent="0" defTabSz="798513">
              <a:lnSpc>
                <a:spcPct val="90000"/>
              </a:lnSpc>
            </a:pPr>
            <a:r>
              <a:rPr lang="en-US" altLang="en-US" sz="3200" dirty="0">
                <a:solidFill>
                  <a:srgbClr val="FFCC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‘Know nothing’ is not unconscious state, but ignorance of earthly affairs.  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V.6: </a:t>
            </a:r>
            <a:r>
              <a:rPr lang="en-US" altLang="en-US" sz="3200" i="1" dirty="0">
                <a:solidFill>
                  <a:srgbClr val="FFCC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 the sun</a:t>
            </a:r>
            <a:endParaRPr lang="en-US" altLang="en-US" sz="32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 indent="0" defTabSz="798513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1. </a:t>
            </a:r>
            <a:r>
              <a:rPr lang="en-US" alt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Job 8:9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lvl="1" indent="0" defTabSz="798513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2.</a:t>
            </a:r>
            <a:r>
              <a:rPr lang="en-US" alt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1 Sm.20:39, 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But the lad 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did not know anything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 Only Jonathan and David knew of the matter.   </a:t>
            </a:r>
          </a:p>
          <a:p>
            <a:pPr marL="0" lvl="1" indent="0" defTabSz="798513">
              <a:lnSpc>
                <a:spcPct val="90000"/>
              </a:lnSpc>
            </a:pPr>
            <a:endParaRPr lang="en-US" altLang="en-US" sz="36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87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5a is absolute </a:t>
            </a: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(dead know absolutely nothing) 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. . so is 5b</a:t>
            </a:r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0" lvl="1" indent="0" defTabSz="798513">
              <a:lnSpc>
                <a:spcPct val="90000"/>
              </a:lnSpc>
            </a:pPr>
            <a:r>
              <a:rPr lang="en-US" altLang="en-US" sz="3200" dirty="0">
                <a:solidFill>
                  <a:srgbClr val="FFCC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‘Know nothing’ is not unconscious state, but ignorance of earthly affairs.  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V.6: </a:t>
            </a:r>
            <a:r>
              <a:rPr lang="en-US" altLang="en-US" sz="3200" i="1" dirty="0">
                <a:solidFill>
                  <a:srgbClr val="FFCC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 the sun</a:t>
            </a:r>
            <a:endParaRPr lang="en-US" altLang="en-US" sz="32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 indent="0" defTabSz="798513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1. </a:t>
            </a:r>
            <a:r>
              <a:rPr lang="en-US" alt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Job 8:9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lvl="1" indent="0" defTabSz="798513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2.</a:t>
            </a:r>
            <a:r>
              <a:rPr lang="en-US" altLang="en-US" sz="32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 Sm.20:39.</a:t>
            </a:r>
          </a:p>
          <a:p>
            <a:pPr marL="0" lvl="1" indent="0" defTabSz="798513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3.</a:t>
            </a:r>
            <a:r>
              <a:rPr lang="en-US" alt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2 Sm.15:11, 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with Absalom went two hundred men invited from Jerusalem, and they went along innocently and 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did not know anything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altLang="en-US" sz="36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348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5a is absolute </a:t>
            </a: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(dead know absolutely nothing)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. . . so is 5b</a:t>
            </a:r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0" lvl="1" indent="0" defTabSz="798513">
              <a:lnSpc>
                <a:spcPct val="90000"/>
              </a:lnSpc>
            </a:pPr>
            <a:r>
              <a:rPr lang="en-US" altLang="en-US" sz="3200" dirty="0">
                <a:solidFill>
                  <a:srgbClr val="FFCC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‘Know nothing’ is not unconscious state, but ignorance of earthly affairs.  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V.6: </a:t>
            </a:r>
            <a:r>
              <a:rPr lang="en-US" altLang="en-US" sz="3200" i="1" dirty="0">
                <a:solidFill>
                  <a:srgbClr val="FFCC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 the sun</a:t>
            </a:r>
            <a:endParaRPr lang="en-US" altLang="en-US" sz="32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 indent="0" defTabSz="798513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1. </a:t>
            </a:r>
            <a:r>
              <a:rPr lang="en-US" alt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Job 8:9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32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1" indent="0" defTabSz="798513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2.</a:t>
            </a:r>
            <a:r>
              <a:rPr lang="en-US" altLang="en-US" sz="32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 Sm.20:39.</a:t>
            </a:r>
          </a:p>
          <a:p>
            <a:pPr marL="0" lvl="1" indent="0" defTabSz="798513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3.</a:t>
            </a:r>
            <a:r>
              <a:rPr lang="en-US" altLang="en-US" sz="32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 Sm.15:11.</a:t>
            </a:r>
          </a:p>
          <a:p>
            <a:pPr marL="0" lvl="1" indent="0" defTabSz="798513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4.</a:t>
            </a:r>
            <a:r>
              <a:rPr lang="en-US" alt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Is.5:13, 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Therefore my people have gone into captivity, Because </a:t>
            </a:r>
            <a:r>
              <a:rPr lang="en-US" sz="32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they have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 knowledge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. . .</a:t>
            </a:r>
            <a:endParaRPr lang="en-US" altLang="en-US" sz="36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904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5a is absolute </a:t>
            </a: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(dead know absolutely nothing) 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. . so is 5b</a:t>
            </a:r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0" lvl="1" indent="0" defTabSz="798513">
              <a:lnSpc>
                <a:spcPct val="90000"/>
              </a:lnSpc>
            </a:pPr>
            <a:r>
              <a:rPr lang="en-US" altLang="en-US" sz="3200" dirty="0">
                <a:solidFill>
                  <a:srgbClr val="FFCC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‘Know nothing’ is not unconscious state, but ignorance of earthly affairs.  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V.6: </a:t>
            </a:r>
            <a:r>
              <a:rPr lang="en-US" altLang="en-US" sz="3200" i="1" dirty="0">
                <a:solidFill>
                  <a:srgbClr val="FFCC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 the sun</a:t>
            </a:r>
            <a:endParaRPr lang="en-US" altLang="en-US" sz="32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1" indent="0" defTabSz="798513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1. </a:t>
            </a:r>
            <a:r>
              <a:rPr lang="en-US" alt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Job 8:9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lvl="1" indent="0" defTabSz="798513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2.</a:t>
            </a:r>
            <a:r>
              <a:rPr lang="en-US" altLang="en-US" sz="32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 Sm.20:39.</a:t>
            </a:r>
          </a:p>
          <a:p>
            <a:pPr marL="0" lvl="1" indent="0" defTabSz="798513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3.</a:t>
            </a:r>
            <a:r>
              <a:rPr lang="en-US" altLang="en-US" sz="32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 Sm.15:11.</a:t>
            </a:r>
          </a:p>
          <a:p>
            <a:pPr marL="0" lvl="1" indent="0" defTabSz="798513">
              <a:lnSpc>
                <a:spcPct val="90000"/>
              </a:lnSpc>
            </a:pPr>
            <a:r>
              <a:rPr lang="en-US" altLang="en-U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4.</a:t>
            </a:r>
            <a:r>
              <a:rPr lang="en-US" altLang="en-US" sz="32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Is.5:13.</a:t>
            </a:r>
          </a:p>
          <a:p>
            <a:pPr marL="0" lvl="1" indent="0" defTabSz="798513">
              <a:lnSpc>
                <a:spcPct val="90000"/>
              </a:lnSpc>
            </a:pPr>
            <a:r>
              <a:rPr lang="en-US" altLang="en-US" sz="2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5.</a:t>
            </a:r>
            <a:r>
              <a:rPr lang="en-US" altLang="en-US" sz="3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Jn.11:49, 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one of them, Caiaphas, being high priest that year, said to them, “</a:t>
            </a:r>
            <a:r>
              <a:rPr lang="en-US" sz="32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 know nothing at all . . .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altLang="en-US" sz="36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464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990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are two parts 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alt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Ec.12:7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defTabSz="850900">
              <a:spcAft>
                <a:spcPts val="600"/>
              </a:spcAft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Physical</a:t>
            </a:r>
          </a:p>
          <a:p>
            <a:pPr defTabSz="850900">
              <a:spcAft>
                <a:spcPts val="600"/>
              </a:spcAft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Spiritual</a:t>
            </a:r>
          </a:p>
          <a:p>
            <a:pPr defTabSz="850900">
              <a:spcAft>
                <a:spcPts val="600"/>
              </a:spcAft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Ac.7:59</a:t>
            </a:r>
          </a:p>
          <a:p>
            <a:pPr defTabSz="850900"/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Ex.3:6</a:t>
            </a:r>
          </a:p>
          <a:p>
            <a:pPr marL="114300" lvl="1" indent="0" defTabSz="850900"/>
            <a:endParaRPr lang="en-US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533400" y="762000"/>
            <a:ext cx="8077200" cy="533400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Context of Ecclesiastes 9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33400" y="2133600"/>
            <a:ext cx="8077200" cy="1066800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kumimoji="0" lang="en-US" sz="3500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Concerns About Consciousness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33400" y="1447800"/>
            <a:ext cx="8077200" cy="533400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Certainty on Ecclesiastes 9</a:t>
            </a:r>
          </a:p>
        </p:txBody>
      </p:sp>
    </p:spTree>
    <p:extLst>
      <p:ext uri="{BB962C8B-B14F-4D97-AF65-F5344CB8AC3E}">
        <p14:creationId xmlns="" xmlns:p14="http://schemas.microsoft.com/office/powerpoint/2010/main" val="144057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Christ: </a:t>
            </a:r>
            <a:r>
              <a:rPr lang="en-US" altLang="en-US" sz="3600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firstfruits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Co.15:20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 marL="727075" lvl="1" indent="-612775">
              <a:spcAft>
                <a:spcPts val="600"/>
              </a:spcAft>
              <a:buFontTx/>
              <a:buAutoNum type="arabicPeriod"/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happened to Him will happen to us: D B R (1-4)</a:t>
            </a:r>
          </a:p>
          <a:p>
            <a:pPr marL="727075" lvl="1" indent="-612775">
              <a:spcAft>
                <a:spcPts val="600"/>
              </a:spcAft>
              <a:buFontTx/>
              <a:buAutoNum type="arabicPeriod"/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 He unconscious while body was buried?   Lk.23:43</a:t>
            </a: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027112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paradise if we are unconscious?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959604" y="4419600"/>
            <a:ext cx="7239000" cy="14478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 </a:t>
            </a:r>
            <a:r>
              <a:rPr lang="en-US" sz="3400" dirty="0">
                <a:latin typeface="Calibri" panose="020F0502020204030204" pitchFamily="34" charset="0"/>
              </a:rPr>
              <a:t>‘For You will not leave my soul in Hades,</a:t>
            </a:r>
          </a:p>
          <a:p>
            <a:pPr marL="61913" indent="-61913"/>
            <a:r>
              <a:rPr lang="en-US" sz="3400" dirty="0">
                <a:latin typeface="Calibri" panose="020F0502020204030204" pitchFamily="34" charset="0"/>
              </a:rPr>
              <a:t> Nor will You allow Your Holy One to see  corruption’ </a:t>
            </a:r>
            <a:r>
              <a:rPr lang="en-US" sz="2800" dirty="0">
                <a:latin typeface="Calibri" panose="020F0502020204030204" pitchFamily="34" charset="0"/>
              </a:rPr>
              <a:t>– Ac.2:27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Christ: </a:t>
            </a:r>
            <a:r>
              <a:rPr lang="en-US" altLang="en-US" sz="3600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firstfruits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Co.15:20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pPr marL="727075" lvl="1" indent="-612775">
              <a:spcAft>
                <a:spcPts val="600"/>
              </a:spcAft>
              <a:buFontTx/>
              <a:buAutoNum type="arabicPeriod"/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happened to Him will happen to us: D B R (1-4)</a:t>
            </a:r>
          </a:p>
          <a:p>
            <a:pPr marL="727075" lvl="1" indent="-612775">
              <a:spcAft>
                <a:spcPts val="600"/>
              </a:spcAft>
              <a:buFontTx/>
              <a:buAutoNum type="arabicPeriod"/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 He unconscious while body was buried?   Lk.23:43</a:t>
            </a:r>
            <a:endParaRPr lang="en-US" altLang="en-US" sz="3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14400" lvl="2" indent="-346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Song 5:2, asleep; heart awake</a:t>
            </a:r>
          </a:p>
          <a:p>
            <a:pPr marL="914400" lvl="2" indent="-346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Mt.1:24, spoke to Joseph in sleep</a:t>
            </a:r>
          </a:p>
          <a:p>
            <a:pPr marL="914400" lvl="2" indent="-346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Ep.5:14, orders to sleepers</a:t>
            </a:r>
          </a:p>
        </p:txBody>
      </p:sp>
    </p:spTree>
    <p:extLst>
      <p:ext uri="{BB962C8B-B14F-4D97-AF65-F5344CB8AC3E}">
        <p14:creationId xmlns="" xmlns:p14="http://schemas.microsoft.com/office/powerpoint/2010/main" val="32315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Famous reunions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574675">
              <a:spcAft>
                <a:spcPts val="600"/>
              </a:spcAft>
            </a:pPr>
            <a:r>
              <a:rPr lang="en-US" altLang="en-US" sz="28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Gn.25:8, </a:t>
            </a:r>
            <a:r>
              <a:rPr lang="en-US" altLang="en-US" sz="34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gathered to </a:t>
            </a:r>
            <a:r>
              <a:rPr lang="en-US" altLang="en-US" sz="3400" u="sng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people</a:t>
            </a:r>
          </a:p>
          <a:p>
            <a:pPr defTabSz="574675">
              <a:spcAft>
                <a:spcPts val="600"/>
              </a:spcAft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(15:15, </a:t>
            </a:r>
            <a:r>
              <a:rPr lang="en-US" altLang="en-US" sz="3400" u="sng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his fathers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   Who??</a:t>
            </a:r>
          </a:p>
          <a:p>
            <a:pPr defTabSz="574675">
              <a:spcAft>
                <a:spcPts val="1200"/>
              </a:spcAft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buried in Ur / Haran . . . </a:t>
            </a:r>
          </a:p>
          <a:p>
            <a:pPr marL="465138" indent="-465138" defTabSz="574675">
              <a:spcAft>
                <a:spcPts val="1200"/>
              </a:spcAft>
            </a:pPr>
            <a:r>
              <a:rPr lang="en-US" altLang="en-US" sz="28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Gn.49:33, Jacob gathered to his people immediately after dying, before burial</a:t>
            </a:r>
          </a:p>
          <a:p>
            <a:pPr marL="465138" indent="-465138" defTabSz="574675"/>
            <a:r>
              <a:rPr lang="en-US" altLang="en-US" sz="28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Dt.32:50, Moses / Aaron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" name="Straight Connector 3"/>
          <p:cNvCxnSpPr>
            <a:cxnSpLocks/>
          </p:cNvCxnSpPr>
          <p:nvPr/>
        </p:nvCxnSpPr>
        <p:spPr bwMode="auto">
          <a:xfrm>
            <a:off x="2610624" y="1295400"/>
            <a:ext cx="393954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533400" y="762000"/>
            <a:ext cx="8077200" cy="1066800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Context of Ecclesiastes 9</a:t>
            </a:r>
          </a:p>
        </p:txBody>
      </p:sp>
    </p:spTree>
    <p:extLst>
      <p:ext uri="{BB962C8B-B14F-4D97-AF65-F5344CB8AC3E}">
        <p14:creationId xmlns="" xmlns:p14="http://schemas.microsoft.com/office/powerpoint/2010/main" val="29057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Famous reunions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574675">
              <a:spcAft>
                <a:spcPts val="600"/>
              </a:spcAft>
            </a:pPr>
            <a:r>
              <a:rPr lang="en-US" altLang="en-US" sz="24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Gn.25:8, gathered to </a:t>
            </a:r>
            <a:r>
              <a:rPr lang="en-US" altLang="en-US" sz="28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people</a:t>
            </a:r>
          </a:p>
          <a:p>
            <a:pPr defTabSz="574675">
              <a:spcAft>
                <a:spcPts val="600"/>
              </a:spcAft>
            </a:pPr>
            <a:r>
              <a:rPr lang="en-US" altLang="en-US" sz="24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Gn.49:33, Jacob gathered</a:t>
            </a:r>
          </a:p>
          <a:p>
            <a:pPr marL="465138" indent="-465138" defTabSz="574675"/>
            <a:r>
              <a:rPr lang="en-US" altLang="en-US" sz="24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Dt.32:50, Moses / Aaron</a:t>
            </a:r>
          </a:p>
          <a:p>
            <a:pPr marL="920751" lvl="1" indent="-465138" defTabSz="574675"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Mt.8: . . .11, Abraham’s people keep gathering to him…</a:t>
            </a:r>
          </a:p>
          <a:p>
            <a:pPr marL="920751" lvl="1" indent="-465138" defTabSz="574675"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Mt.22:…32, man’s spirit survives; Abraham lives (</a:t>
            </a:r>
            <a:r>
              <a:rPr lang="en-US" altLang="en-US" sz="32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Lk.20:38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920751" lvl="1" indent="-465138" defTabSz="574675"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Lk.16:22 (Abraham); 23, sleep would be welcome</a:t>
            </a: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 bwMode="auto">
          <a:xfrm>
            <a:off x="2610624" y="1295400"/>
            <a:ext cx="393954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="" xmlns:p14="http://schemas.microsoft.com/office/powerpoint/2010/main" val="300528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533400" y="762000"/>
            <a:ext cx="8077200" cy="533400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Context of Ecclesiastes 9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33400" y="2819400"/>
            <a:ext cx="8077200" cy="1066800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Conclusions in Ecclesiastes 9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33400" y="1447800"/>
            <a:ext cx="8077200" cy="533400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Certainty on Ecclesiastes 9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33400" y="2133600"/>
            <a:ext cx="8077200" cy="533400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Concerns About Consciousness</a:t>
            </a:r>
          </a:p>
        </p:txBody>
      </p:sp>
    </p:spTree>
    <p:extLst>
      <p:ext uri="{BB962C8B-B14F-4D97-AF65-F5344CB8AC3E}">
        <p14:creationId xmlns="" xmlns:p14="http://schemas.microsoft.com/office/powerpoint/2010/main" val="97399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914400"/>
          </a:xfrm>
        </p:spPr>
        <p:txBody>
          <a:bodyPr/>
          <a:lstStyle/>
          <a:p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Living know they will die, 5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defTabSz="506413">
              <a:lnSpc>
                <a:spcPct val="90000"/>
              </a:lnSpc>
              <a:spcAft>
                <a:spcPts val="1200"/>
              </a:spcAft>
            </a:pP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Gen.5, universal experience</a:t>
            </a:r>
          </a:p>
          <a:p>
            <a:pPr defTabSz="506413">
              <a:lnSpc>
                <a:spcPct val="90000"/>
              </a:lnSpc>
              <a:spcAft>
                <a:spcPts val="600"/>
              </a:spcAft>
            </a:pP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Hb.9:27</a:t>
            </a:r>
            <a:endParaRPr lang="en-US" alt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1295400"/>
          </a:xfrm>
        </p:spPr>
        <p:txBody>
          <a:bodyPr/>
          <a:lstStyle/>
          <a:p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Living know they will die, 5</a:t>
            </a:r>
            <a:b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We will sever every</a:t>
            </a:r>
            <a:b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connection with earth, 5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343400"/>
          </a:xfrm>
        </p:spPr>
        <p:txBody>
          <a:bodyPr/>
          <a:lstStyle/>
          <a:p>
            <a:pPr defTabSz="506413">
              <a:lnSpc>
                <a:spcPct val="90000"/>
              </a:lnSpc>
              <a:spcAft>
                <a:spcPts val="600"/>
              </a:spcAft>
            </a:pP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Psalm 90</a:t>
            </a:r>
            <a:endParaRPr lang="en-US" alt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163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1295400"/>
          </a:xfrm>
        </p:spPr>
        <p:txBody>
          <a:bodyPr/>
          <a:lstStyle/>
          <a:p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Living know they will die, 5</a:t>
            </a:r>
            <a:b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We will sever every connection with earth, 5</a:t>
            </a:r>
            <a:b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Memory of us will be forgotten, 5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defTabSz="506413">
              <a:lnSpc>
                <a:spcPct val="90000"/>
              </a:lnSpc>
              <a:spcAft>
                <a:spcPts val="1200"/>
              </a:spcAft>
            </a:pP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‘He made a name for himself’</a:t>
            </a:r>
          </a:p>
          <a:p>
            <a:pPr defTabSz="506413">
              <a:lnSpc>
                <a:spcPct val="90000"/>
              </a:lnSpc>
              <a:spcAft>
                <a:spcPts val="1200"/>
              </a:spcAft>
            </a:pP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Ex.1:8</a:t>
            </a:r>
          </a:p>
          <a:p>
            <a:pPr marL="114300" lvl="1" indent="0" defTabSz="506413">
              <a:lnSpc>
                <a:spcPct val="90000"/>
              </a:lnSpc>
              <a:spcAft>
                <a:spcPts val="900"/>
              </a:spcAft>
              <a:tabLst>
                <a:tab pos="465138" algn="l"/>
                <a:tab pos="1022350" algn="l"/>
              </a:tabLst>
            </a:pPr>
            <a:r>
              <a:rPr lang="en-US" altLang="en-US" sz="32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altLang="en-US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426204" y="3505200"/>
            <a:ext cx="8305800" cy="2133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latin typeface="Calibri" panose="020F0502020204030204" pitchFamily="34" charset="0"/>
              </a:rPr>
              <a:t>Nevertheless the solid foundation of God stands, having this seal: “The Lord knows those who are His,” and, “Let everyone who names the name of Christ depart from iniquity” </a:t>
            </a:r>
            <a:r>
              <a:rPr lang="en-US" sz="2800" dirty="0">
                <a:latin typeface="Calibri" panose="020F0502020204030204" pitchFamily="34" charset="0"/>
              </a:rPr>
              <a:t>– 2 Tim.2:19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99250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1828800"/>
          </a:xfrm>
        </p:spPr>
        <p:txBody>
          <a:bodyPr/>
          <a:lstStyle/>
          <a:p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Living know they will die, 5</a:t>
            </a:r>
            <a:b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We will sever every connection with earth, 5</a:t>
            </a:r>
            <a:b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Memory of us will be forgotten, 5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Only one chance: get it right, 6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3733800"/>
          </a:xfrm>
        </p:spPr>
        <p:txBody>
          <a:bodyPr/>
          <a:lstStyle/>
          <a:p>
            <a:pPr defTabSz="506413">
              <a:lnSpc>
                <a:spcPct val="90000"/>
              </a:lnSpc>
              <a:spcAft>
                <a:spcPts val="600"/>
              </a:spcAft>
            </a:pPr>
            <a:endParaRPr lang="en-US" altLang="en-US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1143000" y="2590800"/>
            <a:ext cx="6858000" cy="3352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b="1" baseline="30000" dirty="0">
                <a:latin typeface="Calibri" panose="020F0502020204030204" pitchFamily="34" charset="0"/>
              </a:rPr>
              <a:t>13</a:t>
            </a:r>
            <a:r>
              <a:rPr lang="en-US" sz="3200" dirty="0">
                <a:latin typeface="Calibri" panose="020F0502020204030204" pitchFamily="34" charset="0"/>
              </a:rPr>
              <a:t> </a:t>
            </a:r>
            <a:r>
              <a:rPr lang="en-US" sz="3400" dirty="0">
                <a:latin typeface="Calibri" panose="020F0502020204030204" pitchFamily="34" charset="0"/>
              </a:rPr>
              <a:t>Let us hear the conclusion of the</a:t>
            </a:r>
            <a:br>
              <a:rPr lang="en-US" sz="3400" dirty="0">
                <a:latin typeface="Calibri" panose="020F0502020204030204" pitchFamily="34" charset="0"/>
              </a:rPr>
            </a:br>
            <a:r>
              <a:rPr lang="en-US" sz="3400" dirty="0">
                <a:latin typeface="Calibri" panose="020F0502020204030204" pitchFamily="34" charset="0"/>
              </a:rPr>
              <a:t>whole matter:  Fear God and keep His commandments, For this is man’s all.</a:t>
            </a:r>
          </a:p>
          <a:p>
            <a:r>
              <a:rPr lang="en-US" sz="3200" b="1" baseline="30000" dirty="0">
                <a:latin typeface="Calibri" panose="020F0502020204030204" pitchFamily="34" charset="0"/>
              </a:rPr>
              <a:t>14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400" dirty="0">
                <a:latin typeface="Calibri" panose="020F0502020204030204" pitchFamily="34" charset="0"/>
              </a:rPr>
              <a:t>For God will bring every work into judgment, Including every secret thing, Whether good or evil </a:t>
            </a:r>
            <a:r>
              <a:rPr lang="en-US" sz="2800" dirty="0">
                <a:latin typeface="Calibri" panose="020F0502020204030204" pitchFamily="34" charset="0"/>
              </a:rPr>
              <a:t>– Eccl.12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00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Earthly circumstances 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622300">
              <a:spcAft>
                <a:spcPts val="0"/>
              </a:spcAft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one can determine God’s view of someone by earthly circumstances (Lk.16)   </a:t>
            </a:r>
          </a:p>
          <a:p>
            <a:pPr algn="ctr" defTabSz="622300">
              <a:spcBef>
                <a:spcPts val="0"/>
              </a:spcBef>
              <a:spcAft>
                <a:spcPts val="600"/>
              </a:spcAft>
            </a:pPr>
            <a:r>
              <a:rPr lang="en-US" altLang="en-US" sz="34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Ec.6:1-6</a:t>
            </a:r>
          </a:p>
          <a:p>
            <a:pPr algn="ctr" defTabSz="622300">
              <a:spcBef>
                <a:spcPts val="0"/>
              </a:spcBef>
              <a:spcAft>
                <a:spcPts val="600"/>
              </a:spcAft>
            </a:pPr>
            <a:endParaRPr lang="en-US" altLang="en-US" sz="3400" dirty="0">
              <a:solidFill>
                <a:srgbClr val="CCEC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defTabSz="622300">
              <a:spcBef>
                <a:spcPts val="600"/>
              </a:spcBef>
              <a:spcAft>
                <a:spcPts val="600"/>
              </a:spcAft>
            </a:pPr>
            <a:r>
              <a:rPr lang="en-US" altLang="en-US" sz="34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Ec.7:1-6</a:t>
            </a:r>
          </a:p>
          <a:p>
            <a:pPr defTabSz="622300">
              <a:spcAft>
                <a:spcPts val="800"/>
              </a:spcAft>
            </a:pPr>
            <a:endParaRPr lang="en-US" altLang="en-US" sz="3400" u="sng" dirty="0">
              <a:solidFill>
                <a:srgbClr val="CCE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969818" y="3657600"/>
            <a:ext cx="7204364" cy="566777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Prosperity not always good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969818" y="4935121"/>
            <a:ext cx="7204364" cy="566777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Adversity not always bad (Lk.16)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Earthly circumstances 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622300">
              <a:spcAft>
                <a:spcPts val="0"/>
              </a:spcAft>
            </a:pPr>
            <a:r>
              <a:rPr lang="en-US" altLang="en-US" sz="3400" dirty="0">
                <a:solidFill>
                  <a:schemeClr val="accent3">
                    <a:lumMod val="8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one can determine God’s view of someone by earthly circumstances (Lk.16)   </a:t>
            </a:r>
          </a:p>
          <a:p>
            <a:pPr defTabSz="622300">
              <a:spcAft>
                <a:spcPts val="800"/>
              </a:spcAft>
            </a:pPr>
            <a:r>
              <a:rPr lang="en-US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walk by faith</a:t>
            </a:r>
          </a:p>
          <a:p>
            <a:pPr defTabSz="622300">
              <a:spcAft>
                <a:spcPts val="800"/>
              </a:spcAft>
            </a:pPr>
            <a:r>
              <a:rPr lang="en-US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Outward appearances may defy 	explanation</a:t>
            </a:r>
          </a:p>
          <a:p>
            <a:pPr defTabSz="622300">
              <a:spcAft>
                <a:spcPts val="800"/>
              </a:spcAft>
            </a:pPr>
            <a:r>
              <a:rPr lang="en-US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Job’s friends</a:t>
            </a:r>
          </a:p>
        </p:txBody>
      </p:sp>
    </p:spTree>
    <p:extLst>
      <p:ext uri="{BB962C8B-B14F-4D97-AF65-F5344CB8AC3E}">
        <p14:creationId xmlns="" xmlns:p14="http://schemas.microsoft.com/office/powerpoint/2010/main" val="197558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Righteous – Unrighteous 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(2-3)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622300">
              <a:spcAft>
                <a:spcPts val="0"/>
              </a:spcAft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Righteous have no advantage over unrighteous . . . </a:t>
            </a:r>
            <a:r>
              <a:rPr lang="en-US" altLang="en-US" sz="3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 the sun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(3,6)</a:t>
            </a:r>
          </a:p>
          <a:p>
            <a:pPr defTabSz="622300">
              <a:spcAft>
                <a:spcPts val="800"/>
              </a:spcAft>
            </a:pPr>
            <a:r>
              <a:rPr lang="en-US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Thus some are not converted.  </a:t>
            </a:r>
            <a:r>
              <a:rPr lang="en-US" altLang="en-US" sz="3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Ps.73</a:t>
            </a:r>
          </a:p>
          <a:p>
            <a:pPr defTabSz="622300">
              <a:spcAft>
                <a:spcPts val="800"/>
              </a:spcAft>
            </a:pPr>
            <a:r>
              <a:rPr lang="en-US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3400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‘This is an evil’ </a:t>
            </a:r>
            <a:r>
              <a:rPr lang="en-US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leaves God out 	of picture for now</a:t>
            </a:r>
          </a:p>
          <a:p>
            <a:pPr defTabSz="622300">
              <a:spcAft>
                <a:spcPts val="800"/>
              </a:spcAft>
            </a:pPr>
            <a:r>
              <a:rPr lang="en-US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3400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‘One thing’ (all) </a:t>
            </a:r>
            <a:r>
              <a:rPr lang="en-US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wicked join 	righteous in grave </a:t>
            </a:r>
          </a:p>
        </p:txBody>
      </p:sp>
    </p:spTree>
    <p:extLst>
      <p:ext uri="{BB962C8B-B14F-4D97-AF65-F5344CB8AC3E}">
        <p14:creationId xmlns="" xmlns:p14="http://schemas.microsoft.com/office/powerpoint/2010/main" val="126450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Life → Hope 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(4)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622300">
              <a:spcAft>
                <a:spcPts val="600"/>
              </a:spcAft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Lowly dog better than majestic lion</a:t>
            </a:r>
          </a:p>
          <a:p>
            <a:pPr defTabSz="622300">
              <a:spcAft>
                <a:spcPts val="0"/>
              </a:spcAft>
            </a:pPr>
            <a:r>
              <a:rPr lang="en-US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thought: </a:t>
            </a:r>
            <a:r>
              <a:rPr lang="en-US" altLang="en-US" sz="3400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LIFE</a:t>
            </a:r>
          </a:p>
        </p:txBody>
      </p:sp>
    </p:spTree>
    <p:extLst>
      <p:ext uri="{BB962C8B-B14F-4D97-AF65-F5344CB8AC3E}">
        <p14:creationId xmlns="" xmlns:p14="http://schemas.microsoft.com/office/powerpoint/2010/main" val="137130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Earthly perspective 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(5-6)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defTabSz="622300">
              <a:spcAft>
                <a:spcPts val="600"/>
              </a:spcAft>
            </a:pP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 the sun . . .w</a:t>
            </a:r>
            <a:r>
              <a:rPr lang="en-US" altLang="en-US" sz="34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hen man dies, he is finished with life</a:t>
            </a:r>
          </a:p>
          <a:p>
            <a:pPr defTabSz="622300">
              <a:spcAft>
                <a:spcPts val="600"/>
              </a:spcAft>
            </a:pPr>
            <a:r>
              <a:rPr lang="en-US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memory loss (1 Sm.28; Lk.16)</a:t>
            </a:r>
          </a:p>
          <a:p>
            <a:pPr defTabSz="622300">
              <a:spcAft>
                <a:spcPts val="600"/>
              </a:spcAft>
            </a:pPr>
            <a:r>
              <a:rPr lang="en-US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discussing the hereafter.   Jn.9</a:t>
            </a:r>
          </a:p>
          <a:p>
            <a:pPr defTabSz="341313">
              <a:spcAft>
                <a:spcPts val="600"/>
              </a:spcAft>
            </a:pPr>
            <a:r>
              <a:rPr lang="en-US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Knowledge / rewards / opportunity 	in this life cease at death (v.10)</a:t>
            </a:r>
          </a:p>
          <a:p>
            <a:pPr defTabSz="341313">
              <a:spcAft>
                <a:spcPts val="600"/>
              </a:spcAft>
            </a:pPr>
            <a:r>
              <a:rPr lang="en-US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Explains 3:18-22</a:t>
            </a:r>
          </a:p>
        </p:txBody>
      </p:sp>
    </p:spTree>
    <p:extLst>
      <p:ext uri="{BB962C8B-B14F-4D97-AF65-F5344CB8AC3E}">
        <p14:creationId xmlns="" xmlns:p14="http://schemas.microsoft.com/office/powerpoint/2010/main" val="365806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762000"/>
          </a:xfrm>
        </p:spPr>
        <p:txBody>
          <a:bodyPr/>
          <a:lstStyle/>
          <a:p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Eccl.3:18-22</a:t>
            </a:r>
            <a:endParaRPr lang="en-US" altLang="en-US" sz="3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defTabSz="622300">
              <a:spcAft>
                <a:spcPts val="0"/>
              </a:spcAft>
            </a:pPr>
            <a:r>
              <a:rPr lang="en-US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18: </a:t>
            </a:r>
            <a:r>
              <a:rPr lang="en-US" altLang="en-US" sz="3400" dirty="0">
                <a:solidFill>
                  <a:srgbClr val="90F5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 like animal: greed </a:t>
            </a:r>
            <a:r>
              <a:rPr lang="en-US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(16); </a:t>
            </a:r>
            <a:r>
              <a:rPr lang="en-US" altLang="en-US" sz="3400" dirty="0">
                <a:solidFill>
                  <a:srgbClr val="90F5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mortality </a:t>
            </a:r>
            <a:r>
              <a:rPr lang="en-US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(19)</a:t>
            </a:r>
          </a:p>
          <a:p>
            <a:pPr defTabSz="622300">
              <a:spcAft>
                <a:spcPts val="0"/>
              </a:spcAft>
            </a:pPr>
            <a:r>
              <a:rPr lang="en-US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19-20: </a:t>
            </a:r>
            <a:r>
              <a:rPr lang="en-US" altLang="en-US" sz="3400" dirty="0">
                <a:solidFill>
                  <a:srgbClr val="90F5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death, the great leveler</a:t>
            </a:r>
          </a:p>
          <a:p>
            <a:pPr defTabSz="622300">
              <a:spcAft>
                <a:spcPts val="0"/>
              </a:spcAft>
            </a:pPr>
            <a:r>
              <a:rPr lang="en-US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Gn.3:19</a:t>
            </a:r>
          </a:p>
          <a:p>
            <a:pPr defTabSz="622300">
              <a:spcAft>
                <a:spcPts val="0"/>
              </a:spcAft>
            </a:pPr>
            <a:r>
              <a:rPr lang="en-US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21: </a:t>
            </a:r>
            <a:r>
              <a:rPr lang="en-US" altLang="en-US" sz="3400" dirty="0">
                <a:solidFill>
                  <a:srgbClr val="90F5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without God, our death no different than cow’s.  </a:t>
            </a:r>
            <a:r>
              <a:rPr lang="en-US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Ps.49:12-15; Ec.12:7, 14</a:t>
            </a:r>
          </a:p>
          <a:p>
            <a:pPr defTabSz="622300">
              <a:spcAft>
                <a:spcPts val="0"/>
              </a:spcAft>
            </a:pPr>
            <a:r>
              <a:rPr lang="en-US" altLang="en-US" sz="3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22: </a:t>
            </a:r>
            <a:r>
              <a:rPr lang="en-US" altLang="en-US" sz="3400" dirty="0">
                <a:solidFill>
                  <a:srgbClr val="90F5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unknown future is reason to be content with present portion</a:t>
            </a:r>
          </a:p>
          <a:p>
            <a:pPr defTabSz="622300">
              <a:spcAft>
                <a:spcPts val="600"/>
              </a:spcAft>
            </a:pPr>
            <a:endParaRPr lang="en-US" altLang="en-US" sz="3400" dirty="0">
              <a:solidFill>
                <a:srgbClr val="90F58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595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533400" y="762000"/>
            <a:ext cx="8077200" cy="533400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Context of Ecclesiastes 9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533400" y="1447800"/>
            <a:ext cx="8077200" cy="1066800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Certainty on Ecclesiastes 9</a:t>
            </a:r>
          </a:p>
        </p:txBody>
      </p:sp>
    </p:spTree>
    <p:extLst>
      <p:ext uri="{BB962C8B-B14F-4D97-AF65-F5344CB8AC3E}">
        <p14:creationId xmlns="" xmlns:p14="http://schemas.microsoft.com/office/powerpoint/2010/main" val="93980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Handwriting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859</Words>
  <Application>Microsoft Office PowerPoint</Application>
  <PresentationFormat>On-screen Show (4:3)</PresentationFormat>
  <Paragraphs>118</Paragraphs>
  <Slides>25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Blank Presentation</vt:lpstr>
      <vt:lpstr>Dead Wrong</vt:lpstr>
      <vt:lpstr>Slide 2</vt:lpstr>
      <vt:lpstr>Earthly circumstances (1)</vt:lpstr>
      <vt:lpstr>Earthly circumstances (1)</vt:lpstr>
      <vt:lpstr>Righteous – Unrighteous (2-3)</vt:lpstr>
      <vt:lpstr>Life → Hope (4)</vt:lpstr>
      <vt:lpstr>Earthly perspective (5-6)</vt:lpstr>
      <vt:lpstr>Eccl.3:18-22</vt:lpstr>
      <vt:lpstr>Slide 9</vt:lpstr>
      <vt:lpstr>If 5a is absolute (dead know absolutely nothing) . . . so is 5b</vt:lpstr>
      <vt:lpstr>If 5a is absolute (dead know absolutely nothing) . . . so is 5b</vt:lpstr>
      <vt:lpstr>If 5a is absolute (dead know absolutely nothing) . . . so is 5b</vt:lpstr>
      <vt:lpstr>If 5a is absolute (dead know absolutely nothing) . . . so is 5b</vt:lpstr>
      <vt:lpstr>If 5a is absolute (dead know absolutely nothing) . . . so is 5b</vt:lpstr>
      <vt:lpstr>We are two parts (Ec.12:7)</vt:lpstr>
      <vt:lpstr>Slide 16</vt:lpstr>
      <vt:lpstr>Christ: firstfruits, 1 Co.15:20</vt:lpstr>
      <vt:lpstr>Christ: firstfruits, 1 Co.15:20</vt:lpstr>
      <vt:lpstr>Famous reunions</vt:lpstr>
      <vt:lpstr>Famous reunions</vt:lpstr>
      <vt:lpstr>Slide 21</vt:lpstr>
      <vt:lpstr>1. Living know they will die, 5</vt:lpstr>
      <vt:lpstr>1. Living know they will die, 5 2. We will sever every connection with earth, 5</vt:lpstr>
      <vt:lpstr>1. Living know they will die, 5 2. We will sever every connection with earth, 5 3. Memory of us will be forgotten, 5</vt:lpstr>
      <vt:lpstr>1. Living know they will die, 5 2. We will sever every connection with earth, 5 3. Memory of us will be forgotten, 5 4. Only one chance: get it right, 6</vt:lpstr>
    </vt:vector>
  </TitlesOfParts>
  <Company>閈]狴逄掘뿿��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Duggin</dc:creator>
  <cp:lastModifiedBy>church of Christ</cp:lastModifiedBy>
  <cp:revision>112</cp:revision>
  <dcterms:created xsi:type="dcterms:W3CDTF">2007-09-27T14:42:45Z</dcterms:created>
  <dcterms:modified xsi:type="dcterms:W3CDTF">2017-01-29T17:46:16Z</dcterms:modified>
</cp:coreProperties>
</file>