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72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0097FF"/>
    <a:srgbClr val="FFFFCC"/>
    <a:srgbClr val="FFCC66"/>
    <a:srgbClr val="90F58B"/>
    <a:srgbClr val="FFCC99"/>
    <a:srgbClr val="FFFF00"/>
    <a:srgbClr val="990000"/>
    <a:srgbClr val="CC3300"/>
    <a:srgbClr val="BC89A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2746" autoAdjust="0"/>
    <p:restoredTop sz="91038" autoAdjust="0"/>
  </p:normalViewPr>
  <p:slideViewPr>
    <p:cSldViewPr showGuides="1">
      <p:cViewPr varScale="1">
        <p:scale>
          <a:sx n="67" d="100"/>
          <a:sy n="67" d="100"/>
        </p:scale>
        <p:origin x="-120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37" d="100"/>
          <a:sy n="37" d="100"/>
        </p:scale>
        <p:origin x="-1458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C10F6F-8769-4B92-B59E-70723C83F20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FA737-7680-4E0D-952C-30857F53C21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FA737-7680-4E0D-952C-30857F53C213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767171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FA737-7680-4E0D-952C-30857F53C213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219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FA737-7680-4E0D-952C-30857F53C213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6808375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FA737-7680-4E0D-952C-30857F53C213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9874060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FA737-7680-4E0D-952C-30857F53C213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5403898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FA737-7680-4E0D-952C-30857F53C213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227978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FA737-7680-4E0D-952C-30857F53C21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110470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FA737-7680-4E0D-952C-30857F53C213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965115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FA737-7680-4E0D-952C-30857F53C213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1747134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FA737-7680-4E0D-952C-30857F53C213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420896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FA737-7680-4E0D-952C-30857F53C213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0123398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FA737-7680-4E0D-952C-30857F53C213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0838716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FA737-7680-4E0D-952C-30857F53C213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33753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FA737-7680-4E0D-952C-30857F53C213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876949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2380302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12643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457200"/>
            <a:ext cx="21717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362700" cy="5943600"/>
          </a:xfrm>
        </p:spPr>
        <p:txBody>
          <a:bodyPr vert="eaVert"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1180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8133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249301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876800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876800"/>
          </a:xfr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4390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dirty="0"/>
              <a:t>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1249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154697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20445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59865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886776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8686800" cy="10668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EDCDD9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Lucida Handwriting" panose="03010101010101010101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Lucida Handwriting" panose="03010101010101010101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Lucida Handwriting" panose="03010101010101010101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Lucida Handwriting" panose="03010101010101010101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Lucida Handwriting" panose="03010101010101010101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Lucida Handwriting" panose="03010101010101010101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Lucida Handwriting" panose="03010101010101010101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Lucida Handwriting" panose="03010101010101010101" pitchFamily="66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455613" indent="1588" algn="l" rtl="0" fontAlgn="base">
        <a:spcBef>
          <a:spcPct val="20000"/>
        </a:spcBef>
        <a:spcAft>
          <a:spcPct val="0"/>
        </a:spcAft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911225" indent="3175" algn="l" rtl="0" fontAlgn="base">
        <a:spcBef>
          <a:spcPct val="20000"/>
        </a:spcBef>
        <a:spcAft>
          <a:spcPct val="0"/>
        </a:spcAft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368425" indent="3175" algn="l" rtl="0" fontAlgn="base">
        <a:spcBef>
          <a:spcPct val="20000"/>
        </a:spcBef>
        <a:spcAft>
          <a:spcPct val="0"/>
        </a:spcAft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1824038" indent="4763" algn="l" rtl="0" fontAlgn="base">
        <a:spcBef>
          <a:spcPct val="20000"/>
        </a:spcBef>
        <a:spcAft>
          <a:spcPct val="0"/>
        </a:spcAft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60265" y="2286000"/>
            <a:ext cx="6423471" cy="1143000"/>
          </a:xfrm>
          <a:blipFill>
            <a:blip r:embed="rId2" cstate="print"/>
            <a:tile tx="0" ty="0" sx="100000" sy="100000" flip="none" algn="tl"/>
          </a:blipFill>
          <a:ln w="3175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r>
              <a:rPr lang="en-US" altLang="en-US" sz="44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Farewell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559804" y="3733800"/>
            <a:ext cx="4038600" cy="6858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Peter 3:18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pPr marL="457200" indent="-457200" defTabSz="6223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defTabSz="6223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622300">
              <a:spcAft>
                <a:spcPts val="0"/>
              </a:spcAft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622300">
              <a:spcAft>
                <a:spcPts val="800"/>
              </a:spcAft>
            </a:pPr>
            <a:endParaRPr lang="en-US" altLang="en-US" sz="3400" u="sng" dirty="0">
              <a:solidFill>
                <a:srgbClr val="CCE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28600" y="381000"/>
            <a:ext cx="8686800" cy="8382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rgbClr val="CCEC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Peter 1:2, 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rgbClr val="FFFFC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favor of God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rgbClr val="CCECFF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56094" y="1295400"/>
            <a:ext cx="7848600" cy="45720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‘Conversion for the early Christians was not a destination; it was the beginning of a journey.... In [the early church] faith was for each believer a beginning, not a bed in which to lie while waiting for the Lord’s triumph.  Believing was not a once-done act.  It was an attitude of heart and mind which inspired and enabled the believer to follow the Lord wherever He went’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– Tozer</a:t>
            </a:r>
            <a:endParaRPr kumimoji="0" lang="en-US" sz="3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24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1537740" y="762000"/>
            <a:ext cx="6068520" cy="533400"/>
          </a:xfrm>
          <a:prstGeom prst="rect">
            <a:avLst/>
          </a:prstGeom>
          <a:solidFill>
            <a:srgbClr val="CCECFF"/>
          </a:solidFill>
          <a:ln w="31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GROW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539498" y="2133600"/>
            <a:ext cx="6068520" cy="762000"/>
          </a:xfrm>
          <a:prstGeom prst="rect">
            <a:avLst/>
          </a:prstGeom>
          <a:solidFill>
            <a:srgbClr val="CCECFF"/>
          </a:solidFill>
          <a:ln w="31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KNOWLEDGE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539498" y="1447800"/>
            <a:ext cx="6068520" cy="533400"/>
          </a:xfrm>
          <a:prstGeom prst="rect">
            <a:avLst/>
          </a:prstGeom>
          <a:solidFill>
            <a:srgbClr val="CCECFF"/>
          </a:solidFill>
          <a:ln w="31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GRACE</a:t>
            </a:r>
          </a:p>
        </p:txBody>
      </p:sp>
    </p:spTree>
    <p:extLst>
      <p:ext uri="{BB962C8B-B14F-4D97-AF65-F5344CB8AC3E}">
        <p14:creationId xmlns:p14="http://schemas.microsoft.com/office/powerpoint/2010/main" xmlns="" val="174811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pPr marL="457200" indent="-457200" defTabSz="6223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defTabSz="6223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622300">
              <a:spcAft>
                <a:spcPts val="800"/>
              </a:spcAft>
            </a:pPr>
            <a:endParaRPr lang="en-US" altLang="en-US" sz="3400" dirty="0">
              <a:solidFill>
                <a:srgbClr val="CCE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622300">
              <a:spcAft>
                <a:spcPts val="800"/>
              </a:spcAft>
            </a:pPr>
            <a:endParaRPr lang="en-US" altLang="en-US" sz="3400" dirty="0">
              <a:solidFill>
                <a:srgbClr val="CCE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622300">
              <a:spcAft>
                <a:spcPts val="800"/>
              </a:spcAft>
            </a:pPr>
            <a:endParaRPr lang="en-US" altLang="en-US" sz="3400" dirty="0">
              <a:solidFill>
                <a:srgbClr val="CCE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28600" y="457200"/>
            <a:ext cx="8686800" cy="8382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rgbClr val="CCEC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Peter 3:18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096506" y="1295400"/>
            <a:ext cx="6965196" cy="1143000"/>
          </a:xfrm>
          <a:prstGeom prst="rect">
            <a:avLst/>
          </a:prstGeom>
          <a:solidFill>
            <a:srgbClr val="FFFFCC"/>
          </a:solidFill>
          <a:ln w="31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but grow in the grace and knowledge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of our Lord and Savior Jesus Christ.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kumimoji="0" lang="en-US" sz="3200" b="0" i="0" u="none" strike="noStrike" cap="none" normalizeH="0" baseline="30000" dirty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Grace and </a:t>
            </a:r>
            <a:r>
              <a:rPr kumimoji="0" lang="en-US" sz="3200" b="1" i="0" u="none" strike="noStrike" cap="none" normalizeH="0" baseline="30000" dirty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Knowledge are taken with ‘of the Lord…’</a:t>
            </a:r>
          </a:p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Knowledge is theme word of 2 Peter (1:5; 2:20; 3:18)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3886200" y="1783596"/>
            <a:ext cx="1108364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97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>
            <a:off x="5855451" y="1783596"/>
            <a:ext cx="1963534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97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Rectangle: Rounded Corners 6"/>
          <p:cNvSpPr/>
          <p:nvPr/>
        </p:nvSpPr>
        <p:spPr bwMode="auto">
          <a:xfrm>
            <a:off x="1109360" y="1849518"/>
            <a:ext cx="2103894" cy="491964"/>
          </a:xfrm>
          <a:prstGeom prst="roundRect">
            <a:avLst/>
          </a:prstGeom>
          <a:noFill/>
          <a:ln w="57150" cap="flat" cmpd="sng" algn="ctr">
            <a:solidFill>
              <a:srgbClr val="0097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6348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marL="457200" indent="-457200" defTabSz="6223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Those who quit growing are infants: exposed to dangers, disease, death</a:t>
            </a: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defTabSz="6223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defTabSz="6223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622300">
              <a:spcAft>
                <a:spcPts val="0"/>
              </a:spcAft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defTabSz="622300">
              <a:spcBef>
                <a:spcPts val="3600"/>
              </a:spcBef>
              <a:spcAft>
                <a:spcPts val="800"/>
              </a:spcAft>
            </a:pPr>
            <a:r>
              <a:rPr lang="en-US" altLang="en-US" sz="3400" dirty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places great importance on truth and sound doctrine.  </a:t>
            </a:r>
            <a:r>
              <a:rPr lang="en-US" alt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Pt.1:12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28600" y="457200"/>
            <a:ext cx="8686800" cy="1143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rgbClr val="CCEC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grow in His favor as we grow in obedient knowledge of Christ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945396" y="2758698"/>
            <a:ext cx="7268706" cy="670302"/>
          </a:xfrm>
          <a:prstGeom prst="rect">
            <a:avLst/>
          </a:prstGeom>
          <a:solidFill>
            <a:srgbClr val="FFFFCC"/>
          </a:solidFill>
          <a:ln w="31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0" lang="en-US" sz="3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Child without discipline: delinquent.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944106" y="3581400"/>
            <a:ext cx="7268706" cy="1066800"/>
          </a:xfrm>
          <a:prstGeom prst="rect">
            <a:avLst/>
          </a:prstGeom>
          <a:solidFill>
            <a:srgbClr val="FFFFCC"/>
          </a:solidFill>
          <a:ln w="31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3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Child grows by accepting graceful gifts</a:t>
            </a:r>
            <a:br>
              <a:rPr kumimoji="0" lang="en-US" sz="3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3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 parents (food, clothing, med. care…)</a:t>
            </a:r>
          </a:p>
        </p:txBody>
      </p:sp>
    </p:spTree>
    <p:extLst>
      <p:ext uri="{BB962C8B-B14F-4D97-AF65-F5344CB8AC3E}">
        <p14:creationId xmlns:p14="http://schemas.microsoft.com/office/powerpoint/2010/main" xmlns="" val="1832778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800600"/>
          </a:xfrm>
        </p:spPr>
        <p:txBody>
          <a:bodyPr/>
          <a:lstStyle/>
          <a:p>
            <a:pPr marL="457200" indent="-457200" defTabSz="6223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defTabSz="6223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defTabSz="6223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defTabSz="6223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defTabSz="622300">
              <a:spcBef>
                <a:spcPts val="18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Who grows without time and effort?</a:t>
            </a:r>
          </a:p>
          <a:p>
            <a:pPr marL="457200" indent="-457200" defTabSz="622300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Labor of love is joy, not labor</a:t>
            </a:r>
          </a:p>
          <a:p>
            <a:pPr marL="457200" indent="-457200" defTabSz="622300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grow as much as we want.  Mt.5:6</a:t>
            </a:r>
          </a:p>
          <a:p>
            <a:pPr marL="457200" indent="-457200" defTabSz="6223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Mt.25, given grace…</a:t>
            </a:r>
          </a:p>
          <a:p>
            <a:pPr defTabSz="622300">
              <a:spcAft>
                <a:spcPts val="0"/>
              </a:spcAft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28600" y="457200"/>
            <a:ext cx="8686800" cy="1143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500" b="0" i="0" u="none" strike="noStrike" cap="none" normalizeH="0" baseline="0" dirty="0">
                <a:ln>
                  <a:noFill/>
                </a:ln>
                <a:solidFill>
                  <a:srgbClr val="CCEC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Established in present truth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 Pt.1:12)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127502" y="1600200"/>
            <a:ext cx="6904494" cy="2057400"/>
          </a:xfrm>
          <a:prstGeom prst="rect">
            <a:avLst/>
          </a:prstGeom>
          <a:solidFill>
            <a:srgbClr val="FFFFCC"/>
          </a:solidFill>
          <a:ln w="31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3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Fix firmly in a place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BDAG.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en-US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Cause someone to become stronger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 the sense of more firm and unchanging in attitude or belief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– L-N.</a:t>
            </a:r>
            <a:endParaRPr kumimoji="0" lang="en-US" sz="3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4404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4800600"/>
          </a:xfrm>
        </p:spPr>
        <p:txBody>
          <a:bodyPr/>
          <a:lstStyle/>
          <a:p>
            <a:pPr marL="457200" indent="-457200" defTabSz="6223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defTabSz="6223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defTabSz="6223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defTabSz="62230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faith, hope, love either grows or shrinks.</a:t>
            </a:r>
          </a:p>
          <a:p>
            <a:pPr marL="457200" indent="-457200" defTabSz="62230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it grows, it changes us.</a:t>
            </a:r>
          </a:p>
          <a:p>
            <a:pPr defTabSz="622300">
              <a:spcAft>
                <a:spcPts val="0"/>
              </a:spcAft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28600" y="472698"/>
            <a:ext cx="8686800" cy="6858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500" b="0" i="0" u="none" strike="noStrike" cap="none" normalizeH="0" baseline="0" dirty="0">
                <a:ln>
                  <a:noFill/>
                </a:ln>
                <a:solidFill>
                  <a:srgbClr val="CCEC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Established in present truth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944106" y="1524000"/>
            <a:ext cx="7268706" cy="1143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31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3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therefore, my son, be strong in the grace that is in Christ Jesus </a:t>
            </a:r>
            <a:r>
              <a:rPr kumimoji="0" lang="en-US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2 Tim.2:1</a:t>
            </a:r>
            <a:endParaRPr kumimoji="0" lang="en-US" sz="3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150388" y="4648200"/>
            <a:ext cx="4845804" cy="10668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31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3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Grace that saves from sin</a:t>
            </a:r>
            <a:br>
              <a:rPr kumimoji="0" lang="en-US" sz="3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3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also sanctifies</a:t>
            </a:r>
          </a:p>
        </p:txBody>
      </p:sp>
    </p:spTree>
    <p:extLst>
      <p:ext uri="{BB962C8B-B14F-4D97-AF65-F5344CB8AC3E}">
        <p14:creationId xmlns:p14="http://schemas.microsoft.com/office/powerpoint/2010/main" xmlns="" val="374042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1537740" y="762000"/>
            <a:ext cx="6068520" cy="533400"/>
          </a:xfrm>
          <a:prstGeom prst="rect">
            <a:avLst/>
          </a:prstGeom>
          <a:solidFill>
            <a:srgbClr val="CCECFF"/>
          </a:solidFill>
          <a:ln w="31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GROW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539498" y="1447800"/>
            <a:ext cx="6068520" cy="533400"/>
          </a:xfrm>
          <a:prstGeom prst="rect">
            <a:avLst/>
          </a:prstGeom>
          <a:solidFill>
            <a:srgbClr val="CCECFF"/>
          </a:solidFill>
          <a:ln w="31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GRACE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539498" y="2819400"/>
            <a:ext cx="6068520" cy="762000"/>
          </a:xfrm>
          <a:prstGeom prst="rect">
            <a:avLst/>
          </a:prstGeom>
          <a:solidFill>
            <a:srgbClr val="CCECFF"/>
          </a:solidFill>
          <a:ln w="31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OF THE LORD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524000" y="2133600"/>
            <a:ext cx="6068520" cy="533400"/>
          </a:xfrm>
          <a:prstGeom prst="rect">
            <a:avLst/>
          </a:prstGeom>
          <a:solidFill>
            <a:srgbClr val="CCECFF"/>
          </a:solidFill>
          <a:ln w="31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KNOWLEDGE</a:t>
            </a:r>
          </a:p>
        </p:txBody>
      </p:sp>
    </p:spTree>
    <p:extLst>
      <p:ext uri="{BB962C8B-B14F-4D97-AF65-F5344CB8AC3E}">
        <p14:creationId xmlns:p14="http://schemas.microsoft.com/office/powerpoint/2010/main" xmlns="" val="286928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686800" cy="4648200"/>
          </a:xfrm>
        </p:spPr>
        <p:txBody>
          <a:bodyPr/>
          <a:lstStyle/>
          <a:p>
            <a:pPr marL="457200" indent="-457200" defTabSz="62230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know Book, not Author.</a:t>
            </a:r>
          </a:p>
          <a:p>
            <a:pPr marL="457200" indent="-457200" defTabSz="62230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cannot know Author without Book.</a:t>
            </a:r>
          </a:p>
          <a:p>
            <a:pPr marL="457200" indent="-457200" defTabSz="62230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Pt.2:2 . . . 21</a:t>
            </a:r>
          </a:p>
          <a:p>
            <a:pPr defTabSz="622300">
              <a:spcAft>
                <a:spcPts val="0"/>
              </a:spcAft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28600" y="457200"/>
            <a:ext cx="8686800" cy="1143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rgbClr val="CCEC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Lord: Authority, power, rule;</a:t>
            </a:r>
            <a:br>
              <a:rPr kumimoji="0" lang="en-US" sz="3600" b="0" i="0" u="none" strike="noStrike" cap="none" normalizeH="0" baseline="0" dirty="0">
                <a:ln>
                  <a:noFill/>
                </a:ln>
                <a:solidFill>
                  <a:srgbClr val="CCEC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rgbClr val="CCEC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eternal significance</a:t>
            </a:r>
          </a:p>
        </p:txBody>
      </p:sp>
    </p:spTree>
    <p:extLst>
      <p:ext uri="{BB962C8B-B14F-4D97-AF65-F5344CB8AC3E}">
        <p14:creationId xmlns:p14="http://schemas.microsoft.com/office/powerpoint/2010/main" xmlns="" val="1841681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1537740" y="762000"/>
            <a:ext cx="6068520" cy="533400"/>
          </a:xfrm>
          <a:prstGeom prst="rect">
            <a:avLst/>
          </a:prstGeom>
          <a:solidFill>
            <a:srgbClr val="CCECFF"/>
          </a:solidFill>
          <a:ln w="31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GROW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539498" y="1447800"/>
            <a:ext cx="6068520" cy="533400"/>
          </a:xfrm>
          <a:prstGeom prst="rect">
            <a:avLst/>
          </a:prstGeom>
          <a:solidFill>
            <a:srgbClr val="CCECFF"/>
          </a:solidFill>
          <a:ln w="31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GRACE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524000" y="2133600"/>
            <a:ext cx="6068520" cy="533400"/>
          </a:xfrm>
          <a:prstGeom prst="rect">
            <a:avLst/>
          </a:prstGeom>
          <a:solidFill>
            <a:srgbClr val="CCECFF"/>
          </a:solidFill>
          <a:ln w="31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KNOWLEDGE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524000" y="3505200"/>
            <a:ext cx="6068520" cy="762000"/>
          </a:xfrm>
          <a:prstGeom prst="rect">
            <a:avLst/>
          </a:prstGeom>
          <a:solidFill>
            <a:srgbClr val="CCECFF"/>
          </a:solidFill>
          <a:ln w="31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500" b="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 SAVIOR JESUS CHRIST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539498" y="2819400"/>
            <a:ext cx="6068520" cy="533400"/>
          </a:xfrm>
          <a:prstGeom prst="rect">
            <a:avLst/>
          </a:prstGeom>
          <a:solidFill>
            <a:srgbClr val="CCECFF"/>
          </a:solidFill>
          <a:ln w="31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OF THE LORD</a:t>
            </a:r>
          </a:p>
        </p:txBody>
      </p:sp>
    </p:spTree>
    <p:extLst>
      <p:ext uri="{BB962C8B-B14F-4D97-AF65-F5344CB8AC3E}">
        <p14:creationId xmlns:p14="http://schemas.microsoft.com/office/powerpoint/2010/main" xmlns="" val="206056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648200"/>
          </a:xfrm>
        </p:spPr>
        <p:txBody>
          <a:bodyPr/>
          <a:lstStyle/>
          <a:p>
            <a:pPr algn="ctr" defTabSz="622300">
              <a:spcBef>
                <a:spcPts val="0"/>
              </a:spcBef>
              <a:spcAft>
                <a:spcPts val="1800"/>
              </a:spcAft>
            </a:pPr>
            <a:r>
              <a:rPr lang="en-US" altLang="en-US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Christ: fulfillment of</a:t>
            </a:r>
            <a:br>
              <a:rPr lang="en-US" altLang="en-US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Messianic prophecies</a:t>
            </a:r>
          </a:p>
          <a:p>
            <a:pPr marL="457200" indent="-457200" defTabSz="62230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Him be the glory…</a:t>
            </a:r>
          </a:p>
          <a:p>
            <a:pPr marL="457200" indent="-457200" defTabSz="6223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Chapter 3 begins with creation (4), ends with day of eternity.  </a:t>
            </a:r>
          </a:p>
          <a:p>
            <a:pPr defTabSz="622300">
              <a:spcAft>
                <a:spcPts val="0"/>
              </a:spcAft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28600" y="457200"/>
            <a:ext cx="8686800" cy="1143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rgbClr val="CCEC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Jesus: Mt.1:22</a:t>
            </a:r>
          </a:p>
        </p:txBody>
      </p:sp>
    </p:spTree>
    <p:extLst>
      <p:ext uri="{BB962C8B-B14F-4D97-AF65-F5344CB8AC3E}">
        <p14:creationId xmlns:p14="http://schemas.microsoft.com/office/powerpoint/2010/main" xmlns="" val="366048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791200"/>
          </a:xfrm>
        </p:spPr>
        <p:txBody>
          <a:bodyPr/>
          <a:lstStyle/>
          <a:p>
            <a:pPr defTabSz="622300">
              <a:spcAft>
                <a:spcPts val="600"/>
              </a:spcAft>
            </a:pP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sad verse.   Jn.21:16-17</a:t>
            </a:r>
          </a:p>
          <a:p>
            <a:pPr defTabSz="622300">
              <a:spcAft>
                <a:spcPts val="600"/>
              </a:spcAft>
            </a:pP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Peter’s last written words (1:12-15)</a:t>
            </a:r>
          </a:p>
          <a:p>
            <a:pPr defTabSz="622300">
              <a:spcAft>
                <a:spcPts val="600"/>
              </a:spcAft>
            </a:pP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He has said enough; must leave 	it with them</a:t>
            </a:r>
          </a:p>
          <a:p>
            <a:pPr algn="ctr" defTabSz="622300">
              <a:spcBef>
                <a:spcPts val="0"/>
              </a:spcBef>
              <a:spcAft>
                <a:spcPts val="600"/>
              </a:spcAft>
            </a:pPr>
            <a:r>
              <a:rPr lang="en-US" altLang="en-US" sz="3400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Peter 3:18 – militant </a:t>
            </a:r>
          </a:p>
          <a:p>
            <a:pPr algn="ctr" defTabSz="622300">
              <a:spcBef>
                <a:spcPts val="0"/>
              </a:spcBef>
              <a:spcAft>
                <a:spcPts val="600"/>
              </a:spcAft>
            </a:pPr>
            <a:endParaRPr lang="en-US" altLang="en-US" sz="3400" dirty="0">
              <a:solidFill>
                <a:srgbClr val="CCEC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622300">
              <a:spcAft>
                <a:spcPts val="800"/>
              </a:spcAft>
            </a:pPr>
            <a:endParaRPr lang="en-US" altLang="en-US" sz="3400" u="sng" dirty="0">
              <a:solidFill>
                <a:srgbClr val="CCE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297289" y="3886200"/>
            <a:ext cx="6549422" cy="566777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Souls at stake,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ch.1.   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297289" y="4587498"/>
            <a:ext cx="6549422" cy="566777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Salvation under attack,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ch.2.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302573" y="5300623"/>
            <a:ext cx="6549422" cy="566777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Strength called for,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ch.3.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82000" cy="4648200"/>
          </a:xfrm>
        </p:spPr>
        <p:txBody>
          <a:bodyPr/>
          <a:lstStyle/>
          <a:p>
            <a:pPr algn="ctr" defTabSz="622300">
              <a:spcBef>
                <a:spcPts val="0"/>
              </a:spcBef>
              <a:spcAft>
                <a:spcPts val="1200"/>
              </a:spcAft>
            </a:pPr>
            <a:r>
              <a:rPr lang="en-US" altLang="en-US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grow in grace by daily </a:t>
            </a:r>
            <a:r>
              <a:rPr lang="en-US" altLang="en-US" b="1" baseline="30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altLang="en-US" u="sng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learning</a:t>
            </a:r>
            <a:r>
              <a:rPr lang="en-US" altLang="en-US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His will and </a:t>
            </a:r>
            <a:r>
              <a:rPr lang="en-US" altLang="en-US" b="1" baseline="30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altLang="en-US" u="sng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living</a:t>
            </a:r>
            <a:r>
              <a:rPr lang="en-US" altLang="en-US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virtues in the Word</a:t>
            </a:r>
          </a:p>
          <a:p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Co.13:5, </a:t>
            </a: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Examine yourselves as to whether you are in the faith. Test your-selves. Do you not know yourselves, that Jesus Christ is in you?—unless indeed you are disqualified.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28600" y="457200"/>
            <a:ext cx="8686800" cy="1143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rgbClr val="FFFFC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Best indicator of spiritual growth: way we live</a:t>
            </a:r>
          </a:p>
        </p:txBody>
      </p:sp>
    </p:spTree>
    <p:extLst>
      <p:ext uri="{BB962C8B-B14F-4D97-AF65-F5344CB8AC3E}">
        <p14:creationId xmlns:p14="http://schemas.microsoft.com/office/powerpoint/2010/main" xmlns="" val="429237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5257800"/>
          </a:xfrm>
        </p:spPr>
        <p:txBody>
          <a:bodyPr/>
          <a:lstStyle/>
          <a:p>
            <a:pPr marL="403225" indent="-403225">
              <a:spcAft>
                <a:spcPts val="600"/>
              </a:spcAft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Inward: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spiritual attitude / actions.  </a:t>
            </a:r>
            <a:b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Sm.2:26.</a:t>
            </a:r>
          </a:p>
          <a:p>
            <a:pPr marL="403225" indent="-403225">
              <a:spcAft>
                <a:spcPts val="600"/>
              </a:spcAft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Outward: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unselfishness, good works, teach others, love brethren.  2 Th. 1:3.</a:t>
            </a:r>
          </a:p>
          <a:p>
            <a:pPr marL="403225" indent="-403225">
              <a:spcAft>
                <a:spcPts val="600"/>
              </a:spcAft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Upward: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steadfast desire to please God.  2 Co.5:9.</a:t>
            </a:r>
          </a:p>
          <a:p>
            <a:pPr marL="403225" indent="-403225"/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Downward: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rooted, established in Christ, like well-rooted tree.  Col.2:7.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28600" y="457200"/>
            <a:ext cx="8686800" cy="6858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rgbClr val="FFFFC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spiritual examination is . . .</a:t>
            </a:r>
          </a:p>
        </p:txBody>
      </p:sp>
    </p:spTree>
    <p:extLst>
      <p:ext uri="{BB962C8B-B14F-4D97-AF65-F5344CB8AC3E}">
        <p14:creationId xmlns:p14="http://schemas.microsoft.com/office/powerpoint/2010/main" xmlns="" val="1397605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1537740" y="762000"/>
            <a:ext cx="6068520" cy="762000"/>
          </a:xfrm>
          <a:prstGeom prst="rect">
            <a:avLst/>
          </a:prstGeom>
          <a:solidFill>
            <a:srgbClr val="CCECFF"/>
          </a:solidFill>
          <a:ln w="31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GROW</a:t>
            </a:r>
          </a:p>
        </p:txBody>
      </p:sp>
    </p:spTree>
    <p:extLst>
      <p:ext uri="{BB962C8B-B14F-4D97-AF65-F5344CB8AC3E}">
        <p14:creationId xmlns:p14="http://schemas.microsoft.com/office/powerpoint/2010/main" xmlns="" val="29057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defTabSz="622300">
              <a:spcAft>
                <a:spcPts val="600"/>
              </a:spcAft>
            </a:pP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Pt.2:2, like a baby</a:t>
            </a:r>
          </a:p>
          <a:p>
            <a:pPr marL="514350" indent="-514350" defTabSz="622300">
              <a:spcAft>
                <a:spcPts val="600"/>
              </a:spcAft>
              <a:buAutoNum type="arabicPeriod"/>
            </a:pP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How?  2 Pt.1:2, 5-8, 11</a:t>
            </a:r>
          </a:p>
          <a:p>
            <a:pPr marL="514350" indent="-514350" defTabSz="622300">
              <a:spcAft>
                <a:spcPts val="0"/>
              </a:spcAft>
              <a:buAutoNum type="arabicPeriod"/>
            </a:pP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Why?  2 Pt.3:17 </a:t>
            </a:r>
          </a:p>
          <a:p>
            <a:pPr algn="ctr" defTabSz="622300">
              <a:spcBef>
                <a:spcPts val="0"/>
              </a:spcBef>
              <a:spcAft>
                <a:spcPts val="600"/>
              </a:spcAft>
            </a:pPr>
            <a:endParaRPr lang="en-US" altLang="en-US" sz="3400" dirty="0">
              <a:solidFill>
                <a:srgbClr val="CCEC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622300">
              <a:spcAft>
                <a:spcPts val="800"/>
              </a:spcAft>
            </a:pPr>
            <a:endParaRPr lang="en-US" altLang="en-US" sz="3400" u="sng" dirty="0">
              <a:solidFill>
                <a:srgbClr val="CCE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525889" y="3792682"/>
            <a:ext cx="6094111" cy="1177636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Carried away, cause one to</a:t>
            </a:r>
            <a:br>
              <a:rPr kumimoji="0" lang="en-US" sz="3200" b="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200" b="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 astray in unbelief.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28600" y="457200"/>
            <a:ext cx="86868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rgbClr val="CCEC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Grow! A present tense command</a:t>
            </a:r>
          </a:p>
        </p:txBody>
      </p:sp>
    </p:spTree>
    <p:extLst>
      <p:ext uri="{BB962C8B-B14F-4D97-AF65-F5344CB8AC3E}">
        <p14:creationId xmlns:p14="http://schemas.microsoft.com/office/powerpoint/2010/main" xmlns="" val="2038257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pPr algn="ctr" defTabSz="622300">
              <a:spcAft>
                <a:spcPts val="600"/>
              </a:spcAft>
            </a:pPr>
            <a:r>
              <a:rPr lang="en-US" altLang="en-US" sz="3400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Apostles to us: Grow!</a:t>
            </a:r>
          </a:p>
          <a:p>
            <a:pPr marL="457200" indent="-457200" defTabSz="622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Eph.4:13-15  </a:t>
            </a:r>
          </a:p>
          <a:p>
            <a:pPr marL="912813" lvl="1" indent="-457200" defTabSz="622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Goal: Christ</a:t>
            </a:r>
          </a:p>
          <a:p>
            <a:pPr marL="1368425" lvl="2" indent="-457200" defTabSz="622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Ph.3:12: </a:t>
            </a: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lifetime effort</a:t>
            </a:r>
          </a:p>
          <a:p>
            <a:pPr marL="1368425" lvl="2" indent="-457200" defTabSz="6223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Pt.2:21:</a:t>
            </a: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follow Him </a:t>
            </a:r>
          </a:p>
          <a:p>
            <a:pPr defTabSz="622300">
              <a:spcAft>
                <a:spcPts val="800"/>
              </a:spcAft>
            </a:pPr>
            <a:endParaRPr lang="en-US" altLang="en-US" sz="3400" u="sng" dirty="0">
              <a:solidFill>
                <a:srgbClr val="CCE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28600" y="457200"/>
            <a:ext cx="8686800" cy="8382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rgbClr val="CCEC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to apostles: Go!</a:t>
            </a:r>
          </a:p>
        </p:txBody>
      </p:sp>
    </p:spTree>
    <p:extLst>
      <p:ext uri="{BB962C8B-B14F-4D97-AF65-F5344CB8AC3E}">
        <p14:creationId xmlns:p14="http://schemas.microsoft.com/office/powerpoint/2010/main" xmlns="" val="3805840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pPr algn="ctr" defTabSz="622300">
              <a:spcAft>
                <a:spcPts val="600"/>
              </a:spcAft>
            </a:pPr>
            <a:r>
              <a:rPr lang="en-US" altLang="en-US" sz="3400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Apostles to us: Grow!</a:t>
            </a:r>
          </a:p>
          <a:p>
            <a:pPr marL="457200" indent="-457200" defTabSz="6223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Eph.4:13-15  </a:t>
            </a:r>
          </a:p>
          <a:p>
            <a:pPr marL="457200" indent="-457200" defTabSz="6223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Th.3:12: And may the Lord make you increase and abound in love to one another and to all, just as we do to you.</a:t>
            </a:r>
          </a:p>
          <a:p>
            <a:pPr defTabSz="622300">
              <a:spcAft>
                <a:spcPts val="0"/>
              </a:spcAft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622300">
              <a:spcAft>
                <a:spcPts val="800"/>
              </a:spcAft>
            </a:pPr>
            <a:endParaRPr lang="en-US" altLang="en-US" sz="3400" u="sng" dirty="0">
              <a:solidFill>
                <a:srgbClr val="CCE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28600" y="457200"/>
            <a:ext cx="8686800" cy="8382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rgbClr val="CCEC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to apostles: Go!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1870187" y="3041250"/>
            <a:ext cx="1731818" cy="484909"/>
          </a:xfrm>
          <a:prstGeom prst="rect">
            <a:avLst/>
          </a:prstGeom>
          <a:solidFill>
            <a:srgbClr val="FFFF00">
              <a:alpha val="37000"/>
            </a:srgbClr>
          </a:solidFill>
          <a:ln w="12700" cap="flat" cmpd="sng" algn="ctr">
            <a:solidFill>
              <a:srgbClr val="CCEC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582330" y="3048000"/>
            <a:ext cx="1574380" cy="484909"/>
          </a:xfrm>
          <a:prstGeom prst="rect">
            <a:avLst/>
          </a:prstGeom>
          <a:solidFill>
            <a:srgbClr val="FFFF00">
              <a:alpha val="37000"/>
            </a:srgbClr>
          </a:solidFill>
          <a:ln w="12700" cap="flat" cmpd="sng" algn="ctr">
            <a:solidFill>
              <a:srgbClr val="CCEC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760787" y="3550404"/>
            <a:ext cx="2789111" cy="484909"/>
          </a:xfrm>
          <a:prstGeom prst="rect">
            <a:avLst/>
          </a:prstGeom>
          <a:solidFill>
            <a:srgbClr val="FFFF00">
              <a:alpha val="37000"/>
            </a:srgbClr>
          </a:solidFill>
          <a:ln w="12700" cap="flat" cmpd="sng" algn="ctr">
            <a:solidFill>
              <a:srgbClr val="CCEC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15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pPr algn="ctr" defTabSz="622300">
              <a:spcAft>
                <a:spcPts val="600"/>
              </a:spcAft>
            </a:pPr>
            <a:r>
              <a:rPr lang="en-US" altLang="en-US" sz="3400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Apostles to us: Grow!</a:t>
            </a:r>
          </a:p>
          <a:p>
            <a:pPr marL="457200" indent="-457200" defTabSz="6223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Eph.4:13-15  </a:t>
            </a:r>
          </a:p>
          <a:p>
            <a:pPr marL="457200" indent="-457200" defTabSz="6223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Th.3:12</a:t>
            </a:r>
          </a:p>
          <a:p>
            <a:pPr marL="457200" indent="-457200" defTabSz="6223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Hb.6:1: Therefore, leaving the discussion of the elementary principles of Christ, let us go on to perfection, not laying again the foundation of repentance from dead works and of faith toward God…</a:t>
            </a:r>
          </a:p>
          <a:p>
            <a:pPr marL="457200" indent="-457200" defTabSz="6223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622300">
              <a:spcAft>
                <a:spcPts val="0"/>
              </a:spcAft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622300">
              <a:spcAft>
                <a:spcPts val="800"/>
              </a:spcAft>
            </a:pPr>
            <a:endParaRPr lang="en-US" altLang="en-US" sz="3400" u="sng" dirty="0">
              <a:solidFill>
                <a:srgbClr val="CCE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28600" y="457200"/>
            <a:ext cx="8686800" cy="8382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rgbClr val="CCEC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to apostles: Go!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644398" y="3124200"/>
            <a:ext cx="2095500" cy="484909"/>
          </a:xfrm>
          <a:prstGeom prst="rect">
            <a:avLst/>
          </a:prstGeom>
          <a:solidFill>
            <a:srgbClr val="FFFF00">
              <a:alpha val="37000"/>
            </a:srgbClr>
          </a:solidFill>
          <a:ln w="12700" cap="flat" cmpd="sng" algn="ctr">
            <a:solidFill>
              <a:srgbClr val="CCEC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918118" y="3124200"/>
            <a:ext cx="1574380" cy="484909"/>
          </a:xfrm>
          <a:prstGeom prst="rect">
            <a:avLst/>
          </a:prstGeom>
          <a:solidFill>
            <a:srgbClr val="FFFF00">
              <a:alpha val="37000"/>
            </a:srgbClr>
          </a:solidFill>
          <a:ln w="12700" cap="flat" cmpd="sng" algn="ctr">
            <a:solidFill>
              <a:srgbClr val="CCEC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551045" y="3642102"/>
            <a:ext cx="2306955" cy="484909"/>
          </a:xfrm>
          <a:prstGeom prst="rect">
            <a:avLst/>
          </a:prstGeom>
          <a:solidFill>
            <a:srgbClr val="FFFF00">
              <a:alpha val="37000"/>
            </a:srgbClr>
          </a:solidFill>
          <a:ln w="12700" cap="flat" cmpd="sng" algn="ctr">
            <a:solidFill>
              <a:srgbClr val="CCEC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981764" y="4620491"/>
            <a:ext cx="2097232" cy="484909"/>
          </a:xfrm>
          <a:prstGeom prst="rect">
            <a:avLst/>
          </a:prstGeom>
          <a:solidFill>
            <a:srgbClr val="FFFF00">
              <a:alpha val="37000"/>
            </a:srgbClr>
          </a:solidFill>
          <a:ln w="12700" cap="flat" cmpd="sng" algn="ctr">
            <a:solidFill>
              <a:srgbClr val="CCEC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292098" y="4632702"/>
            <a:ext cx="3352800" cy="484909"/>
          </a:xfrm>
          <a:prstGeom prst="rect">
            <a:avLst/>
          </a:prstGeom>
          <a:solidFill>
            <a:srgbClr val="FFFF00">
              <a:alpha val="37000"/>
            </a:srgbClr>
          </a:solidFill>
          <a:ln w="12700" cap="flat" cmpd="sng" algn="ctr">
            <a:solidFill>
              <a:srgbClr val="CCEC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565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1537740" y="762000"/>
            <a:ext cx="6068520" cy="533400"/>
          </a:xfrm>
          <a:prstGeom prst="rect">
            <a:avLst/>
          </a:prstGeom>
          <a:solidFill>
            <a:srgbClr val="CCECFF"/>
          </a:solidFill>
          <a:ln w="31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GROW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1551480" y="1447800"/>
            <a:ext cx="6068520" cy="762000"/>
          </a:xfrm>
          <a:prstGeom prst="rect">
            <a:avLst/>
          </a:prstGeom>
          <a:solidFill>
            <a:srgbClr val="CCECFF"/>
          </a:solidFill>
          <a:ln w="31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GRACE</a:t>
            </a:r>
          </a:p>
        </p:txBody>
      </p:sp>
    </p:spTree>
    <p:extLst>
      <p:ext uri="{BB962C8B-B14F-4D97-AF65-F5344CB8AC3E}">
        <p14:creationId xmlns:p14="http://schemas.microsoft.com/office/powerpoint/2010/main" xmlns="" val="138667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pPr marL="457200" indent="-457200" defTabSz="622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Mt.3:17, pleased with Son…</a:t>
            </a:r>
          </a:p>
          <a:p>
            <a:pPr marL="457200" indent="-457200" defTabSz="622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Lk.2:40, favor of God</a:t>
            </a:r>
          </a:p>
          <a:p>
            <a:pPr marL="457200" indent="-457200" defTabSz="622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Pt.3:18, God increasingly pleased as we grow…</a:t>
            </a:r>
          </a:p>
          <a:p>
            <a:pPr marL="912813" lvl="1" indent="-457200" defTabSz="6223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V.16, confused with sin / error</a:t>
            </a:r>
          </a:p>
          <a:p>
            <a:pPr marL="457200" indent="-457200" defTabSz="6223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defTabSz="6223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622300">
              <a:spcAft>
                <a:spcPts val="0"/>
              </a:spcAft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622300">
              <a:spcAft>
                <a:spcPts val="800"/>
              </a:spcAft>
            </a:pPr>
            <a:endParaRPr lang="en-US" altLang="en-US" sz="3400" u="sng" dirty="0">
              <a:solidFill>
                <a:srgbClr val="CCE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28600" y="381000"/>
            <a:ext cx="8686800" cy="8382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rgbClr val="CCEC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Peter 1:2, 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rgbClr val="FFFFC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favor of God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rgbClr val="CCECFF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56094" y="4419600"/>
            <a:ext cx="7848600" cy="1600200"/>
          </a:xfrm>
          <a:prstGeom prst="rect">
            <a:avLst/>
          </a:prstGeom>
          <a:solidFill>
            <a:srgbClr val="FFFFCC"/>
          </a:solidFill>
          <a:ln w="31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twist, wrench dislocated limbs for purpose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of setting, &amp; of tortuous devices in course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of inquiries; the rack. 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Josephus Wars 7.373</a:t>
            </a:r>
            <a:endParaRPr kumimoji="0" lang="en-US" sz="3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587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Handwriting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1083</TotalTime>
  <Words>641</Words>
  <Application>Microsoft Office PowerPoint</Application>
  <PresentationFormat>On-screen Show (4:3)</PresentationFormat>
  <Paragraphs>123</Paragraphs>
  <Slides>21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Blank Presentation</vt:lpstr>
      <vt:lpstr>Farewell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閈]狴逄掘뿿��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Duggin</dc:creator>
  <cp:lastModifiedBy>church of Christ</cp:lastModifiedBy>
  <cp:revision>168</cp:revision>
  <dcterms:created xsi:type="dcterms:W3CDTF">2007-09-27T14:42:45Z</dcterms:created>
  <dcterms:modified xsi:type="dcterms:W3CDTF">2017-02-05T17:38:41Z</dcterms:modified>
</cp:coreProperties>
</file>