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sldIdLst>
    <p:sldId id="256" r:id="rId3"/>
    <p:sldId id="272" r:id="rId4"/>
    <p:sldId id="327" r:id="rId5"/>
    <p:sldId id="299" r:id="rId6"/>
    <p:sldId id="320" r:id="rId7"/>
    <p:sldId id="321" r:id="rId8"/>
    <p:sldId id="322" r:id="rId9"/>
    <p:sldId id="319" r:id="rId10"/>
    <p:sldId id="324" r:id="rId11"/>
    <p:sldId id="325" r:id="rId12"/>
    <p:sldId id="326"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CC"/>
    <a:srgbClr val="990000"/>
    <a:srgbClr val="CCECFF"/>
    <a:srgbClr val="C0C0C0"/>
    <a:srgbClr val="FFCC66"/>
    <a:srgbClr val="90F58B"/>
    <a:srgbClr val="FFCC99"/>
    <a:srgbClr val="FFFF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46" autoAdjust="0"/>
    <p:restoredTop sz="91038" autoAdjust="0"/>
  </p:normalViewPr>
  <p:slideViewPr>
    <p:cSldViewPr showGuides="1">
      <p:cViewPr varScale="1">
        <p:scale>
          <a:sx n="68" d="100"/>
          <a:sy n="68" d="100"/>
        </p:scale>
        <p:origin x="-10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37" d="100"/>
          <a:sy n="37" d="100"/>
        </p:scale>
        <p:origin x="-145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CC10F6F-8769-4B92-B59E-70723C83F20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4</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311047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5</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474500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6</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380061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7</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15989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8</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64679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9</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3791347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10</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2707846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FA737-7680-4E0D-952C-30857F53C213}" type="slidenum">
              <a:rPr lang="en-US" altLang="en-US"/>
              <a:pPr/>
              <a:t>11</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07515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238030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endParaRPr lang="en-US" dirty="0"/>
          </a:p>
        </p:txBody>
      </p:sp>
    </p:spTree>
    <p:extLst>
      <p:ext uri="{BB962C8B-B14F-4D97-AF65-F5344CB8AC3E}">
        <p14:creationId xmlns:p14="http://schemas.microsoft.com/office/powerpoint/2010/main" xmlns="" val="171264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457200"/>
            <a:ext cx="21717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457200"/>
            <a:ext cx="6362700" cy="5943600"/>
          </a:xfrm>
        </p:spPr>
        <p:txBody>
          <a:bodyPr vert="eaVert"/>
          <a:lstStyle/>
          <a:p>
            <a:pPr lvl="0"/>
            <a:endParaRPr lang="en-US" dirty="0"/>
          </a:p>
        </p:txBody>
      </p:sp>
    </p:spTree>
    <p:extLst>
      <p:ext uri="{BB962C8B-B14F-4D97-AF65-F5344CB8AC3E}">
        <p14:creationId xmlns:p14="http://schemas.microsoft.com/office/powerpoint/2010/main" xmlns="" val="2121180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66828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273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63784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35394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722962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473181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13444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6635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xmlns="" val="3688133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303035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38832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70731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xmlns="" val="124930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876800"/>
          </a:xfrm>
        </p:spPr>
        <p:txBody>
          <a:bodyPr/>
          <a:lstStyle/>
          <a:p>
            <a:pPr lvl="0"/>
            <a:endParaRPr lang="en-US" dirty="0"/>
          </a:p>
        </p:txBody>
      </p:sp>
      <p:sp>
        <p:nvSpPr>
          <p:cNvPr id="4" name="Content Placeholder 3"/>
          <p:cNvSpPr>
            <a:spLocks noGrp="1"/>
          </p:cNvSpPr>
          <p:nvPr>
            <p:ph sz="half" idx="2"/>
          </p:nvPr>
        </p:nvSpPr>
        <p:spPr>
          <a:xfrm>
            <a:off x="4648200" y="1524000"/>
            <a:ext cx="4038600" cy="4876800"/>
          </a:xfrm>
        </p:spPr>
        <p:txBody>
          <a:bodyPr/>
          <a:lstStyle/>
          <a:p>
            <a:pPr lvl="0"/>
            <a:endParaRPr lang="en-US" dirty="0"/>
          </a:p>
        </p:txBody>
      </p:sp>
    </p:spTree>
    <p:extLst>
      <p:ext uri="{BB962C8B-B14F-4D97-AF65-F5344CB8AC3E}">
        <p14:creationId xmlns:p14="http://schemas.microsoft.com/office/powerpoint/2010/main" xmlns="" val="248439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p:txBody>
      </p:sp>
      <p:sp>
        <p:nvSpPr>
          <p:cNvPr id="4" name="Content Placeholder 3"/>
          <p:cNvSpPr>
            <a:spLocks noGrp="1"/>
          </p:cNvSpPr>
          <p:nvPr>
            <p:ph sz="half" idx="2" hasCustomPrompt="1"/>
          </p:nvPr>
        </p:nvSpPr>
        <p:spPr>
          <a:xfrm>
            <a:off x="630238" y="2505075"/>
            <a:ext cx="3868737" cy="3684588"/>
          </a:xfrm>
        </p:spPr>
        <p:txBody>
          <a:bodyPr/>
          <a:lstStyle/>
          <a:p>
            <a:pPr lvl="0"/>
            <a:r>
              <a:rPr lang="en-US" dirty="0"/>
              <a:t>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p:txBody>
      </p:sp>
      <p:sp>
        <p:nvSpPr>
          <p:cNvPr id="6" name="Content Placeholder 5"/>
          <p:cNvSpPr>
            <a:spLocks noGrp="1"/>
          </p:cNvSpPr>
          <p:nvPr>
            <p:ph sz="quarter" idx="4"/>
          </p:nvPr>
        </p:nvSpPr>
        <p:spPr>
          <a:xfrm>
            <a:off x="4629150" y="2505075"/>
            <a:ext cx="3887788" cy="3684588"/>
          </a:xfrm>
        </p:spPr>
        <p:txBody>
          <a:bodyPr/>
          <a:lstStyle/>
          <a:p>
            <a:pPr lvl="0"/>
            <a:endParaRPr lang="en-US" dirty="0"/>
          </a:p>
        </p:txBody>
      </p:sp>
    </p:spTree>
    <p:extLst>
      <p:ext uri="{BB962C8B-B14F-4D97-AF65-F5344CB8AC3E}">
        <p14:creationId xmlns:p14="http://schemas.microsoft.com/office/powerpoint/2010/main" xmlns="" val="155124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15469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044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25986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88677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457200"/>
            <a:ext cx="8686800" cy="1066800"/>
          </a:xfrm>
          <a:prstGeom prst="rect">
            <a:avLst/>
          </a:prstGeom>
          <a:noFill/>
          <a:ln>
            <a:noFill/>
          </a:ln>
          <a:effectLst>
            <a:outerShdw dist="35921" dir="2700000" algn="ctr" rotWithShape="0">
              <a:srgbClr val="EDCDD9"/>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524000"/>
            <a:ext cx="8229600" cy="487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bg1"/>
          </a:solidFill>
          <a:latin typeface="+mj-lt"/>
          <a:ea typeface="+mj-ea"/>
          <a:cs typeface="+mj-cs"/>
        </a:defRPr>
      </a:lvl1pPr>
      <a:lvl2pPr algn="ctr" rtl="0" fontAlgn="base">
        <a:spcBef>
          <a:spcPct val="0"/>
        </a:spcBef>
        <a:spcAft>
          <a:spcPct val="0"/>
        </a:spcAft>
        <a:defRPr sz="4400">
          <a:solidFill>
            <a:schemeClr val="bg1"/>
          </a:solidFill>
          <a:latin typeface="Lucida Handwriting" panose="03010101010101010101" pitchFamily="66" charset="0"/>
        </a:defRPr>
      </a:lvl2pPr>
      <a:lvl3pPr algn="ctr" rtl="0" fontAlgn="base">
        <a:spcBef>
          <a:spcPct val="0"/>
        </a:spcBef>
        <a:spcAft>
          <a:spcPct val="0"/>
        </a:spcAft>
        <a:defRPr sz="4400">
          <a:solidFill>
            <a:schemeClr val="bg1"/>
          </a:solidFill>
          <a:latin typeface="Lucida Handwriting" panose="03010101010101010101" pitchFamily="66" charset="0"/>
        </a:defRPr>
      </a:lvl3pPr>
      <a:lvl4pPr algn="ctr" rtl="0" fontAlgn="base">
        <a:spcBef>
          <a:spcPct val="0"/>
        </a:spcBef>
        <a:spcAft>
          <a:spcPct val="0"/>
        </a:spcAft>
        <a:defRPr sz="4400">
          <a:solidFill>
            <a:schemeClr val="bg1"/>
          </a:solidFill>
          <a:latin typeface="Lucida Handwriting" panose="03010101010101010101" pitchFamily="66" charset="0"/>
        </a:defRPr>
      </a:lvl4pPr>
      <a:lvl5pPr algn="ctr" rtl="0" fontAlgn="base">
        <a:spcBef>
          <a:spcPct val="0"/>
        </a:spcBef>
        <a:spcAft>
          <a:spcPct val="0"/>
        </a:spcAft>
        <a:defRPr sz="4400">
          <a:solidFill>
            <a:schemeClr val="bg1"/>
          </a:solidFill>
          <a:latin typeface="Lucida Handwriting" panose="03010101010101010101" pitchFamily="66" charset="0"/>
        </a:defRPr>
      </a:lvl5pPr>
      <a:lvl6pPr marL="457200" algn="ctr" rtl="0" fontAlgn="base">
        <a:spcBef>
          <a:spcPct val="0"/>
        </a:spcBef>
        <a:spcAft>
          <a:spcPct val="0"/>
        </a:spcAft>
        <a:defRPr sz="4400">
          <a:solidFill>
            <a:schemeClr val="bg1"/>
          </a:solidFill>
          <a:latin typeface="Lucida Handwriting" panose="03010101010101010101" pitchFamily="66" charset="0"/>
        </a:defRPr>
      </a:lvl6pPr>
      <a:lvl7pPr marL="914400" algn="ctr" rtl="0" fontAlgn="base">
        <a:spcBef>
          <a:spcPct val="0"/>
        </a:spcBef>
        <a:spcAft>
          <a:spcPct val="0"/>
        </a:spcAft>
        <a:defRPr sz="4400">
          <a:solidFill>
            <a:schemeClr val="bg1"/>
          </a:solidFill>
          <a:latin typeface="Lucida Handwriting" panose="03010101010101010101" pitchFamily="66" charset="0"/>
        </a:defRPr>
      </a:lvl7pPr>
      <a:lvl8pPr marL="1371600" algn="ctr" rtl="0" fontAlgn="base">
        <a:spcBef>
          <a:spcPct val="0"/>
        </a:spcBef>
        <a:spcAft>
          <a:spcPct val="0"/>
        </a:spcAft>
        <a:defRPr sz="4400">
          <a:solidFill>
            <a:schemeClr val="bg1"/>
          </a:solidFill>
          <a:latin typeface="Lucida Handwriting" panose="03010101010101010101" pitchFamily="66" charset="0"/>
        </a:defRPr>
      </a:lvl8pPr>
      <a:lvl9pPr marL="1828800" algn="ctr" rtl="0" fontAlgn="base">
        <a:spcBef>
          <a:spcPct val="0"/>
        </a:spcBef>
        <a:spcAft>
          <a:spcPct val="0"/>
        </a:spcAft>
        <a:defRPr sz="4400">
          <a:solidFill>
            <a:schemeClr val="bg1"/>
          </a:solidFill>
          <a:latin typeface="Lucida Handwriting" panose="03010101010101010101" pitchFamily="66" charset="0"/>
        </a:defRPr>
      </a:lvl9pPr>
    </p:titleStyle>
    <p:bodyStyle>
      <a:lvl1pPr algn="l" rtl="0" fontAlgn="base">
        <a:spcBef>
          <a:spcPct val="20000"/>
        </a:spcBef>
        <a:spcAft>
          <a:spcPct val="0"/>
        </a:spcAft>
        <a:defRPr sz="3200" kern="1200">
          <a:solidFill>
            <a:schemeClr val="bg1"/>
          </a:solidFill>
          <a:latin typeface="+mn-lt"/>
          <a:ea typeface="+mn-ea"/>
          <a:cs typeface="+mn-cs"/>
        </a:defRPr>
      </a:lvl1pPr>
      <a:lvl2pPr marL="455613" indent="1588" algn="l" rtl="0" fontAlgn="base">
        <a:spcBef>
          <a:spcPct val="20000"/>
        </a:spcBef>
        <a:spcAft>
          <a:spcPct val="0"/>
        </a:spcAft>
        <a:defRPr sz="2800" kern="1200">
          <a:solidFill>
            <a:schemeClr val="bg1"/>
          </a:solidFill>
          <a:latin typeface="+mn-lt"/>
          <a:ea typeface="+mn-ea"/>
          <a:cs typeface="+mn-cs"/>
        </a:defRPr>
      </a:lvl2pPr>
      <a:lvl3pPr marL="911225" indent="3175" algn="l" rtl="0" fontAlgn="base">
        <a:spcBef>
          <a:spcPct val="20000"/>
        </a:spcBef>
        <a:spcAft>
          <a:spcPct val="0"/>
        </a:spcAft>
        <a:defRPr sz="2400" kern="1200">
          <a:solidFill>
            <a:schemeClr val="bg1"/>
          </a:solidFill>
          <a:latin typeface="+mn-lt"/>
          <a:ea typeface="+mn-ea"/>
          <a:cs typeface="+mn-cs"/>
        </a:defRPr>
      </a:lvl3pPr>
      <a:lvl4pPr marL="1368425" indent="3175" algn="l" rtl="0" fontAlgn="base">
        <a:spcBef>
          <a:spcPct val="20000"/>
        </a:spcBef>
        <a:spcAft>
          <a:spcPct val="0"/>
        </a:spcAft>
        <a:defRPr sz="2000" kern="1200">
          <a:solidFill>
            <a:schemeClr val="bg1"/>
          </a:solidFill>
          <a:latin typeface="+mn-lt"/>
          <a:ea typeface="+mn-ea"/>
          <a:cs typeface="+mn-cs"/>
        </a:defRPr>
      </a:lvl4pPr>
      <a:lvl5pPr marL="1824038" indent="4763" algn="l" rtl="0" fontAlgn="base">
        <a:spcBef>
          <a:spcPct val="20000"/>
        </a:spcBef>
        <a:spcAft>
          <a:spcPct val="0"/>
        </a:spcAft>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xmlns="" val="3455983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60264" y="1130085"/>
            <a:ext cx="6423471" cy="2266627"/>
          </a:xfrm>
          <a:blipFill>
            <a:blip r:embed="rId2" cstate="print"/>
            <a:tile tx="0" ty="0" sx="100000" sy="100000" flip="none" algn="tl"/>
          </a:blipFill>
          <a:ln w="3175">
            <a:solidFill>
              <a:srgbClr val="C00000"/>
            </a:solidFill>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r>
              <a:rPr lang="en-US" altLang="en-US" sz="48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What Is In Nebuchadnezzar’s Trunk?</a:t>
            </a:r>
          </a:p>
        </p:txBody>
      </p:sp>
      <p:sp>
        <p:nvSpPr>
          <p:cNvPr id="2" name="Rectangle 1"/>
          <p:cNvSpPr/>
          <p:nvPr/>
        </p:nvSpPr>
        <p:spPr bwMode="auto">
          <a:xfrm>
            <a:off x="2559804" y="3733800"/>
            <a:ext cx="4038600" cy="685800"/>
          </a:xfrm>
          <a:prstGeom prst="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Daniel 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143000"/>
            <a:ext cx="8229600" cy="5105400"/>
          </a:xfrm>
        </p:spPr>
        <p:txBody>
          <a:bodyPr/>
          <a:lstStyle/>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Daniel: 100% track record.</a:t>
            </a:r>
          </a:p>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God will close in.  </a:t>
            </a:r>
          </a:p>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God is King of universe.</a:t>
            </a:r>
          </a:p>
          <a:p>
            <a:pPr marL="514350" indent="-514350" defTabSz="622300">
              <a:spcAft>
                <a:spcPts val="0"/>
              </a:spcAft>
              <a:buAutoNum type="arabicPeriod"/>
            </a:pPr>
            <a:r>
              <a:rPr lang="en-US" altLang="en-US" sz="3400"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God is Judge of universe.</a:t>
            </a:r>
            <a:endParaRPr lang="en-US" altLang="en-US" sz="3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0"/>
              </a:spcAft>
              <a:buFont typeface="Wingdings" panose="05000000000000000000" pitchFamily="2" charset="2"/>
              <a:buChar char="§"/>
            </a:pPr>
            <a:r>
              <a:rPr lang="en-US" altLang="en-US" sz="3000" dirty="0">
                <a:solidFill>
                  <a:srgbClr val="CCECFF"/>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Knows our thoughts, hates sin</a:t>
            </a:r>
          </a:p>
          <a:p>
            <a:pPr marL="912813" lvl="1" indent="-457200" defTabSz="622300">
              <a:spcAft>
                <a:spcPts val="0"/>
              </a:spcAft>
              <a:buFont typeface="Wingdings" panose="05000000000000000000" pitchFamily="2" charset="2"/>
              <a:buChar char="§"/>
            </a:pPr>
            <a:r>
              <a:rPr lang="en-US" altLang="en-US" sz="3000" dirty="0">
                <a:solidFill>
                  <a:srgbClr val="CCECFF"/>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Love sinner; accepts repentance </a:t>
            </a:r>
            <a:r>
              <a:rPr lang="en-US" altLang="en-US" sz="3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(Jer.18: Jon.3)</a:t>
            </a:r>
            <a:endParaRPr lang="en-US" altLang="en-US" sz="3000" dirty="0">
              <a:latin typeface="Arial" panose="020B0604020202020204" pitchFamily="34" charset="0"/>
              <a:ea typeface="Verdana" panose="020B0604030504040204" pitchFamily="34" charset="0"/>
              <a:cs typeface="Arial" panose="020B0604020202020204" pitchFamily="34" charset="0"/>
            </a:endParaRPr>
          </a:p>
        </p:txBody>
      </p:sp>
      <p:sp>
        <p:nvSpPr>
          <p:cNvPr id="6" name="Rectangle 5"/>
          <p:cNvSpPr/>
          <p:nvPr/>
        </p:nvSpPr>
        <p:spPr bwMode="auto">
          <a:xfrm>
            <a:off x="228600" y="381000"/>
            <a:ext cx="8686800" cy="6858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rPr>
              <a:t>Lessons</a:t>
            </a:r>
            <a:endParaRPr kumimoji="0" lang="en-US" sz="36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7066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143000"/>
            <a:ext cx="8229600" cy="5105400"/>
          </a:xfrm>
        </p:spPr>
        <p:txBody>
          <a:bodyPr/>
          <a:lstStyle/>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Daniel: 100% track record.</a:t>
            </a:r>
          </a:p>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God will close in.  </a:t>
            </a:r>
          </a:p>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God is King of universe.</a:t>
            </a:r>
          </a:p>
          <a:p>
            <a:pPr marL="514350" indent="-514350" defTabSz="622300">
              <a:spcAft>
                <a:spcPts val="0"/>
              </a:spcAft>
              <a:buAutoNum type="arabicPeriod"/>
            </a:pPr>
            <a:r>
              <a:rPr lang="en-US" altLang="en-US" sz="2800" dirty="0">
                <a:solidFill>
                  <a:srgbClr val="DDDDDD"/>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God is Judge of universe.</a:t>
            </a:r>
          </a:p>
          <a:p>
            <a:pPr marL="514350" indent="-514350" defTabSz="622300">
              <a:spcAft>
                <a:spcPts val="0"/>
              </a:spcAft>
              <a:buAutoNum type="arabicPeriod"/>
            </a:pPr>
            <a:r>
              <a:rPr lang="en-US" altLang="en-US" sz="3400"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The way up is down, 29-30.</a:t>
            </a:r>
            <a:endParaRPr lang="en-US" altLang="en-US" sz="3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0"/>
              </a:spcAft>
              <a:buFont typeface="Wingdings" panose="05000000000000000000" pitchFamily="2" charset="2"/>
              <a:buChar char="§"/>
            </a:pPr>
            <a:r>
              <a:rPr lang="en-US" altLang="en-US" sz="3000" dirty="0">
                <a:solidFill>
                  <a:srgbClr val="FFFF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Nebuchadnezzar: “I built…my glory”</a:t>
            </a:r>
          </a:p>
          <a:p>
            <a:pPr marL="912813" lvl="1" indent="-457200" defTabSz="622300">
              <a:spcAft>
                <a:spcPts val="0"/>
              </a:spcAft>
              <a:buFont typeface="Wingdings" panose="05000000000000000000" pitchFamily="2" charset="2"/>
              <a:buChar char="§"/>
            </a:pPr>
            <a:r>
              <a:rPr lang="en-US" altLang="en-US" sz="3000" dirty="0">
                <a:solidFill>
                  <a:srgbClr val="FFFF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Nebuchadnezzar </a:t>
            </a:r>
            <a:r>
              <a:rPr lang="en-US" altLang="en-US" sz="3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(34): heavenly perspective, praise</a:t>
            </a:r>
            <a:endParaRPr lang="en-US" altLang="en-US" sz="3000" dirty="0">
              <a:latin typeface="Arial" panose="020B0604020202020204" pitchFamily="34" charset="0"/>
              <a:ea typeface="Verdana" panose="020B0604030504040204" pitchFamily="34" charset="0"/>
              <a:cs typeface="Arial" panose="020B0604020202020204" pitchFamily="34" charset="0"/>
            </a:endParaRPr>
          </a:p>
        </p:txBody>
      </p:sp>
      <p:sp>
        <p:nvSpPr>
          <p:cNvPr id="6" name="Rectangle 5"/>
          <p:cNvSpPr/>
          <p:nvPr/>
        </p:nvSpPr>
        <p:spPr bwMode="auto">
          <a:xfrm>
            <a:off x="228600" y="381000"/>
            <a:ext cx="8686800" cy="6858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rPr>
              <a:t>Lessons</a:t>
            </a:r>
            <a:endParaRPr kumimoji="0" lang="en-US" sz="36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73552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600"/>
              </a:spcAft>
            </a:pPr>
            <a:r>
              <a:rPr lang="en-US" sz="3400" dirty="0">
                <a:latin typeface="Arial" panose="020B0604020202020204" pitchFamily="34" charset="0"/>
                <a:cs typeface="Arial" panose="020B0604020202020204" pitchFamily="34" charset="0"/>
              </a:rPr>
              <a:t>Daniel 1</a:t>
            </a:r>
            <a:r>
              <a:rPr lang="en-US" sz="3600" dirty="0">
                <a:latin typeface="Arial" panose="020B0604020202020204" pitchFamily="34" charset="0"/>
                <a:cs typeface="Arial" panose="020B0604020202020204" pitchFamily="34" charset="0"/>
              </a:rPr>
              <a:t>: </a:t>
            </a:r>
            <a:r>
              <a:rPr lang="en-US" sz="3600" dirty="0">
                <a:solidFill>
                  <a:srgbClr val="FFFF00"/>
                </a:solidFill>
                <a:latin typeface="Arial" panose="020B0604020202020204" pitchFamily="34" charset="0"/>
                <a:cs typeface="Arial" panose="020B0604020202020204" pitchFamily="34" charset="0"/>
              </a:rPr>
              <a:t>Picky eaters</a:t>
            </a:r>
          </a:p>
          <a:p>
            <a:pPr>
              <a:spcAft>
                <a:spcPts val="600"/>
              </a:spcAft>
            </a:pPr>
            <a:r>
              <a:rPr lang="en-US" sz="3600" dirty="0">
                <a:latin typeface="Arial" panose="020B0604020202020204" pitchFamily="34" charset="0"/>
                <a:cs typeface="Arial" panose="020B0604020202020204" pitchFamily="34" charset="0"/>
              </a:rPr>
              <a:t>Daniel 2: </a:t>
            </a:r>
            <a:r>
              <a:rPr lang="en-US" sz="3600" dirty="0">
                <a:solidFill>
                  <a:srgbClr val="FFFF00"/>
                </a:solidFill>
                <a:latin typeface="Arial" panose="020B0604020202020204" pitchFamily="34" charset="0"/>
                <a:cs typeface="Arial" panose="020B0604020202020204" pitchFamily="34" charset="0"/>
              </a:rPr>
              <a:t>Dream job</a:t>
            </a:r>
          </a:p>
          <a:p>
            <a:pPr>
              <a:spcAft>
                <a:spcPts val="600"/>
              </a:spcAft>
            </a:pPr>
            <a:r>
              <a:rPr lang="en-US" sz="3600" dirty="0">
                <a:latin typeface="Arial" panose="020B0604020202020204" pitchFamily="34" charset="0"/>
                <a:cs typeface="Arial" panose="020B0604020202020204" pitchFamily="34" charset="0"/>
              </a:rPr>
              <a:t>Daniel 3: </a:t>
            </a:r>
            <a:r>
              <a:rPr lang="en-US" sz="3600" dirty="0">
                <a:solidFill>
                  <a:srgbClr val="FFFF00"/>
                </a:solidFill>
                <a:latin typeface="Arial" panose="020B0604020202020204" pitchFamily="34" charset="0"/>
                <a:cs typeface="Arial" panose="020B0604020202020204" pitchFamily="34" charset="0"/>
              </a:rPr>
              <a:t>Convicts with conviction</a:t>
            </a:r>
          </a:p>
          <a:p>
            <a:r>
              <a:rPr lang="en-US" sz="3600" dirty="0">
                <a:latin typeface="Arial" panose="020B0604020202020204" pitchFamily="34" charset="0"/>
                <a:cs typeface="Arial" panose="020B0604020202020204" pitchFamily="34" charset="0"/>
              </a:rPr>
              <a:t>Daniel 4: </a:t>
            </a:r>
            <a:r>
              <a:rPr lang="en-US" sz="3600" dirty="0">
                <a:solidFill>
                  <a:srgbClr val="FFFF00"/>
                </a:solidFill>
                <a:latin typeface="Arial" panose="020B0604020202020204" pitchFamily="34" charset="0"/>
                <a:cs typeface="Arial" panose="020B0604020202020204" pitchFamily="34" charset="0"/>
              </a:rPr>
              <a:t>Nebuchadnezzar’s trunk</a:t>
            </a:r>
          </a:p>
        </p:txBody>
      </p:sp>
      <p:sp>
        <p:nvSpPr>
          <p:cNvPr id="5" name="Rectangle 4"/>
          <p:cNvSpPr/>
          <p:nvPr/>
        </p:nvSpPr>
        <p:spPr bwMode="auto">
          <a:xfrm>
            <a:off x="457200" y="457200"/>
            <a:ext cx="8229600" cy="10668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Daniel And The King</a:t>
            </a:r>
          </a:p>
        </p:txBody>
      </p:sp>
    </p:spTree>
    <p:extLst>
      <p:ext uri="{BB962C8B-B14F-4D97-AF65-F5344CB8AC3E}">
        <p14:creationId xmlns:p14="http://schemas.microsoft.com/office/powerpoint/2010/main" xmlns="" val="29057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Tree>
    <p:extLst>
      <p:ext uri="{BB962C8B-B14F-4D97-AF65-F5344CB8AC3E}">
        <p14:creationId xmlns:p14="http://schemas.microsoft.com/office/powerpoint/2010/main" xmlns="" val="3175492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marL="514350" indent="-514350" defTabSz="622300">
              <a:spcAft>
                <a:spcPts val="600"/>
              </a:spcAft>
              <a:buAutoNum type="arabicPeriod"/>
            </a:pPr>
            <a:r>
              <a:rPr lang="en-US" altLang="en-US" sz="3400" dirty="0">
                <a:latin typeface="Verdana" panose="020B0604030504040204" pitchFamily="34" charset="0"/>
                <a:ea typeface="Verdana" panose="020B0604030504040204" pitchFamily="34" charset="0"/>
                <a:cs typeface="Verdana" panose="020B0604030504040204" pitchFamily="34" charset="0"/>
              </a:rPr>
              <a:t>Daniel: 100% track record, 18.</a:t>
            </a:r>
            <a:endParaRPr lang="en-US" altLang="en-US" sz="3000" dirty="0">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6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S. R. Driver ( d.1914)</a:t>
            </a:r>
          </a:p>
          <a:p>
            <a:pPr marL="912813" lvl="1" indent="-457200" defTabSz="622300">
              <a:spcAft>
                <a:spcPts val="6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Insisted OT is product of natural, not supernatural, forces</a:t>
            </a:r>
          </a:p>
          <a:p>
            <a:pPr marL="912813" lvl="1" indent="-457200" defTabSz="622300">
              <a:spcAft>
                <a:spcPts val="6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Scorned idea of verbal inspiration</a:t>
            </a:r>
          </a:p>
          <a:p>
            <a:pPr lvl="1" indent="0" defTabSz="622300">
              <a:spcAft>
                <a:spcPts val="600"/>
              </a:spcAft>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bwMode="auto">
          <a:xfrm>
            <a:off x="228600" y="457200"/>
            <a:ext cx="8686800" cy="10668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rPr>
              <a:t>Lessons</a:t>
            </a:r>
            <a:endParaRPr kumimoji="0" lang="en-US" sz="36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03825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1066800"/>
            <a:ext cx="8458200" cy="5334000"/>
          </a:xfrm>
        </p:spPr>
        <p:txBody>
          <a:bodyPr/>
          <a:lstStyle/>
          <a:p>
            <a:pPr marL="0" lvl="1" indent="0" defTabSz="622300">
              <a:spcAft>
                <a:spcPts val="600"/>
              </a:spcAft>
            </a:pPr>
            <a:r>
              <a:rPr lang="en-US" altLang="en-US" sz="3100" dirty="0">
                <a:latin typeface="Arial" panose="020B0604020202020204" pitchFamily="34" charset="0"/>
                <a:ea typeface="Verdana" panose="020B0604030504040204" pitchFamily="34" charset="0"/>
                <a:cs typeface="Arial" panose="020B0604020202020204" pitchFamily="34" charset="0"/>
              </a:rPr>
              <a:t>“[CHRIST] ACCEPTED, AS THE BASIS OF HIS TEACHING, THE OPINIONS RESPEC-TING THE OLD TESTAMENT CURRENT AROUND HIM: He assumed, in His allusions to it, the premises which His opponents </a:t>
            </a:r>
            <a:r>
              <a:rPr lang="en-US" altLang="en-US" sz="3100" dirty="0" err="1">
                <a:latin typeface="Arial" panose="020B0604020202020204" pitchFamily="34" charset="0"/>
                <a:ea typeface="Verdana" panose="020B0604030504040204" pitchFamily="34" charset="0"/>
                <a:cs typeface="Arial" panose="020B0604020202020204" pitchFamily="34" charset="0"/>
              </a:rPr>
              <a:t>recog-nized</a:t>
            </a:r>
            <a:r>
              <a:rPr lang="en-US" altLang="en-US" sz="3100" dirty="0">
                <a:latin typeface="Arial" panose="020B0604020202020204" pitchFamily="34" charset="0"/>
                <a:ea typeface="Verdana" panose="020B0604030504040204" pitchFamily="34" charset="0"/>
                <a:cs typeface="Arial" panose="020B0604020202020204" pitchFamily="34" charset="0"/>
              </a:rPr>
              <a:t>, and which could not have been ques-</a:t>
            </a:r>
            <a:r>
              <a:rPr lang="en-US" altLang="en-US" sz="3100" dirty="0" err="1">
                <a:latin typeface="Arial" panose="020B0604020202020204" pitchFamily="34" charset="0"/>
                <a:ea typeface="Verdana" panose="020B0604030504040204" pitchFamily="34" charset="0"/>
                <a:cs typeface="Arial" panose="020B0604020202020204" pitchFamily="34" charset="0"/>
              </a:rPr>
              <a:t>tioned</a:t>
            </a:r>
            <a:r>
              <a:rPr lang="en-US" altLang="en-US" sz="3100" dirty="0">
                <a:latin typeface="Arial" panose="020B0604020202020204" pitchFamily="34" charset="0"/>
                <a:ea typeface="Verdana" panose="020B0604030504040204" pitchFamily="34" charset="0"/>
                <a:cs typeface="Arial" panose="020B0604020202020204" pitchFamily="34" charset="0"/>
              </a:rPr>
              <a:t> (even had it been necessary to question them) without raising issues for which the time was not yet ripe, and which, had they been raised, would have interfered seriously with the paramount purpose of His life”</a:t>
            </a: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bwMode="auto">
          <a:xfrm>
            <a:off x="228600" y="457200"/>
            <a:ext cx="8686800" cy="5334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FFFF00"/>
                </a:solidFill>
                <a:effectLst/>
                <a:latin typeface="Verdana" panose="020B0604030504040204" pitchFamily="34" charset="0"/>
                <a:ea typeface="Verdana" panose="020B0604030504040204" pitchFamily="34" charset="0"/>
                <a:cs typeface="Verdana" panose="020B0604030504040204" pitchFamily="34" charset="0"/>
              </a:rPr>
              <a:t>S. R. Driver</a:t>
            </a:r>
            <a:endParaRPr kumimoji="0" lang="en-US" sz="3600" b="0" i="0" u="none" strike="noStrike" cap="none" normalizeH="0" baseline="0" dirty="0">
              <a:ln>
                <a:noFill/>
              </a:ln>
              <a:solidFill>
                <a:srgbClr val="FFFF00"/>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005395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066800"/>
            <a:ext cx="8077200" cy="5334000"/>
          </a:xfrm>
        </p:spPr>
        <p:txBody>
          <a:bodyPr/>
          <a:lstStyle/>
          <a:p>
            <a:pPr marL="0" lvl="1" indent="0" algn="ctr" defTabSz="622300">
              <a:spcAft>
                <a:spcPts val="600"/>
              </a:spcAft>
            </a:pPr>
            <a:r>
              <a:rPr lang="en-US" altLang="en-US" sz="3200" dirty="0">
                <a:solidFill>
                  <a:srgbClr val="CCECFF"/>
                </a:solidFill>
                <a:latin typeface="Arial" panose="020B0604020202020204" pitchFamily="34" charset="0"/>
                <a:ea typeface="Verdana" panose="020B0604030504040204" pitchFamily="34" charset="0"/>
                <a:cs typeface="Arial" panose="020B0604020202020204" pitchFamily="34" charset="0"/>
              </a:rPr>
              <a:t>What about Daniel’s prophecies?</a:t>
            </a:r>
          </a:p>
          <a:p>
            <a:pPr marL="457200" lvl="1" indent="-457200" defTabSz="622300">
              <a:spcAft>
                <a:spcPts val="60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Driver had to interpret dream of ch.2:  </a:t>
            </a:r>
            <a:r>
              <a:rPr lang="en-US" altLang="en-US" sz="3200" b="1" baseline="30000" dirty="0">
                <a:solidFill>
                  <a:srgbClr val="FFFF00"/>
                </a:solidFill>
                <a:latin typeface="Arial" panose="020B0604020202020204" pitchFamily="34" charset="0"/>
                <a:ea typeface="Verdana" panose="020B0604030504040204" pitchFamily="34" charset="0"/>
                <a:cs typeface="Arial" panose="020B0604020202020204" pitchFamily="34" charset="0"/>
              </a:rPr>
              <a:t>1</a:t>
            </a:r>
            <a:r>
              <a:rPr lang="en-US" altLang="en-US" sz="3200" dirty="0">
                <a:latin typeface="Arial" panose="020B0604020202020204" pitchFamily="34" charset="0"/>
                <a:ea typeface="Verdana" panose="020B0604030504040204" pitchFamily="34" charset="0"/>
                <a:cs typeface="Arial" panose="020B0604020202020204" pitchFamily="34" charset="0"/>
              </a:rPr>
              <a:t>Babylon; </a:t>
            </a:r>
            <a:r>
              <a:rPr lang="en-US" altLang="en-US" sz="3200" b="1" baseline="30000" dirty="0">
                <a:solidFill>
                  <a:srgbClr val="FFFF00"/>
                </a:solidFill>
                <a:latin typeface="Arial" panose="020B0604020202020204" pitchFamily="34" charset="0"/>
                <a:ea typeface="Verdana" panose="020B0604030504040204" pitchFamily="34" charset="0"/>
                <a:cs typeface="Arial" panose="020B0604020202020204" pitchFamily="34" charset="0"/>
              </a:rPr>
              <a:t>2</a:t>
            </a:r>
            <a:r>
              <a:rPr lang="en-US" altLang="en-US" sz="3200" dirty="0">
                <a:latin typeface="Arial" panose="020B0604020202020204" pitchFamily="34" charset="0"/>
                <a:ea typeface="Verdana" panose="020B0604030504040204" pitchFamily="34" charset="0"/>
                <a:cs typeface="Arial" panose="020B0604020202020204" pitchFamily="34" charset="0"/>
              </a:rPr>
              <a:t>Media; </a:t>
            </a:r>
            <a:r>
              <a:rPr lang="en-US" altLang="en-US" sz="3200" b="1" baseline="30000" dirty="0">
                <a:solidFill>
                  <a:srgbClr val="FFFF00"/>
                </a:solidFill>
                <a:latin typeface="Arial" panose="020B0604020202020204" pitchFamily="34" charset="0"/>
                <a:ea typeface="Verdana" panose="020B0604030504040204" pitchFamily="34" charset="0"/>
                <a:cs typeface="Arial" panose="020B0604020202020204" pitchFamily="34" charset="0"/>
              </a:rPr>
              <a:t>3</a:t>
            </a:r>
            <a:r>
              <a:rPr lang="en-US" altLang="en-US" sz="3200" dirty="0">
                <a:latin typeface="Arial" panose="020B0604020202020204" pitchFamily="34" charset="0"/>
                <a:ea typeface="Verdana" panose="020B0604030504040204" pitchFamily="34" charset="0"/>
                <a:cs typeface="Arial" panose="020B0604020202020204" pitchFamily="34" charset="0"/>
              </a:rPr>
              <a:t>Persia; </a:t>
            </a:r>
            <a:r>
              <a:rPr lang="en-US" altLang="en-US" sz="3200" b="1" baseline="30000" dirty="0">
                <a:solidFill>
                  <a:srgbClr val="FFFF00"/>
                </a:solidFill>
                <a:latin typeface="Arial" panose="020B0604020202020204" pitchFamily="34" charset="0"/>
                <a:ea typeface="Verdana" panose="020B0604030504040204" pitchFamily="34" charset="0"/>
                <a:cs typeface="Arial" panose="020B0604020202020204" pitchFamily="34" charset="0"/>
              </a:rPr>
              <a:t>4</a:t>
            </a:r>
            <a:r>
              <a:rPr lang="en-US" altLang="en-US" sz="3200" u="sng" dirty="0">
                <a:latin typeface="Arial" panose="020B0604020202020204" pitchFamily="34" charset="0"/>
                <a:ea typeface="Verdana" panose="020B0604030504040204" pitchFamily="34" charset="0"/>
                <a:cs typeface="Arial" panose="020B0604020202020204" pitchFamily="34" charset="0"/>
              </a:rPr>
              <a:t>Greece</a:t>
            </a:r>
            <a:r>
              <a:rPr lang="en-US" altLang="en-US" sz="3200" dirty="0">
                <a:latin typeface="Arial" panose="020B0604020202020204" pitchFamily="34" charset="0"/>
                <a:ea typeface="Verdana" panose="020B0604030504040204" pitchFamily="34" charset="0"/>
                <a:cs typeface="Arial" panose="020B0604020202020204" pitchFamily="34" charset="0"/>
              </a:rPr>
              <a:t> </a:t>
            </a:r>
          </a:p>
          <a:p>
            <a:pPr marL="912812" lvl="2" indent="-457200" defTabSz="622300">
              <a:spcAft>
                <a:spcPts val="600"/>
              </a:spcAft>
              <a:buFont typeface="Wingdings" panose="05000000000000000000" pitchFamily="2" charset="2"/>
              <a:buChar char="§"/>
            </a:pPr>
            <a:r>
              <a:rPr lang="en-US" altLang="en-US" sz="3200" dirty="0">
                <a:solidFill>
                  <a:srgbClr val="CCECFF"/>
                </a:solidFill>
                <a:latin typeface="Arial" panose="020B0604020202020204" pitchFamily="34" charset="0"/>
                <a:ea typeface="Verdana" panose="020B0604030504040204" pitchFamily="34" charset="0"/>
                <a:cs typeface="Arial" panose="020B0604020202020204" pitchFamily="34" charset="0"/>
              </a:rPr>
              <a:t>If </a:t>
            </a:r>
            <a:r>
              <a:rPr lang="en-US" altLang="en-US" sz="3200" dirty="0">
                <a:latin typeface="Arial" panose="020B0604020202020204" pitchFamily="34" charset="0"/>
                <a:ea typeface="Verdana" panose="020B0604030504040204" pitchFamily="34" charset="0"/>
                <a:cs typeface="Arial" panose="020B0604020202020204" pitchFamily="34" charset="0"/>
              </a:rPr>
              <a:t># 4.</a:t>
            </a:r>
            <a:r>
              <a:rPr lang="en-US" altLang="en-US" sz="3200" dirty="0">
                <a:solidFill>
                  <a:srgbClr val="CCECFF"/>
                </a:solidFill>
                <a:latin typeface="Arial" panose="020B0604020202020204" pitchFamily="34" charset="0"/>
                <a:ea typeface="Verdana" panose="020B0604030504040204" pitchFamily="34" charset="0"/>
                <a:cs typeface="Arial" panose="020B0604020202020204" pitchFamily="34" charset="0"/>
              </a:rPr>
              <a:t> is Rome, prophecy happened</a:t>
            </a:r>
          </a:p>
          <a:p>
            <a:pPr marL="457200" lvl="1" indent="-457200" defTabSz="622300">
              <a:spcAft>
                <a:spcPts val="60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Dated Daniel about 168-164 BC </a:t>
            </a:r>
          </a:p>
          <a:p>
            <a:pPr marL="912812" lvl="2" indent="-457200" defTabSz="622300">
              <a:spcAft>
                <a:spcPts val="60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Why would Daniel have to explain current events to Nebuchadnezzar?</a:t>
            </a:r>
          </a:p>
          <a:p>
            <a:pPr marL="912812" lvl="2" indent="-457200" defTabSz="622300">
              <a:spcAft>
                <a:spcPts val="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Daniel the deceiver (</a:t>
            </a:r>
            <a:r>
              <a:rPr lang="en-US" altLang="en-US" sz="3200" u="sng" dirty="0">
                <a:latin typeface="Arial" panose="020B0604020202020204" pitchFamily="34" charset="0"/>
                <a:ea typeface="Verdana" panose="020B0604030504040204" pitchFamily="34" charset="0"/>
                <a:cs typeface="Arial" panose="020B0604020202020204" pitchFamily="34" charset="0"/>
              </a:rPr>
              <a:t>2:28</a:t>
            </a:r>
            <a:r>
              <a:rPr lang="en-US" altLang="en-US" sz="3200" dirty="0">
                <a:latin typeface="Arial" panose="020B0604020202020204" pitchFamily="34" charset="0"/>
                <a:ea typeface="Verdana" panose="020B0604030504040204" pitchFamily="34" charset="0"/>
                <a:cs typeface="Arial" panose="020B0604020202020204" pitchFamily="34" charset="0"/>
              </a:rPr>
              <a:t>)</a:t>
            </a:r>
          </a:p>
          <a:p>
            <a:pPr marL="0" lvl="1" indent="0" defTabSz="622300">
              <a:spcAft>
                <a:spcPts val="0"/>
              </a:spcAft>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912812" lvl="2" indent="-457200" defTabSz="622300">
              <a:spcAft>
                <a:spcPts val="600"/>
              </a:spcAft>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912812" lvl="2" indent="-457200" defTabSz="622300">
              <a:spcAft>
                <a:spcPts val="600"/>
              </a:spcAft>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bwMode="auto">
          <a:xfrm>
            <a:off x="228600" y="457200"/>
            <a:ext cx="8686800" cy="5334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FFFF00"/>
                </a:solidFill>
                <a:effectLst/>
                <a:latin typeface="Verdana" panose="020B0604030504040204" pitchFamily="34" charset="0"/>
                <a:ea typeface="Verdana" panose="020B0604030504040204" pitchFamily="34" charset="0"/>
                <a:cs typeface="Verdana" panose="020B0604030504040204" pitchFamily="34" charset="0"/>
              </a:rPr>
              <a:t>S. R. Driver – prophecy </a:t>
            </a:r>
            <a:r>
              <a:rPr kumimoji="0" lang="en-US" sz="20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(1/2)</a:t>
            </a:r>
            <a:endParaRPr kumimoji="0" lang="en-US" sz="3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844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066800"/>
            <a:ext cx="8077200" cy="5334000"/>
          </a:xfrm>
        </p:spPr>
        <p:txBody>
          <a:bodyPr/>
          <a:lstStyle/>
          <a:p>
            <a:pPr marL="0" lvl="1" indent="0" algn="ctr" defTabSz="622300">
              <a:spcAft>
                <a:spcPts val="600"/>
              </a:spcAft>
            </a:pPr>
            <a:r>
              <a:rPr lang="en-US" altLang="en-US" sz="3200" dirty="0">
                <a:solidFill>
                  <a:srgbClr val="CCECFF"/>
                </a:solidFill>
                <a:latin typeface="Arial" panose="020B0604020202020204" pitchFamily="34" charset="0"/>
                <a:ea typeface="Verdana" panose="020B0604030504040204" pitchFamily="34" charset="0"/>
                <a:cs typeface="Arial" panose="020B0604020202020204" pitchFamily="34" charset="0"/>
              </a:rPr>
              <a:t>Other problems inherent in late date</a:t>
            </a:r>
          </a:p>
          <a:p>
            <a:pPr marL="457200" lvl="1" indent="-457200" defTabSz="622300">
              <a:spcAft>
                <a:spcPts val="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Ezk.14:14, 20</a:t>
            </a:r>
          </a:p>
          <a:p>
            <a:pPr marL="457200" lvl="1" indent="-457200" defTabSz="622300">
              <a:spcAft>
                <a:spcPts val="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Jewish canon rejected books after time of Artaxerxes (d. 424 BC) </a:t>
            </a:r>
            <a:r>
              <a:rPr lang="en-US" altLang="en-US" sz="1800" dirty="0">
                <a:latin typeface="Arial" panose="020B0604020202020204" pitchFamily="34" charset="0"/>
                <a:ea typeface="Verdana" panose="020B0604030504040204" pitchFamily="34" charset="0"/>
                <a:cs typeface="Arial" panose="020B0604020202020204" pitchFamily="34" charset="0"/>
              </a:rPr>
              <a:t>– Josephus Against </a:t>
            </a:r>
            <a:r>
              <a:rPr lang="en-US" altLang="en-US" sz="1800" dirty="0" err="1">
                <a:latin typeface="Arial" panose="020B0604020202020204" pitchFamily="34" charset="0"/>
                <a:ea typeface="Verdana" panose="020B0604030504040204" pitchFamily="34" charset="0"/>
                <a:cs typeface="Arial" panose="020B0604020202020204" pitchFamily="34" charset="0"/>
              </a:rPr>
              <a:t>Apion</a:t>
            </a:r>
            <a:r>
              <a:rPr lang="en-US" altLang="en-US" sz="1800" dirty="0">
                <a:latin typeface="Arial" panose="020B0604020202020204" pitchFamily="34" charset="0"/>
                <a:ea typeface="Verdana" panose="020B0604030504040204" pitchFamily="34" charset="0"/>
                <a:cs typeface="Arial" panose="020B0604020202020204" pitchFamily="34" charset="0"/>
              </a:rPr>
              <a:t> </a:t>
            </a: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lvl="1" indent="-457200" defTabSz="622300">
              <a:spcAft>
                <a:spcPts val="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Paleographic evidence from DSS show the original document was composed several hundred years prior to 2</a:t>
            </a:r>
            <a:r>
              <a:rPr lang="en-US" altLang="en-US" sz="3200" baseline="30000" dirty="0">
                <a:latin typeface="Arial" panose="020B0604020202020204" pitchFamily="34" charset="0"/>
                <a:ea typeface="Verdana" panose="020B0604030504040204" pitchFamily="34" charset="0"/>
                <a:cs typeface="Arial" panose="020B0604020202020204" pitchFamily="34" charset="0"/>
              </a:rPr>
              <a:t>nd</a:t>
            </a:r>
            <a:r>
              <a:rPr lang="en-US" altLang="en-US" sz="3200" dirty="0">
                <a:latin typeface="Arial" panose="020B0604020202020204" pitchFamily="34" charset="0"/>
                <a:ea typeface="Verdana" panose="020B0604030504040204" pitchFamily="34" charset="0"/>
                <a:cs typeface="Arial" panose="020B0604020202020204" pitchFamily="34" charset="0"/>
              </a:rPr>
              <a:t> Century BC</a:t>
            </a:r>
          </a:p>
          <a:p>
            <a:pPr marL="457200" lvl="1" indent="-457200" defTabSz="622300">
              <a:spcAft>
                <a:spcPts val="0"/>
              </a:spcAft>
              <a:buFont typeface="Wingdings" panose="05000000000000000000" pitchFamily="2" charset="2"/>
              <a:buChar char="§"/>
            </a:pPr>
            <a:r>
              <a:rPr lang="en-US" altLang="en-US" sz="3200" dirty="0">
                <a:solidFill>
                  <a:srgbClr val="CCECFF"/>
                </a:solidFill>
                <a:latin typeface="Arial" panose="020B0604020202020204" pitchFamily="34" charset="0"/>
                <a:ea typeface="Verdana" panose="020B0604030504040204" pitchFamily="34" charset="0"/>
                <a:cs typeface="Arial" panose="020B0604020202020204" pitchFamily="34" charset="0"/>
              </a:rPr>
              <a:t>Conclusion: S. R. Driver was dead wrong</a:t>
            </a:r>
          </a:p>
          <a:p>
            <a:pPr marL="912812" lvl="2" indent="-457200" defTabSz="622300">
              <a:spcAft>
                <a:spcPts val="600"/>
              </a:spcAft>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912812" lvl="2" indent="-457200" defTabSz="622300">
              <a:spcAft>
                <a:spcPts val="600"/>
              </a:spcAft>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600"/>
              </a:spcAft>
              <a:buFont typeface="Wingdings" panose="05000000000000000000" pitchFamily="2" charset="2"/>
              <a:buChar char="§"/>
            </a:pPr>
            <a:endParaRPr lang="en-US" altLang="en-US" sz="300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bwMode="auto">
          <a:xfrm>
            <a:off x="228600" y="457200"/>
            <a:ext cx="8686800" cy="5334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FFFF00"/>
                </a:solidFill>
                <a:effectLst/>
                <a:latin typeface="Verdana" panose="020B0604030504040204" pitchFamily="34" charset="0"/>
                <a:ea typeface="Verdana" panose="020B0604030504040204" pitchFamily="34" charset="0"/>
                <a:cs typeface="Verdana" panose="020B0604030504040204" pitchFamily="34" charset="0"/>
              </a:rPr>
              <a:t>S. R. Driver – canon </a:t>
            </a:r>
            <a:r>
              <a:rPr kumimoji="0" lang="en-US" sz="20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(2/2)</a:t>
            </a:r>
            <a:endParaRPr kumimoji="0" lang="en-US" sz="3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6200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143000"/>
            <a:ext cx="8229600" cy="5334000"/>
          </a:xfrm>
        </p:spPr>
        <p:txBody>
          <a:bodyPr/>
          <a:lstStyle/>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Daniel: 100% track record.</a:t>
            </a:r>
          </a:p>
          <a:p>
            <a:pPr marL="514350" indent="-514350" defTabSz="622300">
              <a:spcAft>
                <a:spcPts val="0"/>
              </a:spcAft>
              <a:buAutoNum type="arabicPeriod"/>
            </a:pPr>
            <a:r>
              <a:rPr lang="en-US" altLang="en-US" sz="3400" dirty="0">
                <a:latin typeface="Arial" panose="020B0604020202020204" pitchFamily="34" charset="0"/>
                <a:ea typeface="Verdana" panose="020B0604030504040204" pitchFamily="34" charset="0"/>
                <a:cs typeface="Arial" panose="020B0604020202020204" pitchFamily="34" charset="0"/>
              </a:rPr>
              <a:t>God will close in.  </a:t>
            </a:r>
          </a:p>
          <a:p>
            <a:pPr marL="912813" lvl="1" indent="-457200" defTabSz="622300">
              <a:spcAft>
                <a:spcPts val="0"/>
              </a:spcAft>
              <a:buFont typeface="Wingdings" panose="05000000000000000000" pitchFamily="2" charset="2"/>
              <a:buChar char="§"/>
            </a:pPr>
            <a:r>
              <a:rPr lang="en-US" altLang="en-US" sz="3200" dirty="0">
                <a:latin typeface="Arial" panose="020B0604020202020204" pitchFamily="34" charset="0"/>
                <a:ea typeface="Verdana" panose="020B0604030504040204" pitchFamily="34" charset="0"/>
                <a:cs typeface="Arial" panose="020B0604020202020204" pitchFamily="34" charset="0"/>
              </a:rPr>
              <a:t>God ‘found’ Nebuchadnezzar.</a:t>
            </a:r>
          </a:p>
          <a:p>
            <a:pPr marL="912813" lvl="1" indent="-457200" defTabSz="622300">
              <a:spcAft>
                <a:spcPts val="0"/>
              </a:spcAft>
              <a:buFont typeface="Wingdings" panose="05000000000000000000" pitchFamily="2" charset="2"/>
              <a:buChar char="§"/>
            </a:pPr>
            <a:r>
              <a:rPr lang="en-US" altLang="en-US" sz="3200" i="1" dirty="0">
                <a:latin typeface="Arial" panose="020B0604020202020204" pitchFamily="34" charset="0"/>
                <a:ea typeface="Verdana" panose="020B0604030504040204" pitchFamily="34" charset="0"/>
                <a:cs typeface="Arial" panose="020B0604020202020204" pitchFamily="34" charset="0"/>
              </a:rPr>
              <a:t>Hound of Heaven, </a:t>
            </a:r>
            <a:r>
              <a:rPr lang="en-US" altLang="en-US" dirty="0">
                <a:latin typeface="Arial" panose="020B0604020202020204" pitchFamily="34" charset="0"/>
                <a:ea typeface="Verdana" panose="020B0604030504040204" pitchFamily="34" charset="0"/>
                <a:cs typeface="Arial" panose="020B0604020202020204" pitchFamily="34" charset="0"/>
              </a:rPr>
              <a:t>Francis Thompson</a:t>
            </a:r>
            <a:r>
              <a:rPr lang="en-US" altLang="en-US" sz="3200" dirty="0">
                <a:latin typeface="Arial" panose="020B0604020202020204" pitchFamily="34" charset="0"/>
                <a:ea typeface="Verdana" panose="020B0604030504040204" pitchFamily="34" charset="0"/>
                <a:cs typeface="Arial" panose="020B0604020202020204" pitchFamily="34" charset="0"/>
              </a:rPr>
              <a:t>.</a:t>
            </a:r>
          </a:p>
          <a:p>
            <a:pPr marL="912813" lvl="1" indent="-457200" defTabSz="622300">
              <a:spcAft>
                <a:spcPts val="0"/>
              </a:spcAft>
              <a:buFont typeface="Wingdings" panose="05000000000000000000" pitchFamily="2" charset="2"/>
              <a:buChar char="§"/>
            </a:pPr>
            <a:r>
              <a:rPr lang="en-US" altLang="en-US" sz="3200" dirty="0" err="1">
                <a:latin typeface="Arial" panose="020B0604020202020204" pitchFamily="34" charset="0"/>
                <a:ea typeface="Verdana" panose="020B0604030504040204" pitchFamily="34" charset="0"/>
                <a:cs typeface="Arial" panose="020B0604020202020204" pitchFamily="34" charset="0"/>
              </a:rPr>
              <a:t>C.S.Lewis</a:t>
            </a:r>
            <a:r>
              <a:rPr lang="en-US" altLang="en-US" sz="3200" dirty="0">
                <a:latin typeface="Arial" panose="020B0604020202020204" pitchFamily="34" charset="0"/>
                <a:ea typeface="Verdana" panose="020B0604030504040204" pitchFamily="34" charset="0"/>
                <a:cs typeface="Arial" panose="020B0604020202020204" pitchFamily="34" charset="0"/>
              </a:rPr>
              <a:t>, atheist</a:t>
            </a:r>
          </a:p>
          <a:p>
            <a:pPr marL="1368425" lvl="2" indent="-457200" defTabSz="622300">
              <a:spcBef>
                <a:spcPts val="600"/>
              </a:spcBef>
              <a:spcAft>
                <a:spcPts val="0"/>
              </a:spcAft>
              <a:buFont typeface="Wingdings" panose="05000000000000000000" pitchFamily="2" charset="2"/>
              <a:buChar char="§"/>
            </a:pPr>
            <a:r>
              <a:rPr lang="en-US" altLang="en-US" sz="3200" dirty="0">
                <a:solidFill>
                  <a:srgbClr val="FFFFCC"/>
                </a:solidFill>
                <a:latin typeface="Arial" panose="020B0604020202020204" pitchFamily="34" charset="0"/>
                <a:ea typeface="Verdana" panose="020B0604030504040204" pitchFamily="34" charset="0"/>
                <a:cs typeface="Arial" panose="020B0604020202020204" pitchFamily="34" charset="0"/>
              </a:rPr>
              <a:t>Problem of evil</a:t>
            </a:r>
          </a:p>
          <a:p>
            <a:pPr marL="1368425" lvl="2" indent="-457200" defTabSz="622300">
              <a:spcBef>
                <a:spcPts val="600"/>
              </a:spcBef>
              <a:spcAft>
                <a:spcPts val="0"/>
              </a:spcAft>
              <a:buFont typeface="Wingdings" panose="05000000000000000000" pitchFamily="2" charset="2"/>
              <a:buChar char="§"/>
            </a:pPr>
            <a:r>
              <a:rPr lang="en-US" altLang="en-US" sz="3200" dirty="0" err="1">
                <a:solidFill>
                  <a:srgbClr val="FFFFCC"/>
                </a:solidFill>
                <a:latin typeface="Arial" panose="020B0604020202020204" pitchFamily="34" charset="0"/>
                <a:ea typeface="Verdana" panose="020B0604030504040204" pitchFamily="34" charset="0"/>
                <a:cs typeface="Arial" panose="020B0604020202020204" pitchFamily="34" charset="0"/>
              </a:rPr>
              <a:t>T.D.Weldon</a:t>
            </a:r>
            <a:r>
              <a:rPr lang="en-US" altLang="en-US" sz="3200" dirty="0">
                <a:solidFill>
                  <a:srgbClr val="FFFFCC"/>
                </a:solidFill>
                <a:latin typeface="Arial" panose="020B0604020202020204" pitchFamily="34" charset="0"/>
                <a:ea typeface="Verdana" panose="020B0604030504040204" pitchFamily="34" charset="0"/>
                <a:cs typeface="Arial" panose="020B0604020202020204" pitchFamily="34" charset="0"/>
              </a:rPr>
              <a:t>, 1926</a:t>
            </a:r>
          </a:p>
          <a:p>
            <a:pPr algn="ctr" defTabSz="622300">
              <a:spcBef>
                <a:spcPts val="0"/>
              </a:spcBef>
              <a:spcAft>
                <a:spcPts val="600"/>
              </a:spcAft>
            </a:pPr>
            <a:endParaRPr lang="en-US" altLang="en-US" sz="3400" dirty="0">
              <a:solidFill>
                <a:srgbClr val="CCECFF"/>
              </a:solidFill>
              <a:latin typeface="Verdana" panose="020B0604030504040204" pitchFamily="34" charset="0"/>
              <a:ea typeface="Verdana" panose="020B0604030504040204" pitchFamily="34" charset="0"/>
              <a:cs typeface="Verdana" panose="020B0604030504040204" pitchFamily="34" charset="0"/>
            </a:endParaRPr>
          </a:p>
          <a:p>
            <a:pPr defTabSz="622300">
              <a:spcAft>
                <a:spcPts val="800"/>
              </a:spcAft>
            </a:pPr>
            <a:endParaRPr lang="en-US" altLang="en-US" sz="3400" u="sng" dirty="0">
              <a:solidFill>
                <a:srgbClr val="CCECFF"/>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bwMode="auto">
          <a:xfrm>
            <a:off x="228600" y="381000"/>
            <a:ext cx="8686800" cy="6858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rPr>
              <a:t>Lessons</a:t>
            </a:r>
            <a:endParaRPr kumimoji="0" lang="en-US" sz="36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bwMode="auto">
          <a:xfrm>
            <a:off x="1171339" y="5257800"/>
            <a:ext cx="6801323" cy="1219200"/>
          </a:xfrm>
          <a:prstGeom prst="rect">
            <a:avLst/>
          </a:prstGeom>
          <a:blipFill>
            <a:blip r:embed="rId3" cstate="print"/>
            <a:tile tx="0" ty="0" sx="100000" sy="100000" flip="none" algn="tl"/>
          </a:blipFill>
          <a:ln w="3175" cap="flat" cmpd="sng" algn="ctr">
            <a:solidFill>
              <a:srgbClr val="99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‘The most dejected and reluctant</a:t>
            </a:r>
            <a:br>
              <a:rPr kumimoji="0" lang="en-US" sz="3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sz="3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convert in all England’</a:t>
            </a:r>
          </a:p>
        </p:txBody>
      </p:sp>
    </p:spTree>
    <p:extLst>
      <p:ext uri="{BB962C8B-B14F-4D97-AF65-F5344CB8AC3E}">
        <p14:creationId xmlns:p14="http://schemas.microsoft.com/office/powerpoint/2010/main" xmlns="" val="158013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143000"/>
            <a:ext cx="8229600" cy="5105400"/>
          </a:xfrm>
        </p:spPr>
        <p:txBody>
          <a:bodyPr/>
          <a:lstStyle/>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Daniel: 100% track record.</a:t>
            </a:r>
          </a:p>
          <a:p>
            <a:pPr marL="514350" indent="-514350" defTabSz="622300">
              <a:spcAft>
                <a:spcPts val="0"/>
              </a:spcAft>
              <a:buAutoNum type="arabicPeriod"/>
            </a:pPr>
            <a:r>
              <a:rPr lang="en-US" altLang="en-US" sz="2800" dirty="0">
                <a:solidFill>
                  <a:srgbClr val="DDDDDD"/>
                </a:solidFill>
                <a:latin typeface="Arial" panose="020B0604020202020204" pitchFamily="34" charset="0"/>
                <a:ea typeface="Verdana" panose="020B0604030504040204" pitchFamily="34" charset="0"/>
                <a:cs typeface="Arial" panose="020B0604020202020204" pitchFamily="34" charset="0"/>
              </a:rPr>
              <a:t>God will close in.  </a:t>
            </a:r>
          </a:p>
          <a:p>
            <a:pPr marL="514350" indent="-514350" defTabSz="622300">
              <a:spcAft>
                <a:spcPts val="0"/>
              </a:spcAft>
              <a:buAutoNum type="arabicPeriod"/>
            </a:pPr>
            <a:r>
              <a:rPr lang="en-US" altLang="en-US" sz="3400" dirty="0">
                <a:latin typeface="Arial" panose="020B0604020202020204" pitchFamily="34" charset="0"/>
                <a:ea typeface="Verdana" panose="020B0604030504040204" pitchFamily="34" charset="0"/>
                <a:cs typeface="Arial" panose="020B0604020202020204" pitchFamily="34" charset="0"/>
              </a:rPr>
              <a:t>God is King of universe.</a:t>
            </a:r>
            <a:endParaRPr lang="en-US" altLang="en-US" sz="3000" u="sng" dirty="0">
              <a:solidFill>
                <a:srgbClr val="CCECFF"/>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marL="912813" lvl="1" indent="-457200" defTabSz="622300">
              <a:spcAft>
                <a:spcPts val="0"/>
              </a:spcAft>
              <a:buFont typeface="Wingdings" panose="05000000000000000000" pitchFamily="2" charset="2"/>
              <a:buChar char="§"/>
            </a:pPr>
            <a:r>
              <a:rPr lang="en-US" altLang="en-US" sz="3000" dirty="0">
                <a:solidFill>
                  <a:srgbClr val="FFFF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Omnipotent, omniscient</a:t>
            </a:r>
          </a:p>
          <a:p>
            <a:pPr marL="912813" lvl="1" indent="-457200" defTabSz="622300">
              <a:spcAft>
                <a:spcPts val="0"/>
              </a:spcAft>
              <a:buFont typeface="Wingdings" panose="05000000000000000000" pitchFamily="2" charset="2"/>
              <a:buChar char="§"/>
            </a:pPr>
            <a:r>
              <a:rPr lang="en-US" altLang="en-US" sz="3000" dirty="0">
                <a:solidFill>
                  <a:srgbClr val="FFFF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 rules kingdoms </a:t>
            </a:r>
            <a:r>
              <a:rPr lang="en-US" altLang="en-US" sz="3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(4:17).  Ro.13</a:t>
            </a:r>
          </a:p>
          <a:p>
            <a:pPr marL="912813" lvl="1" indent="-457200" defTabSz="622300">
              <a:spcAft>
                <a:spcPts val="0"/>
              </a:spcAft>
              <a:buFont typeface="Wingdings" panose="05000000000000000000" pitchFamily="2" charset="2"/>
              <a:buChar char="§"/>
            </a:pPr>
            <a:r>
              <a:rPr lang="en-US" altLang="en-US" sz="3000" dirty="0">
                <a:solidFill>
                  <a:srgbClr val="FFFF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God-pilot</a:t>
            </a:r>
            <a:r>
              <a:rPr lang="en-US" altLang="en-US" sz="3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(4:36)</a:t>
            </a:r>
            <a:endParaRPr lang="en-US" altLang="en-US" sz="3000" dirty="0">
              <a:latin typeface="Arial" panose="020B0604020202020204" pitchFamily="34" charset="0"/>
              <a:ea typeface="Verdana" panose="020B0604030504040204" pitchFamily="34" charset="0"/>
              <a:cs typeface="Arial" panose="020B0604020202020204" pitchFamily="34" charset="0"/>
            </a:endParaRPr>
          </a:p>
        </p:txBody>
      </p:sp>
      <p:sp>
        <p:nvSpPr>
          <p:cNvPr id="6" name="Rectangle 5"/>
          <p:cNvSpPr/>
          <p:nvPr/>
        </p:nvSpPr>
        <p:spPr bwMode="auto">
          <a:xfrm>
            <a:off x="228600" y="381000"/>
            <a:ext cx="8686800" cy="6858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rPr>
              <a:t>Lessons</a:t>
            </a:r>
            <a:endParaRPr kumimoji="0" lang="en-US" sz="3600" b="0" i="0" u="none" strike="noStrike" cap="none" normalizeH="0" baseline="0" dirty="0">
              <a:ln>
                <a:noFill/>
              </a:ln>
              <a:solidFill>
                <a:srgbClr val="CCECFF"/>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06341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Handwriting"/>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TotalTime>
  <Words>456</Words>
  <Application>Microsoft Office PowerPoint</Application>
  <PresentationFormat>On-screen Show (4:3)</PresentationFormat>
  <Paragraphs>72</Paragraphs>
  <Slides>11</Slides>
  <Notes>8</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Blank Presentation</vt:lpstr>
      <vt:lpstr>2_Default Design</vt:lpstr>
      <vt:lpstr>What Is In Nebuchadnezzar’s Trunk?</vt:lpstr>
      <vt:lpstr>Slide 2</vt:lpstr>
      <vt:lpstr>                </vt:lpstr>
      <vt:lpstr>Slide 4</vt:lpstr>
      <vt:lpstr>Slide 5</vt:lpstr>
      <vt:lpstr>Slide 6</vt:lpstr>
      <vt:lpstr>Slide 7</vt:lpstr>
      <vt:lpstr>Slide 8</vt:lpstr>
      <vt:lpstr>Slide 9</vt:lpstr>
      <vt:lpstr>Slide 10</vt:lpstr>
      <vt:lpstr>Slide 11</vt:lpstr>
    </vt:vector>
  </TitlesOfParts>
  <Company>閈]狴逄掘뿿��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Duggin</dc:creator>
  <cp:lastModifiedBy>church of Christ</cp:lastModifiedBy>
  <cp:revision>171</cp:revision>
  <dcterms:created xsi:type="dcterms:W3CDTF">2007-09-27T14:42:45Z</dcterms:created>
  <dcterms:modified xsi:type="dcterms:W3CDTF">2017-02-06T01:43:44Z</dcterms:modified>
</cp:coreProperties>
</file>