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19"/>
  </p:notesMasterIdLst>
  <p:sldIdLst>
    <p:sldId id="298" r:id="rId3"/>
    <p:sldId id="431" r:id="rId4"/>
    <p:sldId id="432" r:id="rId5"/>
    <p:sldId id="442" r:id="rId6"/>
    <p:sldId id="433" r:id="rId7"/>
    <p:sldId id="443" r:id="rId8"/>
    <p:sldId id="453" r:id="rId9"/>
    <p:sldId id="452" r:id="rId10"/>
    <p:sldId id="444" r:id="rId11"/>
    <p:sldId id="445" r:id="rId12"/>
    <p:sldId id="446" r:id="rId13"/>
    <p:sldId id="447" r:id="rId14"/>
    <p:sldId id="448" r:id="rId15"/>
    <p:sldId id="449" r:id="rId16"/>
    <p:sldId id="451" r:id="rId17"/>
    <p:sldId id="45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k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00FF00"/>
    <a:srgbClr val="800000"/>
    <a:srgbClr val="FFFF00"/>
    <a:srgbClr val="4D4D4D"/>
    <a:srgbClr val="CC6600"/>
    <a:srgbClr val="000066"/>
    <a:srgbClr val="FFFF66"/>
    <a:srgbClr val="E18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191" autoAdjust="0"/>
    <p:restoredTop sz="94280" autoAdjust="0"/>
  </p:normalViewPr>
  <p:slideViewPr>
    <p:cSldViewPr>
      <p:cViewPr varScale="1">
        <p:scale>
          <a:sx n="106" d="100"/>
          <a:sy n="106" d="100"/>
        </p:scale>
        <p:origin x="6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61EF3938-6E58-47D1-ADA4-CED2D9D4D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038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506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4506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506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7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7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777565-6D42-467B-B8D3-CB8E6A935D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9AA6C1-2900-403C-A8A7-B4322A774D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66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8D9A2E-2E70-49FE-8C21-C79DE3577B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37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5098-F39A-43C7-9B48-42DEC590C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8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920E-C45B-44F1-A1D7-F6EFA0292B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2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F90E-72F8-4EE6-9176-1B877AD21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780A-7F27-4499-A2F3-63D5BAA1D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37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C1AA-D6AA-49BF-B895-720E85178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51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226A-F5F0-427E-BD04-8ABE607AD6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92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4D03-541A-4B7A-B39F-816AF96116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61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E82A-DF2F-47AD-930E-041545FFBC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3DD182-DE71-4D6C-925A-852FB99E3D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382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33E0-D01C-4FC7-8540-A4BD09E457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5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4059-D456-4DCA-84CC-D90728ABDB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9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8DFF-FBC4-41E5-94C6-F19339EF7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6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3B085C-537E-45C2-982A-C92FB2733A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6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A68F3-2C62-4342-8CD9-4B7E3BC4D1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8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129167-431C-4EB1-AA15-666BA85D3F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19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69CA65-C9E9-4E54-92F6-216DF4E201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16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947C1A-F44E-425B-8DF5-CAED23AFD0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75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40E7BB-2C79-402E-9C2C-4D25209E33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80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BEE2C8-9216-48E1-8177-786757302E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98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9392FB13-856B-4CE2-8004-801187B7181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40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A990441-334E-4E7F-B844-9325D3A65DF3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Party’s Over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altLang="en-US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en-US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Daniel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2.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Character studies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Belshazzar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person, 1.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Worldly, 1.  </a:t>
            </a:r>
            <a:r>
              <a:rPr lang="en-US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Pr.31:4; Ec.10:17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Irreverent, 3-4.  </a:t>
            </a:r>
            <a:r>
              <a:rPr lang="en-US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Thes.4:1-4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Idolater, 4.  In spite of signs… </a:t>
            </a:r>
            <a:r>
              <a:rPr lang="en-US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(Dn.1-6)</a:t>
            </a:r>
          </a:p>
        </p:txBody>
      </p:sp>
    </p:spTree>
    <p:extLst>
      <p:ext uri="{BB962C8B-B14F-4D97-AF65-F5344CB8AC3E}">
        <p14:creationId xmlns:p14="http://schemas.microsoft.com/office/powerpoint/2010/main" val="5575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2.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Character studies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Belshazzar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person, 1.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Worldly, 1.  </a:t>
            </a:r>
            <a:r>
              <a:rPr lang="en-US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Pr.31:4; Ec.10:17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Irreverent, 3-4.  </a:t>
            </a:r>
            <a:r>
              <a:rPr lang="en-US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Thes.4:1-4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Idolater, 4.  </a:t>
            </a:r>
            <a:r>
              <a:rPr lang="en-US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spite of signs…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Unprepared, 6-9.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not rejoice at writing?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Gn.3; Gn.44; Mk,6, etc.</a:t>
            </a:r>
          </a:p>
        </p:txBody>
      </p:sp>
    </p:spTree>
    <p:extLst>
      <p:ext uri="{BB962C8B-B14F-4D97-AF65-F5344CB8AC3E}">
        <p14:creationId xmlns:p14="http://schemas.microsoft.com/office/powerpoint/2010/main" val="670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2.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Character studies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Belshazzar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person, 1.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Worldly, 1.  </a:t>
            </a:r>
            <a:r>
              <a:rPr lang="en-US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Pr.31:4; Ec.10:17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Irreverent, 3-4.  </a:t>
            </a:r>
            <a:r>
              <a:rPr lang="en-US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Thes.4:1-4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Idolater, 4.  </a:t>
            </a:r>
            <a:r>
              <a:rPr lang="en-US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spite of signs…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Unprepared, 6-9.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Condescending, 11-13.  </a:t>
            </a:r>
            <a:r>
              <a:rPr lang="en-US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Mk.6:3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Secular, 13-14.  </a:t>
            </a:r>
            <a:r>
              <a:rPr lang="en-US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use for Daniel…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Sentenced, 26-30.   </a:t>
            </a:r>
            <a:r>
              <a:rPr lang="en-US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Cf. 4:27</a:t>
            </a:r>
          </a:p>
        </p:txBody>
      </p:sp>
    </p:spTree>
    <p:extLst>
      <p:ext uri="{BB962C8B-B14F-4D97-AF65-F5344CB8AC3E}">
        <p14:creationId xmlns:p14="http://schemas.microsoft.com/office/powerpoint/2010/main" val="4263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2.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Character studies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Wise men, 7-8 –the agony of defeat</a:t>
            </a:r>
            <a:endParaRPr lang="en-US" sz="3200" dirty="0">
              <a:solidFill>
                <a:srgbClr val="FFFF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Chap.1:</a:t>
            </a:r>
            <a:r>
              <a:rPr lang="en-US" sz="34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outdone</a:t>
            </a:r>
          </a:p>
          <a:p>
            <a:pPr lvl="1"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Chap.2-4: </a:t>
            </a:r>
            <a:r>
              <a:rPr lang="en-US" sz="34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failures</a:t>
            </a:r>
          </a:p>
          <a:p>
            <a:pPr lvl="1"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Chap.5:</a:t>
            </a:r>
            <a:r>
              <a:rPr lang="en-US" sz="34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could not predict most important event in Babylonian history – the limitations of secular wisdom</a:t>
            </a:r>
          </a:p>
        </p:txBody>
      </p:sp>
    </p:spTree>
    <p:extLst>
      <p:ext uri="{BB962C8B-B14F-4D97-AF65-F5344CB8AC3E}">
        <p14:creationId xmlns:p14="http://schemas.microsoft.com/office/powerpoint/2010/main" val="25536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2.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Character studies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Queen, 10-12 –faith in Daniel, not God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Praised him for rescuing kings in tight spot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Admits he has truth but does not seek it for herself</a:t>
            </a:r>
            <a:endParaRPr lang="en-US" sz="3000" dirty="0">
              <a:solidFill>
                <a:srgbClr val="FFFF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2.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Character studies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Daniel –recognizes Father’s handwrit-</a:t>
            </a:r>
            <a:r>
              <a:rPr lang="en-US" dirty="0" err="1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</a:t>
            </a:r>
            <a:r>
              <a:rPr lang="en-US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gives its meaning, is certain of His care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Steadfast even to old age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Self-denying 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(not covetous, 17)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Sound preaching, 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18-24</a:t>
            </a:r>
            <a:endParaRPr lang="en-US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9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2.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Character studies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powerful.   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 Cyrus…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Longsuffering.  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Ps.9:17; Pr.14:34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Revealed Himself to people</a:t>
            </a:r>
            <a:r>
              <a:rPr lang="en-US" sz="3200" u="sng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Judge of Universe, 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24-28</a:t>
            </a:r>
          </a:p>
          <a:p>
            <a:pPr lvl="2">
              <a:spcAft>
                <a:spcPts val="600"/>
              </a:spcAft>
            </a:pPr>
            <a:r>
              <a:rPr lang="en-US" sz="3200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MENE:</a:t>
            </a: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days are numbered</a:t>
            </a:r>
          </a:p>
          <a:p>
            <a:pPr lvl="2">
              <a:spcAft>
                <a:spcPts val="600"/>
              </a:spcAft>
            </a:pPr>
            <a:r>
              <a:rPr lang="en-US" sz="3200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TEKEL: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now is trial…</a:t>
            </a:r>
          </a:p>
          <a:p>
            <a:pPr lvl="2">
              <a:spcAft>
                <a:spcPts val="600"/>
              </a:spcAft>
            </a:pPr>
            <a:r>
              <a:rPr lang="en-US" sz="3200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UPHARSIN: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separation, 2 Th.1:9</a:t>
            </a:r>
          </a:p>
          <a:p>
            <a:pPr lvl="1">
              <a:spcAft>
                <a:spcPts val="600"/>
              </a:spcAft>
            </a:pPr>
            <a:endParaRPr lang="en-US" sz="3000" dirty="0">
              <a:solidFill>
                <a:srgbClr val="FFFF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9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715962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Nebuchadnezzar died, 562 BC; decline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Evil-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Merodach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(2 K.25); 2 year reign</a:t>
            </a:r>
          </a:p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Neriglissar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murdered Evil-M., 560; 4 years</a:t>
            </a:r>
          </a:p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Labashi-Marduk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 child, ruled 2 mo.; beaten to death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conspirator,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Nabonidus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ruled 17 years; married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Nitocris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Nebu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daughter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Belshazzar, co-regent more than ½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Cyrus . . . came to Babylon  (539-538 BC)</a:t>
            </a:r>
          </a:p>
          <a:p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14700" y="902112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5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The Words on the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MENE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weight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50 shekels; mina, equal to 1¼ lbs.; from </a:t>
            </a:r>
            <a:r>
              <a:rPr lang="en-US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baseline="30000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 number, to reckon</a:t>
            </a:r>
          </a:p>
          <a:p>
            <a:r>
              <a:rPr lang="en-US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TEKEL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shekel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from </a:t>
            </a:r>
            <a:r>
              <a:rPr lang="en-US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baseline="30000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qal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 weigh.  God weighed; you came up short.  </a:t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Sm.2:3</a:t>
            </a:r>
          </a:p>
          <a:p>
            <a:r>
              <a:rPr lang="en-US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UPHARSIN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(28: PERES)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911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The Words on the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MENE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weight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50 shekels; mina, equal to 1¼ lbs.; from </a:t>
            </a:r>
            <a:r>
              <a:rPr lang="en-US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baseline="30000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 number, to reckon</a:t>
            </a:r>
          </a:p>
          <a:p>
            <a:r>
              <a:rPr lang="en-US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TEKEL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shekel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from </a:t>
            </a:r>
            <a:r>
              <a:rPr lang="en-US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baseline="30000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qal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 weigh.  God weighed; you came up short.  </a:t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Sm.2:3</a:t>
            </a:r>
          </a:p>
          <a:p>
            <a:r>
              <a:rPr lang="en-US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</a:t>
            </a:r>
            <a:r>
              <a:rPr lang="en-US" b="1" dirty="0">
                <a:solidFill>
                  <a:srgbClr val="00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b="1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b="1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(28: PERES)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b="1" dirty="0">
                <a:solidFill>
                  <a:srgbClr val="00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half mina; from </a:t>
            </a:r>
            <a:r>
              <a:rPr lang="en-US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baseline="30000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 break in to, </a:t>
            </a:r>
            <a:r>
              <a:rPr lang="en-US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divide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given to M-Persia.</a:t>
            </a:r>
          </a:p>
          <a:p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1.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Daniel 5 is history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Nabonidus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Chronicle:</a:t>
            </a:r>
          </a:p>
          <a:p>
            <a:pPr lvl="1">
              <a:spcAft>
                <a:spcPts val="600"/>
              </a:spcAft>
            </a:pPr>
            <a:r>
              <a:rPr lang="en-US" sz="3200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Nabonidus</a:t>
            </a: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returns to Babylon for new year festival; almost certainly 17</a:t>
            </a:r>
            <a:r>
              <a:rPr lang="en-US" sz="3200" baseline="300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year; Cyrus is closing in.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sz="3200" dirty="0" err="1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Nabonidus</a:t>
            </a: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flees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rgbClr val="00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Army of Cyrus enters Babylon without a battle.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Herodotus /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Cyropedia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Tomb of Cyrus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(Pasargadae Iran)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6545" y="1219200"/>
            <a:ext cx="785090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5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Cyrus Cylinder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9399" y="1295400"/>
            <a:ext cx="7186119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4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3200" b="1" dirty="0" err="1">
                <a:solidFill>
                  <a:schemeClr val="bg1"/>
                </a:solidFill>
              </a:rPr>
              <a:t>Nabonidus</a:t>
            </a:r>
            <a:r>
              <a:rPr lang="en-US" sz="3200" b="1" dirty="0">
                <a:solidFill>
                  <a:schemeClr val="bg1"/>
                </a:solidFill>
              </a:rPr>
              <a:t> Cylinder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7079" y="1600200"/>
            <a:ext cx="716984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6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2.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Character studies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Belshazzar [Bel-shar-</a:t>
            </a:r>
            <a:r>
              <a:rPr lang="en-US" dirty="0" err="1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usur</a:t>
            </a:r>
            <a:r>
              <a:rPr lang="en-US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God  		     	     protect the king]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person, 1. 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Nabonidus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cylinders (1881): </a:t>
            </a:r>
            <a:r>
              <a:rPr lang="en-US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‘prayer to moon-god to guard both him and his son, Belshazzar, from wrong doing’ </a:t>
            </a:r>
            <a:r>
              <a:rPr lang="en-US" sz="18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British Museum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Frequently named on contract tables; crown prince, acted as regent . . .</a:t>
            </a:r>
          </a:p>
          <a:p>
            <a:pPr lvl="2">
              <a:spcAft>
                <a:spcPts val="600"/>
              </a:spcAft>
            </a:pP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Nabonidus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campaigned in Arabia as long as ten years . . . Entrusted kingship to Belshazzar</a:t>
            </a:r>
            <a:endParaRPr lang="en-US" sz="2800" dirty="0">
              <a:solidFill>
                <a:srgbClr val="FFFF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5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3700</TotalTime>
  <Words>558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Times</vt:lpstr>
      <vt:lpstr>Times New Roman</vt:lpstr>
      <vt:lpstr>Verdana</vt:lpstr>
      <vt:lpstr>Wingdings</vt:lpstr>
      <vt:lpstr>Pixel</vt:lpstr>
      <vt:lpstr>1_Default Design</vt:lpstr>
      <vt:lpstr>The Party’s Over</vt:lpstr>
      <vt:lpstr>Background</vt:lpstr>
      <vt:lpstr>The Words on the Wall</vt:lpstr>
      <vt:lpstr>The Words on the Wall</vt:lpstr>
      <vt:lpstr>1. Daniel 5 is history</vt:lpstr>
      <vt:lpstr>Tomb of Cyrus (Pasargadae Iran)</vt:lpstr>
      <vt:lpstr>Cyrus Cylinder</vt:lpstr>
      <vt:lpstr>Nabonidus Cylinder</vt:lpstr>
      <vt:lpstr>2. Character studies</vt:lpstr>
      <vt:lpstr>2. Character studies</vt:lpstr>
      <vt:lpstr>2. Character studies</vt:lpstr>
      <vt:lpstr>2. Character studies</vt:lpstr>
      <vt:lpstr>2. Character studies</vt:lpstr>
      <vt:lpstr>2. Character studies</vt:lpstr>
      <vt:lpstr>2. Character studies</vt:lpstr>
      <vt:lpstr>2. Character studies</vt:lpstr>
    </vt:vector>
  </TitlesOfParts>
  <Company>閘]狴逄掘뿿��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Matt Duggin</dc:creator>
  <cp:lastModifiedBy>tchtcj@gmail.com</cp:lastModifiedBy>
  <cp:revision>456</cp:revision>
  <dcterms:created xsi:type="dcterms:W3CDTF">2007-07-13T04:29:51Z</dcterms:created>
  <dcterms:modified xsi:type="dcterms:W3CDTF">2017-02-14T03:56:52Z</dcterms:modified>
</cp:coreProperties>
</file>